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90" r:id="rId10"/>
    <p:sldId id="264" r:id="rId11"/>
    <p:sldId id="291" r:id="rId12"/>
    <p:sldId id="292" r:id="rId13"/>
    <p:sldId id="265" r:id="rId14"/>
    <p:sldId id="273" r:id="rId15"/>
    <p:sldId id="275" r:id="rId16"/>
    <p:sldId id="266" r:id="rId17"/>
    <p:sldId id="267" r:id="rId18"/>
    <p:sldId id="268" r:id="rId19"/>
    <p:sldId id="274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3" r:id="rId35"/>
    <p:sldId id="294" r:id="rId36"/>
    <p:sldId id="295" r:id="rId37"/>
    <p:sldId id="296" r:id="rId38"/>
    <p:sldId id="297" r:id="rId39"/>
    <p:sldId id="298" r:id="rId4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26" d="100"/>
          <a:sy n="26" d="100"/>
        </p:scale>
        <p:origin x="-90" y="-9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64745180-F02A-4358-BFA5-8CB324D85900}" type="datetimeFigureOut">
              <a:rPr lang="ru-RU" smtClean="0"/>
              <a:pPr/>
              <a:t>09.11.2016</a:t>
            </a:fld>
            <a:endParaRPr lang="ru-RU" dirty="0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91450C71-4ACD-423C-9B0D-9D37A435DCF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4745180-F02A-4358-BFA5-8CB324D85900}" type="datetimeFigureOut">
              <a:rPr lang="ru-RU" smtClean="0"/>
              <a:pPr/>
              <a:t>09.11.2016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450C71-4ACD-423C-9B0D-9D37A435DCF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64745180-F02A-4358-BFA5-8CB324D85900}" type="datetimeFigureOut">
              <a:rPr lang="ru-RU" smtClean="0"/>
              <a:pPr/>
              <a:t>09.11.2016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1450C71-4ACD-423C-9B0D-9D37A435DCF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4745180-F02A-4358-BFA5-8CB324D85900}" type="datetimeFigureOut">
              <a:rPr lang="ru-RU" smtClean="0"/>
              <a:pPr/>
              <a:t>09.11.2016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450C71-4ACD-423C-9B0D-9D37A435DCF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64745180-F02A-4358-BFA5-8CB324D85900}" type="datetimeFigureOut">
              <a:rPr lang="ru-RU" smtClean="0"/>
              <a:pPr/>
              <a:t>09.11.2016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91450C71-4ACD-423C-9B0D-9D37A435DCF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4745180-F02A-4358-BFA5-8CB324D85900}" type="datetimeFigureOut">
              <a:rPr lang="ru-RU" smtClean="0"/>
              <a:pPr/>
              <a:t>09.11.2016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450C71-4ACD-423C-9B0D-9D37A435DCF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4745180-F02A-4358-BFA5-8CB324D85900}" type="datetimeFigureOut">
              <a:rPr lang="ru-RU" smtClean="0"/>
              <a:pPr/>
              <a:t>09.11.2016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450C71-4ACD-423C-9B0D-9D37A435DCF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4745180-F02A-4358-BFA5-8CB324D85900}" type="datetimeFigureOut">
              <a:rPr lang="ru-RU" smtClean="0"/>
              <a:pPr/>
              <a:t>09.11.2016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450C71-4ACD-423C-9B0D-9D37A435DCF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64745180-F02A-4358-BFA5-8CB324D85900}" type="datetimeFigureOut">
              <a:rPr lang="ru-RU" smtClean="0"/>
              <a:pPr/>
              <a:t>09.11.2016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450C71-4ACD-423C-9B0D-9D37A435DCF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4745180-F02A-4358-BFA5-8CB324D85900}" type="datetimeFigureOut">
              <a:rPr lang="ru-RU" smtClean="0"/>
              <a:pPr/>
              <a:t>09.11.2016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450C71-4ACD-423C-9B0D-9D37A435DCF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4745180-F02A-4358-BFA5-8CB324D85900}" type="datetimeFigureOut">
              <a:rPr lang="ru-RU" smtClean="0"/>
              <a:pPr/>
              <a:t>09.11.2016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450C71-4ACD-423C-9B0D-9D37A435DCFC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64745180-F02A-4358-BFA5-8CB324D85900}" type="datetimeFigureOut">
              <a:rPr lang="ru-RU" smtClean="0"/>
              <a:pPr/>
              <a:t>09.11.2016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91450C71-4ACD-423C-9B0D-9D37A435DCF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285728"/>
            <a:ext cx="7858180" cy="500066"/>
          </a:xfrm>
        </p:spPr>
        <p:txBody>
          <a:bodyPr/>
          <a:lstStyle/>
          <a:p>
            <a:r>
              <a:rPr lang="ru-RU" sz="2000" dirty="0" smtClean="0"/>
              <a:t>Интегрированный урок </a:t>
            </a:r>
            <a:endParaRPr lang="ru-RU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71802" y="857232"/>
            <a:ext cx="5397418" cy="2571768"/>
          </a:xfrm>
        </p:spPr>
        <p:txBody>
          <a:bodyPr>
            <a:noAutofit/>
          </a:bodyPr>
          <a:lstStyle/>
          <a:p>
            <a:r>
              <a:rPr lang="ru-RU" sz="4000" dirty="0" smtClean="0">
                <a:latin typeface="Calibri" pitchFamily="34" charset="0"/>
                <a:cs typeface="Calibri" pitchFamily="34" charset="0"/>
              </a:rPr>
              <a:t>Дербент 2000 лет.</a:t>
            </a:r>
          </a:p>
          <a:p>
            <a:r>
              <a:rPr lang="ru-RU" sz="4000" dirty="0" smtClean="0">
                <a:latin typeface="Calibri" pitchFamily="34" charset="0"/>
                <a:cs typeface="Calibri" pitchFamily="34" charset="0"/>
              </a:rPr>
              <a:t>Сложение и вычитание</a:t>
            </a:r>
          </a:p>
          <a:p>
            <a:r>
              <a:rPr lang="ru-RU" sz="4000" dirty="0" smtClean="0">
                <a:latin typeface="Calibri" pitchFamily="34" charset="0"/>
                <a:cs typeface="Calibri" pitchFamily="34" charset="0"/>
              </a:rPr>
              <a:t> многозначных чисел.</a:t>
            </a:r>
            <a:endParaRPr lang="ru-RU" sz="40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26" name="Picture 2" descr="C:\Users\xxx\Desktop\6711d17cab331e384769a2a5fa22ab8c_1024_625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8992" y="3429000"/>
            <a:ext cx="4876801" cy="2976563"/>
          </a:xfrm>
          <a:prstGeom prst="rect">
            <a:avLst/>
          </a:prstGeom>
          <a:noFill/>
        </p:spPr>
      </p:pic>
      <p:pic>
        <p:nvPicPr>
          <p:cNvPr id="4" name="Picture 2" descr="C:\Users\xxx\Desktop\8-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310991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-285784" y="320040"/>
            <a:ext cx="742984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7239000" cy="1857388"/>
          </a:xfrm>
        </p:spPr>
        <p:txBody>
          <a:bodyPr/>
          <a:lstStyle/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В марте 1668 году Дербент взял штурмом донской казачий атаман Степан Разин(во время похода по рекам Волга, Яик и на Каспийском море).</a:t>
            </a:r>
          </a:p>
          <a:p>
            <a:endParaRPr lang="ru-RU" dirty="0"/>
          </a:p>
        </p:txBody>
      </p:sp>
      <p:pic>
        <p:nvPicPr>
          <p:cNvPr id="2050" name="Picture 2" descr="C:\Users\xxx\Desktop\02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71700"/>
            <a:ext cx="9144000" cy="4686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xxx\Desktop\5723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411481" y="320040"/>
            <a:ext cx="45719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7239000" cy="6027132"/>
          </a:xfrm>
        </p:spPr>
        <p:txBody>
          <a:bodyPr/>
          <a:lstStyle/>
          <a:p>
            <a:r>
              <a:rPr lang="ru-RU" dirty="0" smtClean="0"/>
              <a:t>В 1813 году по </a:t>
            </a:r>
            <a:r>
              <a:rPr lang="ru-RU" dirty="0" err="1" smtClean="0"/>
              <a:t>Гюлистанскому</a:t>
            </a:r>
            <a:r>
              <a:rPr lang="ru-RU" dirty="0" smtClean="0"/>
              <a:t> договору </a:t>
            </a:r>
            <a:r>
              <a:rPr lang="ru-RU" dirty="0" smtClean="0"/>
              <a:t>Дербент </a:t>
            </a:r>
            <a:r>
              <a:rPr lang="ru-RU" dirty="0" smtClean="0"/>
              <a:t>присоединён к России.(договор России с </a:t>
            </a:r>
            <a:r>
              <a:rPr lang="ru-RU" dirty="0" smtClean="0"/>
              <a:t>Персией- ныне </a:t>
            </a:r>
            <a:r>
              <a:rPr lang="ru-RU" dirty="0" smtClean="0"/>
              <a:t>Иран)</a:t>
            </a:r>
          </a:p>
          <a:p>
            <a:endParaRPr lang="ru-RU" dirty="0"/>
          </a:p>
        </p:txBody>
      </p:sp>
      <p:pic>
        <p:nvPicPr>
          <p:cNvPr id="4098" name="Picture 2" descr="C:\Users\xxx\Desktop\origin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57364"/>
            <a:ext cx="8001000" cy="50006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239000" cy="642918"/>
          </a:xfrm>
        </p:spPr>
        <p:txBody>
          <a:bodyPr/>
          <a:lstStyle/>
          <a:p>
            <a:r>
              <a:rPr lang="ru-RU" dirty="0" smtClean="0"/>
              <a:t>Определите века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714348" y="642919"/>
          <a:ext cx="2714644" cy="55192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4644"/>
              </a:tblGrid>
              <a:tr h="785817">
                <a:tc>
                  <a:txBody>
                    <a:bodyPr/>
                    <a:lstStyle/>
                    <a:p>
                      <a:r>
                        <a:rPr kumimoji="0" lang="ru-RU" sz="2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439г.</a:t>
                      </a:r>
                      <a:endParaRPr kumimoji="0" lang="ru-RU" sz="2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64294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642г.</a:t>
                      </a:r>
                    </a:p>
                  </a:txBody>
                  <a:tcPr/>
                </a:tc>
              </a:tr>
              <a:tr h="6267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1075г.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68200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1239г. </a:t>
                      </a:r>
                    </a:p>
                  </a:txBody>
                  <a:tcPr/>
                </a:tc>
              </a:tr>
              <a:tr h="76293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1603-1618г.г.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480257">
                <a:tc>
                  <a:txBody>
                    <a:bodyPr/>
                    <a:lstStyle/>
                    <a:p>
                      <a:r>
                        <a:rPr kumimoji="0" lang="ru-RU" sz="2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1668г.</a:t>
                      </a:r>
                      <a:endParaRPr kumimoji="0" lang="ru-RU" sz="2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624848">
                <a:tc>
                  <a:txBody>
                    <a:bodyPr/>
                    <a:lstStyle/>
                    <a:p>
                      <a:r>
                        <a:rPr kumimoji="0" lang="ru-RU" sz="28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1722г. </a:t>
                      </a:r>
                      <a:endParaRPr kumimoji="0" lang="ru-RU" sz="28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87576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1813 г.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786182" y="714352"/>
          <a:ext cx="1143008" cy="55007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3008"/>
              </a:tblGrid>
              <a:tr h="687591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5в.</a:t>
                      </a:r>
                      <a:endParaRPr lang="ru-RU" sz="2800" dirty="0"/>
                    </a:p>
                  </a:txBody>
                  <a:tcPr/>
                </a:tc>
              </a:tr>
              <a:tr h="687591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7в.</a:t>
                      </a:r>
                      <a:endParaRPr lang="ru-RU" sz="28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687591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11в</a:t>
                      </a:r>
                      <a:endParaRPr lang="ru-RU" sz="2800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687591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13в</a:t>
                      </a:r>
                      <a:endParaRPr lang="ru-RU" sz="28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687591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17в</a:t>
                      </a:r>
                      <a:endParaRPr lang="ru-RU" sz="2800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687591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17в</a:t>
                      </a:r>
                      <a:endParaRPr lang="ru-RU" sz="28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687591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18в</a:t>
                      </a:r>
                      <a:endParaRPr lang="ru-RU" sz="2800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687591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19в</a:t>
                      </a:r>
                      <a:endParaRPr lang="ru-RU" sz="28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7" name="Скругленный прямоугольник 6"/>
          <p:cNvSpPr/>
          <p:nvPr/>
        </p:nvSpPr>
        <p:spPr>
          <a:xfrm>
            <a:off x="3714744" y="642918"/>
            <a:ext cx="1357322" cy="55721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050" name="Picture 2" descr="C:\Users\xxx\Desktop\8-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0694" y="0"/>
            <a:ext cx="3643306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615262" cy="1143000"/>
          </a:xfrm>
          <a:solidFill>
            <a:schemeClr val="bg2">
              <a:lumMod val="25000"/>
            </a:schemeClr>
          </a:solidFill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Разложите на разрядные слагаемые</a:t>
            </a:r>
            <a:br>
              <a:rPr lang="ru-RU" sz="2800" dirty="0" smtClean="0">
                <a:solidFill>
                  <a:schemeClr val="bg1"/>
                </a:solidFill>
              </a:rPr>
            </a:b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9416"/>
            <a:ext cx="1757346" cy="4846320"/>
          </a:xfrm>
        </p:spPr>
        <p:txBody>
          <a:bodyPr>
            <a:normAutofit/>
          </a:bodyPr>
          <a:lstStyle/>
          <a:p>
            <a:r>
              <a:rPr lang="ru-RU" sz="4000" dirty="0" smtClean="0"/>
              <a:t>1813 </a:t>
            </a:r>
          </a:p>
          <a:p>
            <a:endParaRPr lang="ru-RU" sz="4000" dirty="0" smtClean="0"/>
          </a:p>
          <a:p>
            <a:r>
              <a:rPr lang="ru-RU" sz="4000" dirty="0" smtClean="0"/>
              <a:t>1668</a:t>
            </a:r>
          </a:p>
          <a:p>
            <a:endParaRPr lang="ru-RU" sz="4000" dirty="0" smtClean="0"/>
          </a:p>
          <a:p>
            <a:r>
              <a:rPr lang="ru-RU" sz="4000" dirty="0" smtClean="0"/>
              <a:t> 1239</a:t>
            </a:r>
          </a:p>
          <a:p>
            <a:endParaRPr lang="ru-RU" sz="4000" dirty="0" smtClean="0"/>
          </a:p>
          <a:p>
            <a:r>
              <a:rPr lang="ru-RU" sz="4000" dirty="0" smtClean="0"/>
              <a:t>2014</a:t>
            </a:r>
            <a:endParaRPr lang="ru-RU" sz="4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43438" y="4357694"/>
            <a:ext cx="314327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1000+800+10+3</a:t>
            </a:r>
            <a:endParaRPr lang="ru-RU" sz="3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643438" y="3143248"/>
            <a:ext cx="3143272" cy="9144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002060"/>
                </a:solidFill>
              </a:rPr>
              <a:t>1000+600+60+8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43438" y="5572140"/>
            <a:ext cx="3143272" cy="91440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1000+200+30+9</a:t>
            </a:r>
            <a:endParaRPr lang="ru-RU" sz="32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643438" y="1857364"/>
            <a:ext cx="3143272" cy="9144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2000+10+4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8" name="Стрелка вправо 7"/>
          <p:cNvSpPr/>
          <p:nvPr/>
        </p:nvSpPr>
        <p:spPr>
          <a:xfrm rot="18698999" flipH="1">
            <a:off x="1364542" y="4083687"/>
            <a:ext cx="3832657" cy="376658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Стрелка вправо 8"/>
          <p:cNvSpPr/>
          <p:nvPr/>
        </p:nvSpPr>
        <p:spPr>
          <a:xfrm flipH="1">
            <a:off x="2071668" y="3368987"/>
            <a:ext cx="2500331" cy="376658"/>
          </a:xfrm>
          <a:prstGeom prst="rightArrow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Стрелка вправо 9"/>
          <p:cNvSpPr/>
          <p:nvPr/>
        </p:nvSpPr>
        <p:spPr>
          <a:xfrm rot="2712552" flipH="1">
            <a:off x="1353336" y="3304579"/>
            <a:ext cx="3832657" cy="376658"/>
          </a:xfrm>
          <a:prstGeom prst="right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Стрелка вправо 10"/>
          <p:cNvSpPr/>
          <p:nvPr/>
        </p:nvSpPr>
        <p:spPr>
          <a:xfrm rot="1684046" flipH="1">
            <a:off x="2021836" y="5307568"/>
            <a:ext cx="2714650" cy="376658"/>
          </a:xfrm>
          <a:prstGeom prst="rightArrow">
            <a:avLst>
              <a:gd name="adj1" fmla="val 44329"/>
              <a:gd name="adj2" fmla="val 50000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Решите логическую задачу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286644" y="6072206"/>
            <a:ext cx="409556" cy="383530"/>
          </a:xfrm>
        </p:spPr>
        <p:txBody>
          <a:bodyPr>
            <a:normAutofit fontScale="85000" lnSpcReduction="20000"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214414" y="2786058"/>
            <a:ext cx="2286016" cy="2214578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000628" y="2857496"/>
            <a:ext cx="2428892" cy="214314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098" name="Oval 2"/>
          <p:cNvSpPr>
            <a:spLocks noChangeArrowheads="1"/>
          </p:cNvSpPr>
          <p:nvPr/>
        </p:nvSpPr>
        <p:spPr bwMode="auto">
          <a:xfrm flipV="1">
            <a:off x="2643174" y="2285992"/>
            <a:ext cx="357190" cy="398442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7" name="Oval 2"/>
          <p:cNvSpPr>
            <a:spLocks noChangeArrowheads="1"/>
          </p:cNvSpPr>
          <p:nvPr/>
        </p:nvSpPr>
        <p:spPr bwMode="auto">
          <a:xfrm flipV="1">
            <a:off x="2000232" y="2285992"/>
            <a:ext cx="357190" cy="398442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8" name="Oval 2"/>
          <p:cNvSpPr>
            <a:spLocks noChangeArrowheads="1"/>
          </p:cNvSpPr>
          <p:nvPr/>
        </p:nvSpPr>
        <p:spPr bwMode="auto">
          <a:xfrm flipV="1">
            <a:off x="785786" y="3214686"/>
            <a:ext cx="357190" cy="398442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" name="Oval 2"/>
          <p:cNvSpPr>
            <a:spLocks noChangeArrowheads="1"/>
          </p:cNvSpPr>
          <p:nvPr/>
        </p:nvSpPr>
        <p:spPr bwMode="auto">
          <a:xfrm flipV="1">
            <a:off x="785786" y="3857628"/>
            <a:ext cx="357190" cy="398442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" name="Oval 2"/>
          <p:cNvSpPr>
            <a:spLocks noChangeArrowheads="1"/>
          </p:cNvSpPr>
          <p:nvPr/>
        </p:nvSpPr>
        <p:spPr bwMode="auto">
          <a:xfrm flipV="1">
            <a:off x="3571868" y="3286124"/>
            <a:ext cx="357190" cy="398442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" name="Oval 2"/>
          <p:cNvSpPr>
            <a:spLocks noChangeArrowheads="1"/>
          </p:cNvSpPr>
          <p:nvPr/>
        </p:nvSpPr>
        <p:spPr bwMode="auto">
          <a:xfrm flipV="1">
            <a:off x="3571868" y="3857628"/>
            <a:ext cx="357190" cy="398442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2" name="Oval 2"/>
          <p:cNvSpPr>
            <a:spLocks noChangeArrowheads="1"/>
          </p:cNvSpPr>
          <p:nvPr/>
        </p:nvSpPr>
        <p:spPr bwMode="auto">
          <a:xfrm flipV="1">
            <a:off x="2571736" y="5072074"/>
            <a:ext cx="357190" cy="398442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3" name="Oval 2"/>
          <p:cNvSpPr>
            <a:spLocks noChangeArrowheads="1"/>
          </p:cNvSpPr>
          <p:nvPr/>
        </p:nvSpPr>
        <p:spPr bwMode="auto">
          <a:xfrm flipV="1">
            <a:off x="1928794" y="5072074"/>
            <a:ext cx="357190" cy="398442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357818" y="1785926"/>
            <a:ext cx="213180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?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20040"/>
            <a:ext cx="7643866" cy="1143000"/>
          </a:xfrm>
          <a:solidFill>
            <a:schemeClr val="accent1">
              <a:lumMod val="5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Достопримечательности Дербента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flipH="1">
            <a:off x="8929718" y="1609416"/>
            <a:ext cx="214282" cy="110520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Стрелка вниз 3"/>
          <p:cNvSpPr/>
          <p:nvPr/>
        </p:nvSpPr>
        <p:spPr>
          <a:xfrm>
            <a:off x="4000496" y="1714488"/>
            <a:ext cx="484632" cy="4286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Стрелка вниз 4"/>
          <p:cNvSpPr/>
          <p:nvPr/>
        </p:nvSpPr>
        <p:spPr>
          <a:xfrm>
            <a:off x="714348" y="1571612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Стрелка вниз 5"/>
          <p:cNvSpPr/>
          <p:nvPr/>
        </p:nvSpPr>
        <p:spPr>
          <a:xfrm>
            <a:off x="6429388" y="1714488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0" y="2643182"/>
            <a:ext cx="2214578" cy="18573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Дербентская </a:t>
            </a:r>
          </a:p>
          <a:p>
            <a:pPr algn="ctr"/>
            <a:r>
              <a:rPr lang="ru-RU" sz="2400" dirty="0" smtClean="0"/>
              <a:t>стена</a:t>
            </a:r>
            <a:endParaRPr lang="ru-RU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214678" y="4357694"/>
            <a:ext cx="2214578" cy="18573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Мечеть Джума</a:t>
            </a:r>
            <a:endParaRPr lang="ru-RU" sz="28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286512" y="2786058"/>
            <a:ext cx="2214578" cy="18573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Крепость </a:t>
            </a:r>
          </a:p>
          <a:p>
            <a:pPr algn="ctr"/>
            <a:r>
              <a:rPr lang="ru-RU" sz="2400" dirty="0" smtClean="0"/>
              <a:t>Нарын-Кала</a:t>
            </a:r>
            <a:endParaRPr lang="ru-RU" sz="2400" dirty="0"/>
          </a:p>
        </p:txBody>
      </p:sp>
      <p:pic>
        <p:nvPicPr>
          <p:cNvPr id="1026" name="Picture 2" descr="C:\Users\xxx\Desktop\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572009"/>
            <a:ext cx="3076575" cy="2285992"/>
          </a:xfrm>
          <a:prstGeom prst="rect">
            <a:avLst/>
          </a:prstGeom>
          <a:noFill/>
        </p:spPr>
      </p:pic>
      <p:pic>
        <p:nvPicPr>
          <p:cNvPr id="1027" name="Picture 3" descr="C:\Users\xxx\Desktop\7428027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26" y="2285992"/>
            <a:ext cx="2928958" cy="1976430"/>
          </a:xfrm>
          <a:prstGeom prst="rect">
            <a:avLst/>
          </a:prstGeom>
          <a:noFill/>
        </p:spPr>
      </p:pic>
      <p:pic>
        <p:nvPicPr>
          <p:cNvPr id="1028" name="Picture 4" descr="C:\Users\xxx\Desktop\7422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29322" y="4940652"/>
            <a:ext cx="2857520" cy="18063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Математическая цепочка.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358082" y="6286520"/>
            <a:ext cx="338118" cy="169216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14348" y="3429000"/>
            <a:ext cx="1071570" cy="9144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603</a:t>
            </a:r>
            <a:endParaRPr lang="ru-RU" sz="28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143108" y="4857760"/>
            <a:ext cx="1357322" cy="9144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857884" y="4786322"/>
            <a:ext cx="1285884" cy="9144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715008" y="2071678"/>
            <a:ext cx="1643074" cy="9144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071670" y="2000240"/>
            <a:ext cx="1571636" cy="9144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9" name="Стрелка вправо 8"/>
          <p:cNvSpPr/>
          <p:nvPr/>
        </p:nvSpPr>
        <p:spPr>
          <a:xfrm rot="19600065">
            <a:off x="819216" y="2579234"/>
            <a:ext cx="121240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Стрелка вправо 9"/>
          <p:cNvSpPr/>
          <p:nvPr/>
        </p:nvSpPr>
        <p:spPr>
          <a:xfrm>
            <a:off x="4000496" y="2428868"/>
            <a:ext cx="150019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Стрелка вправо 10"/>
          <p:cNvSpPr/>
          <p:nvPr/>
        </p:nvSpPr>
        <p:spPr>
          <a:xfrm rot="5400000">
            <a:off x="5707291" y="3579593"/>
            <a:ext cx="150019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 rot="20068883">
            <a:off x="193687" y="1985685"/>
            <a:ext cx="13949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+1055</a:t>
            </a:r>
            <a:endParaRPr lang="ru-RU" sz="3600" dirty="0"/>
          </a:p>
        </p:txBody>
      </p:sp>
      <p:sp>
        <p:nvSpPr>
          <p:cNvPr id="13" name="TextBox 12"/>
          <p:cNvSpPr txBox="1"/>
          <p:nvPr/>
        </p:nvSpPr>
        <p:spPr>
          <a:xfrm>
            <a:off x="4143372" y="1785926"/>
            <a:ext cx="13949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+2071</a:t>
            </a:r>
            <a:endParaRPr lang="ru-RU" sz="3600" dirty="0"/>
          </a:p>
        </p:txBody>
      </p:sp>
      <p:sp>
        <p:nvSpPr>
          <p:cNvPr id="14" name="TextBox 13"/>
          <p:cNvSpPr txBox="1"/>
          <p:nvPr/>
        </p:nvSpPr>
        <p:spPr>
          <a:xfrm>
            <a:off x="6643702" y="3357562"/>
            <a:ext cx="14622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- 1222</a:t>
            </a:r>
            <a:endParaRPr lang="ru-RU" sz="3600" dirty="0"/>
          </a:p>
        </p:txBody>
      </p:sp>
      <p:sp>
        <p:nvSpPr>
          <p:cNvPr id="15" name="Стрелка вправо 14"/>
          <p:cNvSpPr/>
          <p:nvPr/>
        </p:nvSpPr>
        <p:spPr>
          <a:xfrm flipH="1">
            <a:off x="3714744" y="5286388"/>
            <a:ext cx="178595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3929058" y="4714884"/>
            <a:ext cx="15343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+ 1083</a:t>
            </a:r>
            <a:endParaRPr lang="ru-RU" sz="36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2428860" y="4857760"/>
            <a:ext cx="48763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?</a:t>
            </a:r>
            <a:endParaRPr lang="ru-RU" sz="54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967761" y="3143248"/>
            <a:ext cx="4247313" cy="156966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Какова длина </a:t>
            </a:r>
          </a:p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Дербентской стены?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1900222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    603</a:t>
            </a:r>
          </a:p>
          <a:p>
            <a:r>
              <a:rPr lang="ru-RU" u="sng" dirty="0" smtClean="0"/>
              <a:t>+  1055</a:t>
            </a:r>
            <a:endParaRPr lang="ru-RU" u="sng" dirty="0"/>
          </a:p>
        </p:txBody>
      </p:sp>
      <p:pic>
        <p:nvPicPr>
          <p:cNvPr id="3074" name="Picture 2" descr="C:\Users\xxx\Desktop\bayat-kap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76500" y="0"/>
            <a:ext cx="66675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6115064" cy="5537852"/>
          </a:xfrm>
          <a:solidFill>
            <a:schemeClr val="tx2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Решив правильно данное уравнение , вы узнаете на сколько метров морская часть стены заходит в море, запирая вход в гавань.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Х+7203=4201+3502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72396" y="4429132"/>
            <a:ext cx="123804" cy="202660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122" name="Picture 2" descr="C:\Users\xxx\Desktop\194213884_ef61ebc84ac6863e81487399742d48db_800.jpg"/>
          <p:cNvPicPr>
            <a:picLocks noChangeAspect="1" noChangeArrowheads="1"/>
          </p:cNvPicPr>
          <p:nvPr/>
        </p:nvPicPr>
        <p:blipFill>
          <a:blip r:embed="rId2"/>
          <a:srcRect b="3125"/>
          <a:stretch>
            <a:fillRect/>
          </a:stretch>
        </p:blipFill>
        <p:spPr bwMode="auto">
          <a:xfrm>
            <a:off x="0" y="0"/>
            <a:ext cx="9144000" cy="46434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9143999" y="320040"/>
            <a:ext cx="45719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xxx\Desktop\2712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b="2188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C:\Users\xxx\Desktop\загруженное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92971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ФИЗМИНУТКА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320040"/>
            <a:ext cx="7929618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НАЙДИТЕ ЗНАЧЕНИЕ ВЫРАЖЕНИЯ.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9416"/>
            <a:ext cx="7239000" cy="2819716"/>
          </a:xfrm>
        </p:spPr>
        <p:txBody>
          <a:bodyPr>
            <a:normAutofit/>
          </a:bodyPr>
          <a:lstStyle/>
          <a:p>
            <a:r>
              <a:rPr lang="ru-RU" sz="4000" dirty="0" smtClean="0"/>
              <a:t>274 3-549:3+6=</a:t>
            </a:r>
          </a:p>
          <a:p>
            <a:r>
              <a:rPr lang="ru-RU" sz="4000" dirty="0" smtClean="0"/>
              <a:t>УЗНАЙТЕ , КАКИЕ ДЕРЕВЬЯ УКРАШАЮТ ДВОР МЕЧЕТИ Джума.</a:t>
            </a:r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5000636"/>
            <a:ext cx="250031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7030A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645- платан</a:t>
            </a:r>
            <a:endParaRPr lang="ru-RU" sz="3200" b="1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7030A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633- тополь</a:t>
            </a:r>
            <a:endParaRPr lang="ru-RU" sz="3200" b="1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7030A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761-каштан</a:t>
            </a:r>
            <a:endParaRPr lang="ru-RU" sz="3200" b="1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0" name="Picture 2" descr="C:\Users\xxx\Desktop\-_20140822_1110647055.jpg"/>
          <p:cNvPicPr>
            <a:picLocks noChangeAspect="1" noChangeArrowheads="1"/>
          </p:cNvPicPr>
          <p:nvPr/>
        </p:nvPicPr>
        <p:blipFill>
          <a:blip r:embed="rId2"/>
          <a:srcRect l="18571" r="6428" b="8012"/>
          <a:stretch>
            <a:fillRect/>
          </a:stretch>
        </p:blipFill>
        <p:spPr bwMode="auto">
          <a:xfrm>
            <a:off x="4143340" y="3857628"/>
            <a:ext cx="5000660" cy="30003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16" y="320040"/>
            <a:ext cx="838184" cy="96582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14290"/>
            <a:ext cx="4500594" cy="6429420"/>
          </a:xfrm>
        </p:spPr>
        <p:txBody>
          <a:bodyPr/>
          <a:lstStyle/>
          <a:p>
            <a:r>
              <a:rPr lang="ru-RU" dirty="0" smtClean="0"/>
              <a:t>Платаны — высокие листопадные 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/>
              <a:t>  </a:t>
            </a:r>
            <a:r>
              <a:rPr lang="ru-RU" dirty="0" smtClean="0"/>
              <a:t>деревья </a:t>
            </a:r>
            <a:r>
              <a:rPr lang="ru-RU" dirty="0" smtClean="0"/>
              <a:t>с густой широкой </a:t>
            </a:r>
            <a:r>
              <a:rPr lang="ru-RU" u="sng" dirty="0" smtClean="0"/>
              <a:t>кроной</a:t>
            </a:r>
            <a:r>
              <a:rPr lang="ru-RU" dirty="0" smtClean="0"/>
              <a:t>. Древесина используется для изготовления ценной мебели, высококачественного декоративного шпона, напольных покрытий, столярных изделий, оформления интерьеров </a:t>
            </a:r>
          </a:p>
          <a:p>
            <a:endParaRPr lang="ru-RU" dirty="0"/>
          </a:p>
        </p:txBody>
      </p:sp>
      <p:pic>
        <p:nvPicPr>
          <p:cNvPr id="32770" name="Picture 2" descr="C:\Users\xxx\Desktop\88339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0"/>
            <a:ext cx="4500562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7818" y="320040"/>
            <a:ext cx="2338382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4614866" cy="6286544"/>
          </a:xfrm>
        </p:spPr>
        <p:txBody>
          <a:bodyPr>
            <a:normAutofit/>
          </a:bodyPr>
          <a:lstStyle/>
          <a:p>
            <a:r>
              <a:rPr lang="ru-RU" dirty="0" smtClean="0"/>
              <a:t>Самым старым и могучим чинарам на Востоке давали личные имена.</a:t>
            </a:r>
          </a:p>
          <a:p>
            <a:r>
              <a:rPr lang="ru-RU" dirty="0" smtClean="0"/>
              <a:t>В Библии величественные, высокие платаны — деревья Бога. Живут платаны очень долго. Самый крупный и самый древний из них растёт в долине Буюкдере в Турции, у Босфора. Высота его 50 метров, окружность ствола 42 м, а возраст — более 2300 лет.</a:t>
            </a:r>
          </a:p>
          <a:p>
            <a:endParaRPr lang="ru-RU" dirty="0"/>
          </a:p>
        </p:txBody>
      </p:sp>
      <p:pic>
        <p:nvPicPr>
          <p:cNvPr id="33794" name="Picture 2" descr="C:\Users\xxx\Desktop\5d8a4c974977229728b1bd144b165d8d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0"/>
            <a:ext cx="421481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320040"/>
            <a:ext cx="3643338" cy="6395108"/>
          </a:xfrm>
        </p:spPr>
        <p:txBody>
          <a:bodyPr>
            <a:normAutofit fontScale="90000"/>
          </a:bodyPr>
          <a:lstStyle/>
          <a:p>
            <a:r>
              <a:rPr lang="ru-RU" sz="2700" dirty="0" smtClean="0">
                <a:solidFill>
                  <a:schemeClr val="tx1"/>
                </a:solidFill>
              </a:rPr>
              <a:t>Джума мечеть- древнейшая мечеть </a:t>
            </a:r>
            <a:r>
              <a:rPr lang="ru-RU" sz="2700" dirty="0" smtClean="0">
                <a:solidFill>
                  <a:schemeClr val="tx1"/>
                </a:solidFill>
              </a:rPr>
              <a:t>России. Была </a:t>
            </a:r>
            <a:r>
              <a:rPr lang="ru-RU" sz="2700" dirty="0" smtClean="0">
                <a:solidFill>
                  <a:schemeClr val="tx1"/>
                </a:solidFill>
              </a:rPr>
              <a:t>создана задолго до </a:t>
            </a:r>
            <a:r>
              <a:rPr lang="ru-RU" sz="2200" dirty="0" smtClean="0">
                <a:solidFill>
                  <a:schemeClr val="tx1"/>
                </a:solidFill>
              </a:rPr>
              <a:t>появления арабов. </a:t>
            </a:r>
            <a:br>
              <a:rPr lang="ru-RU" sz="2200" dirty="0" smtClean="0">
                <a:solidFill>
                  <a:schemeClr val="tx1"/>
                </a:solidFill>
              </a:rPr>
            </a:br>
            <a:r>
              <a:rPr lang="ru-RU" sz="2200" dirty="0" smtClean="0">
                <a:solidFill>
                  <a:schemeClr val="tx1"/>
                </a:solidFill>
              </a:rPr>
              <a:t>В 1368-1369 года она была восстановлена после землетрясения. С 1938г.по 1943 г.была перестроена в городскую тюрьму. С 1943 года постановлением из Москвы мечеть была возвращена духовенству города. Двор мечети украшают  4 старых платана.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4818" name="Picture 2" descr="C:\Users\xxx\Desktop\7422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000500" y="0"/>
            <a:ext cx="51435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7818" y="320040"/>
            <a:ext cx="2338382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5842" name="Picture 2" descr="C:\Users\xxx\Desktop\i (1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28"/>
            <a:ext cx="4292925" cy="2857520"/>
          </a:xfrm>
          <a:prstGeom prst="rect">
            <a:avLst/>
          </a:prstGeom>
          <a:noFill/>
        </p:spPr>
      </p:pic>
      <p:pic>
        <p:nvPicPr>
          <p:cNvPr id="35843" name="Picture 3" descr="C:\Users\xxx\Desktop\7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3343" y="3500439"/>
            <a:ext cx="4640657" cy="3357562"/>
          </a:xfrm>
          <a:prstGeom prst="rect">
            <a:avLst/>
          </a:prstGeom>
          <a:noFill/>
        </p:spPr>
      </p:pic>
      <p:pic>
        <p:nvPicPr>
          <p:cNvPr id="35844" name="Picture 4" descr="C:\Users\xxx\Desktop\6ca74a8ef204ff65d57894afa1a7056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3286124"/>
            <a:ext cx="4071934" cy="3214686"/>
          </a:xfrm>
          <a:prstGeom prst="rect">
            <a:avLst/>
          </a:prstGeom>
          <a:noFill/>
        </p:spPr>
      </p:pic>
      <p:pic>
        <p:nvPicPr>
          <p:cNvPr id="1026" name="Picture 2" descr="C:\Users\xxx\Desktop\Malenkaya-ekskursiya-po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0833" y="285728"/>
            <a:ext cx="4503167" cy="30003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Работа в группах</a:t>
            </a:r>
            <a:endParaRPr lang="ru-RU" dirty="0"/>
          </a:p>
        </p:txBody>
      </p:sp>
      <p:pic>
        <p:nvPicPr>
          <p:cNvPr id="2050" name="Picture 2" descr="C:\Users\xxx\Desktop\3 л класс\20140412_14291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071678"/>
            <a:ext cx="3286148" cy="2500330"/>
          </a:xfrm>
          <a:prstGeom prst="rect">
            <a:avLst/>
          </a:prstGeom>
          <a:noFill/>
        </p:spPr>
      </p:pic>
      <p:pic>
        <p:nvPicPr>
          <p:cNvPr id="2051" name="Picture 3" descr="C:\Users\xxx\Desktop\3 л класс\октябрь 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11" y="1571612"/>
            <a:ext cx="3047989" cy="2285992"/>
          </a:xfrm>
          <a:prstGeom prst="rect">
            <a:avLst/>
          </a:prstGeom>
          <a:noFill/>
        </p:spPr>
      </p:pic>
      <p:pic>
        <p:nvPicPr>
          <p:cNvPr id="2052" name="Picture 4" descr="C:\Users\xxx\Desktop\3 л класс\фартук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14744" y="4214818"/>
            <a:ext cx="3238489" cy="24288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1 группа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Пользуясь данными </a:t>
            </a:r>
            <a:r>
              <a:rPr lang="ru-RU" dirty="0" smtClean="0"/>
              <a:t>составить </a:t>
            </a:r>
            <a:r>
              <a:rPr lang="ru-RU" dirty="0" smtClean="0"/>
              <a:t>задачу и оформить диаграмму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71473" y="2714620"/>
          <a:ext cx="6572295" cy="16430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0765"/>
                <a:gridCol w="2190765"/>
                <a:gridCol w="2190765"/>
              </a:tblGrid>
              <a:tr h="821537">
                <a:tc>
                  <a:txBody>
                    <a:bodyPr/>
                    <a:lstStyle/>
                    <a:p>
                      <a:r>
                        <a:rPr kumimoji="0" lang="ru-RU" sz="3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2006год 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2010год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2014год</a:t>
                      </a:r>
                      <a:endParaRPr lang="ru-RU" sz="3200" dirty="0"/>
                    </a:p>
                  </a:txBody>
                  <a:tcPr/>
                </a:tc>
              </a:tr>
              <a:tr h="821537">
                <a:tc>
                  <a:txBody>
                    <a:bodyPr/>
                    <a:lstStyle/>
                    <a:p>
                      <a:r>
                        <a:rPr lang="ru-RU" sz="3600" dirty="0" smtClean="0"/>
                        <a:t>106000ч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dirty="0" smtClean="0"/>
                        <a:t>119200ч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dirty="0" smtClean="0"/>
                        <a:t>120470ч</a:t>
                      </a:r>
                      <a:endParaRPr lang="ru-RU" sz="3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428728" y="5643578"/>
            <a:ext cx="357190" cy="70008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785918" y="5214950"/>
            <a:ext cx="357190" cy="112871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143108" y="5000636"/>
            <a:ext cx="357190" cy="13430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000364" y="5143512"/>
            <a:ext cx="357190" cy="285752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572132" y="5072074"/>
            <a:ext cx="357190" cy="27622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357686" y="5929330"/>
            <a:ext cx="357190" cy="28575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3500430" y="4857760"/>
            <a:ext cx="11528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2006</a:t>
            </a:r>
            <a:endParaRPr lang="ru-RU" sz="3600" dirty="0"/>
          </a:p>
        </p:txBody>
      </p:sp>
      <p:sp>
        <p:nvSpPr>
          <p:cNvPr id="12" name="TextBox 11"/>
          <p:cNvSpPr txBox="1"/>
          <p:nvPr/>
        </p:nvSpPr>
        <p:spPr>
          <a:xfrm>
            <a:off x="5929322" y="4857760"/>
            <a:ext cx="11528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2010</a:t>
            </a:r>
            <a:endParaRPr lang="ru-RU" sz="3600" dirty="0"/>
          </a:p>
        </p:txBody>
      </p:sp>
      <p:sp>
        <p:nvSpPr>
          <p:cNvPr id="13" name="TextBox 12"/>
          <p:cNvSpPr txBox="1"/>
          <p:nvPr/>
        </p:nvSpPr>
        <p:spPr>
          <a:xfrm>
            <a:off x="4786314" y="5715016"/>
            <a:ext cx="1152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2014 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08630"/>
          </a:xfrm>
        </p:spPr>
        <p:txBody>
          <a:bodyPr/>
          <a:lstStyle/>
          <a:p>
            <a:r>
              <a:rPr lang="ru-RU" dirty="0" smtClean="0"/>
              <a:t>2 группа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7239000" cy="5455628"/>
          </a:xfrm>
        </p:spPr>
        <p:txBody>
          <a:bodyPr/>
          <a:lstStyle/>
          <a:p>
            <a:r>
              <a:rPr lang="ru-RU" dirty="0" smtClean="0"/>
              <a:t>Используя данные, составить задачу и оформить диаграмму.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14283" y="1928802"/>
          <a:ext cx="8715436" cy="17306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83900"/>
                <a:gridCol w="1673818"/>
                <a:gridCol w="2178859"/>
                <a:gridCol w="2178859"/>
              </a:tblGrid>
              <a:tr h="785818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Азербайджан цы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Лезгины 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Табасаран цы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Даргины </a:t>
                      </a:r>
                      <a:endParaRPr lang="ru-RU" sz="2800" dirty="0"/>
                    </a:p>
                  </a:txBody>
                  <a:tcPr/>
                </a:tc>
              </a:tr>
              <a:tr h="785818">
                <a:tc>
                  <a:txBody>
                    <a:bodyPr/>
                    <a:lstStyle/>
                    <a:p>
                      <a:r>
                        <a:rPr kumimoji="0" lang="ru-RU" sz="3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38523ч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3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40188ч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3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18839ч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3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6692ч</a:t>
                      </a:r>
                      <a:endParaRPr lang="ru-RU" sz="3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Овал 5"/>
          <p:cNvSpPr/>
          <p:nvPr/>
        </p:nvSpPr>
        <p:spPr>
          <a:xfrm>
            <a:off x="4929190" y="4286256"/>
            <a:ext cx="1928826" cy="200026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8" name="Прямая соединительная линия 7"/>
          <p:cNvCxnSpPr>
            <a:stCxn id="6" idx="1"/>
          </p:cNvCxnSpPr>
          <p:nvPr/>
        </p:nvCxnSpPr>
        <p:spPr>
          <a:xfrm rot="16200000" flipH="1">
            <a:off x="5181172" y="4609676"/>
            <a:ext cx="707200" cy="6462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5857884" y="5286388"/>
            <a:ext cx="100013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>
            <a:stCxn id="6" idx="4"/>
          </p:cNvCxnSpPr>
          <p:nvPr/>
        </p:nvCxnSpPr>
        <p:spPr>
          <a:xfrm rot="5400000" flipH="1">
            <a:off x="5375678" y="5768595"/>
            <a:ext cx="1000132" cy="357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V="1">
            <a:off x="4929190" y="5286388"/>
            <a:ext cx="928694" cy="2857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Овал 23"/>
          <p:cNvSpPr/>
          <p:nvPr/>
        </p:nvSpPr>
        <p:spPr>
          <a:xfrm>
            <a:off x="357158" y="3929066"/>
            <a:ext cx="357190" cy="35719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Овал 24"/>
          <p:cNvSpPr/>
          <p:nvPr/>
        </p:nvSpPr>
        <p:spPr>
          <a:xfrm>
            <a:off x="428596" y="4643446"/>
            <a:ext cx="357190" cy="35719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" name="Овал 25"/>
          <p:cNvSpPr/>
          <p:nvPr/>
        </p:nvSpPr>
        <p:spPr>
          <a:xfrm>
            <a:off x="428596" y="5429264"/>
            <a:ext cx="357190" cy="35719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Овал 26"/>
          <p:cNvSpPr/>
          <p:nvPr/>
        </p:nvSpPr>
        <p:spPr>
          <a:xfrm>
            <a:off x="428596" y="6143644"/>
            <a:ext cx="357190" cy="35719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TextBox 27"/>
          <p:cNvSpPr txBox="1"/>
          <p:nvPr/>
        </p:nvSpPr>
        <p:spPr>
          <a:xfrm>
            <a:off x="857224" y="3786190"/>
            <a:ext cx="29129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табасаранцы</a:t>
            </a:r>
            <a:endParaRPr lang="ru-RU" sz="3600" dirty="0"/>
          </a:p>
        </p:txBody>
      </p:sp>
      <p:sp>
        <p:nvSpPr>
          <p:cNvPr id="29" name="TextBox 28"/>
          <p:cNvSpPr txBox="1"/>
          <p:nvPr/>
        </p:nvSpPr>
        <p:spPr>
          <a:xfrm>
            <a:off x="1071538" y="5286388"/>
            <a:ext cx="17475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лезгины</a:t>
            </a:r>
            <a:endParaRPr lang="ru-RU" sz="3200" dirty="0"/>
          </a:p>
        </p:txBody>
      </p:sp>
      <p:sp>
        <p:nvSpPr>
          <p:cNvPr id="30" name="TextBox 29"/>
          <p:cNvSpPr txBox="1"/>
          <p:nvPr/>
        </p:nvSpPr>
        <p:spPr>
          <a:xfrm>
            <a:off x="928662" y="4572008"/>
            <a:ext cx="31902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азербайджанцы</a:t>
            </a:r>
            <a:endParaRPr lang="ru-RU" sz="3200" dirty="0"/>
          </a:p>
        </p:txBody>
      </p:sp>
      <p:sp>
        <p:nvSpPr>
          <p:cNvPr id="31" name="TextBox 30"/>
          <p:cNvSpPr txBox="1"/>
          <p:nvPr/>
        </p:nvSpPr>
        <p:spPr>
          <a:xfrm>
            <a:off x="1071538" y="6000768"/>
            <a:ext cx="20088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даргинцы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357158" y="320040"/>
            <a:ext cx="100042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85728"/>
            <a:ext cx="7410480" cy="2714644"/>
          </a:xfrm>
        </p:spPr>
        <p:txBody>
          <a:bodyPr/>
          <a:lstStyle/>
          <a:p>
            <a:r>
              <a:rPr lang="ru-RU" dirty="0" smtClean="0"/>
              <a:t>Первые поселения на территории нынешнего Дербента возникли 4 тыс. до н.э. </a:t>
            </a:r>
          </a:p>
          <a:p>
            <a:r>
              <a:rPr lang="ru-RU" dirty="0" smtClean="0"/>
              <a:t>439-457 годы шло строительство фортификационных сооружений Хосровом первым Ануширваном.</a:t>
            </a:r>
            <a:endParaRPr lang="ru-RU" dirty="0"/>
          </a:p>
        </p:txBody>
      </p:sp>
      <p:pic>
        <p:nvPicPr>
          <p:cNvPr id="3074" name="Picture 2" descr="C:\Users\xxx\Desktop\761px-Schamachia_1734-500x393.jpg"/>
          <p:cNvPicPr>
            <a:picLocks noChangeAspect="1" noChangeArrowheads="1"/>
          </p:cNvPicPr>
          <p:nvPr/>
        </p:nvPicPr>
        <p:blipFill>
          <a:blip r:embed="rId2"/>
          <a:srcRect t="14316" b="9331"/>
          <a:stretch>
            <a:fillRect/>
          </a:stretch>
        </p:blipFill>
        <p:spPr bwMode="auto">
          <a:xfrm>
            <a:off x="428596" y="2928934"/>
            <a:ext cx="7572428" cy="39290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08630"/>
          </a:xfrm>
        </p:spPr>
        <p:txBody>
          <a:bodyPr/>
          <a:lstStyle/>
          <a:p>
            <a:r>
              <a:rPr lang="ru-RU" dirty="0" smtClean="0"/>
              <a:t>3 группа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7239000" cy="5455628"/>
          </a:xfrm>
        </p:spPr>
        <p:txBody>
          <a:bodyPr/>
          <a:lstStyle/>
          <a:p>
            <a:r>
              <a:rPr lang="ru-RU" dirty="0" smtClean="0"/>
              <a:t>Пользуясь данными, составьте задачу и оформите диаграмму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42841" y="1928803"/>
          <a:ext cx="9001158" cy="21518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57655"/>
                <a:gridCol w="2786082"/>
                <a:gridCol w="2357421"/>
              </a:tblGrid>
              <a:tr h="100013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Озеро Байкал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Каспийское море</a:t>
                      </a:r>
                      <a:endParaRPr lang="ru-RU" sz="2800" dirty="0"/>
                    </a:p>
                  </a:txBody>
                  <a:tcPr/>
                </a:tc>
              </a:tr>
              <a:tr h="1151761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Площадь водной</a:t>
                      </a:r>
                      <a:r>
                        <a:rPr lang="ru-RU" sz="2800" baseline="0" dirty="0" smtClean="0"/>
                        <a:t> поверхности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3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31722км</a:t>
                      </a:r>
                      <a:r>
                        <a:rPr kumimoji="0" lang="ru-RU" sz="3200" kern="1200" baseline="30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3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371000км</a:t>
                      </a:r>
                      <a:r>
                        <a:rPr kumimoji="0" lang="ru-RU" sz="3200" kern="1200" baseline="30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ru-RU" sz="3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85720" y="4286256"/>
            <a:ext cx="3571900" cy="121444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857488" y="4286256"/>
            <a:ext cx="1000132" cy="55721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214810" y="4929198"/>
            <a:ext cx="581028" cy="43815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5072066" y="5357826"/>
            <a:ext cx="1857388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4286248" y="5786454"/>
            <a:ext cx="581028" cy="43815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5143504" y="6143644"/>
            <a:ext cx="1857388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4 группа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9416"/>
            <a:ext cx="8072462" cy="2391088"/>
          </a:xfrm>
        </p:spPr>
        <p:txBody>
          <a:bodyPr/>
          <a:lstStyle/>
          <a:p>
            <a:r>
              <a:rPr lang="ru-RU" dirty="0" smtClean="0"/>
              <a:t>Герб Дербентского уезда утверждён царским правительством 21 марта 1843 года . Позже эта символика на протяжении 170 лет была гербом города Дербент.</a:t>
            </a:r>
          </a:p>
          <a:p>
            <a:r>
              <a:rPr lang="ru-RU" dirty="0" smtClean="0"/>
              <a:t>Собрать из пазлов старый герб и новый герб</a:t>
            </a:r>
            <a:endParaRPr lang="ru-RU" dirty="0"/>
          </a:p>
        </p:txBody>
      </p:sp>
      <p:pic>
        <p:nvPicPr>
          <p:cNvPr id="3074" name="Picture 2" descr="C:\Users\xxx\Desktop\staryj-ger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143380"/>
            <a:ext cx="2357422" cy="2714620"/>
          </a:xfrm>
          <a:prstGeom prst="rect">
            <a:avLst/>
          </a:prstGeom>
          <a:noFill/>
        </p:spPr>
      </p:pic>
      <p:pic>
        <p:nvPicPr>
          <p:cNvPr id="5" name="Picture 2" descr="C:\Users\xxx\Desktop\8-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46" y="4214819"/>
            <a:ext cx="2252694" cy="26431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Рефлексия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609416"/>
            <a:ext cx="8572560" cy="890890"/>
          </a:xfrm>
        </p:spPr>
        <p:txBody>
          <a:bodyPr/>
          <a:lstStyle/>
          <a:p>
            <a:r>
              <a:rPr lang="ru-RU" dirty="0" smtClean="0"/>
              <a:t>Рассмотрите таблицу и нарисуйте свой смайлик.</a:t>
            </a:r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57158" y="2285991"/>
          <a:ext cx="7286676" cy="44034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28892"/>
                <a:gridCol w="2428892"/>
                <a:gridCol w="2428892"/>
              </a:tblGrid>
              <a:tr h="834167">
                <a:tc>
                  <a:txBody>
                    <a:bodyPr/>
                    <a:lstStyle/>
                    <a:p>
                      <a:r>
                        <a:rPr lang="ru-RU" sz="3200" b="1" dirty="0" smtClean="0">
                          <a:solidFill>
                            <a:schemeClr val="tx1"/>
                          </a:solidFill>
                        </a:rPr>
                        <a:t>баллы</a:t>
                      </a:r>
                      <a:endParaRPr lang="ru-RU" sz="3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3200" b="1" dirty="0" smtClean="0">
                          <a:solidFill>
                            <a:schemeClr val="tx1"/>
                          </a:solidFill>
                        </a:rPr>
                        <a:t>оценка</a:t>
                      </a:r>
                      <a:endParaRPr lang="ru-RU" sz="3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3200" b="1" dirty="0" smtClean="0">
                          <a:solidFill>
                            <a:schemeClr val="tx1"/>
                          </a:solidFill>
                        </a:rPr>
                        <a:t>смайлик</a:t>
                      </a:r>
                      <a:endParaRPr lang="ru-RU" sz="3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834167">
                <a:tc>
                  <a:txBody>
                    <a:bodyPr/>
                    <a:lstStyle/>
                    <a:p>
                      <a:r>
                        <a:rPr kumimoji="0" lang="ru-RU" sz="3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18-16</a:t>
                      </a:r>
                      <a:endParaRPr lang="ru-RU" sz="3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3200" b="1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ru-RU" sz="3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3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834167">
                <a:tc>
                  <a:txBody>
                    <a:bodyPr/>
                    <a:lstStyle/>
                    <a:p>
                      <a:r>
                        <a:rPr lang="ru-RU" sz="3200" b="1" dirty="0" smtClean="0">
                          <a:solidFill>
                            <a:schemeClr val="tx1"/>
                          </a:solidFill>
                        </a:rPr>
                        <a:t>15-13</a:t>
                      </a:r>
                      <a:endParaRPr lang="ru-RU" sz="3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b="1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ru-RU" sz="3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834167">
                <a:tc>
                  <a:txBody>
                    <a:bodyPr/>
                    <a:lstStyle/>
                    <a:p>
                      <a:r>
                        <a:rPr lang="ru-RU" sz="3200" b="1" dirty="0" smtClean="0">
                          <a:solidFill>
                            <a:schemeClr val="tx1"/>
                          </a:solidFill>
                        </a:rPr>
                        <a:t>12-10</a:t>
                      </a:r>
                      <a:endParaRPr lang="ru-RU" sz="3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b="1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ru-RU" sz="3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021050">
                <a:tc>
                  <a:txBody>
                    <a:bodyPr/>
                    <a:lstStyle/>
                    <a:p>
                      <a:r>
                        <a:rPr lang="ru-RU" sz="3200" b="1" dirty="0" smtClean="0">
                          <a:solidFill>
                            <a:schemeClr val="tx1"/>
                          </a:solidFill>
                        </a:rPr>
                        <a:t>9 и </a:t>
                      </a:r>
                      <a:r>
                        <a:rPr lang="ru-RU" sz="3200" b="1" dirty="0" smtClean="0">
                          <a:solidFill>
                            <a:schemeClr val="tx1"/>
                          </a:solidFill>
                        </a:rPr>
                        <a:t>меньше</a:t>
                      </a:r>
                      <a:endParaRPr lang="ru-RU" sz="3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3200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ru-RU" sz="3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Улыбающееся лицо 4"/>
          <p:cNvSpPr/>
          <p:nvPr/>
        </p:nvSpPr>
        <p:spPr>
          <a:xfrm>
            <a:off x="5643570" y="3214686"/>
            <a:ext cx="642942" cy="642942"/>
          </a:xfrm>
          <a:prstGeom prst="smileyFace">
            <a:avLst>
              <a:gd name="adj" fmla="val 4653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Улыбающееся лицо 5"/>
          <p:cNvSpPr/>
          <p:nvPr/>
        </p:nvSpPr>
        <p:spPr>
          <a:xfrm>
            <a:off x="5643570" y="4000504"/>
            <a:ext cx="642942" cy="642942"/>
          </a:xfrm>
          <a:prstGeom prst="smileyFac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Улыбающееся лицо 6"/>
          <p:cNvSpPr/>
          <p:nvPr/>
        </p:nvSpPr>
        <p:spPr>
          <a:xfrm>
            <a:off x="5643570" y="4857760"/>
            <a:ext cx="642942" cy="642942"/>
          </a:xfrm>
          <a:prstGeom prst="smileyFace">
            <a:avLst>
              <a:gd name="adj" fmla="val -1911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Улыбающееся лицо 7"/>
          <p:cNvSpPr/>
          <p:nvPr/>
        </p:nvSpPr>
        <p:spPr>
          <a:xfrm>
            <a:off x="5643570" y="5857892"/>
            <a:ext cx="642942" cy="642942"/>
          </a:xfrm>
          <a:prstGeom prst="smileyFace">
            <a:avLst>
              <a:gd name="adj" fmla="val -4653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xxx\Desktop\картинки\рефлексия 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21533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Дербент в наше время </a:t>
            </a:r>
            <a:endParaRPr lang="ru-RU" dirty="0"/>
          </a:p>
        </p:txBody>
      </p:sp>
      <p:pic>
        <p:nvPicPr>
          <p:cNvPr id="5122" name="Picture 2" descr="C:\Users\xxx\Desktop\e52be74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0" y="3220752"/>
            <a:ext cx="2438400" cy="16245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xxx\Desktop\e52be7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0525" y="3065463"/>
            <a:ext cx="2438400" cy="16240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xxx\Desktop\40c31c309c6f5cb6311bad568480d0c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751013" y="1162050"/>
            <a:ext cx="7086601" cy="4552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xxx\Desktop\482facdf4254dedc7b9a51e0b5a67820b3adcdfa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125" y="2146300"/>
            <a:ext cx="3657600" cy="243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xxx\Desktop\4038339_origin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2214554"/>
            <a:ext cx="8572500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xxx\Desktop\13310973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55988" y="754063"/>
            <a:ext cx="3987800" cy="26622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08696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tx1"/>
                </a:solidFill>
              </a:rPr>
              <a:t>Фортификация</a:t>
            </a:r>
            <a:r>
              <a:rPr lang="ru-RU" sz="2000" b="0" dirty="0" smtClean="0">
                <a:solidFill>
                  <a:schemeClr val="tx1"/>
                </a:solidFill>
              </a:rPr>
              <a:t>  — военная наука об искусственных закрытиях и преградах, усиливающих расположение войск во время боя и называемых поэтому фортификационными постройками 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4098" name="Picture 2" descr="C:\Users\xxx\Desktop\дербент-1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30107"/>
          <a:stretch>
            <a:fillRect/>
          </a:stretch>
        </p:blipFill>
        <p:spPr bwMode="auto">
          <a:xfrm>
            <a:off x="0" y="1500174"/>
            <a:ext cx="9144000" cy="5357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518066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642 -643 </a:t>
            </a:r>
            <a:r>
              <a:rPr lang="ru-RU" dirty="0" smtClean="0"/>
              <a:t>года-</a:t>
            </a:r>
            <a:r>
              <a:rPr lang="ru-RU" dirty="0" smtClean="0"/>
              <a:t> </a:t>
            </a:r>
            <a:r>
              <a:rPr lang="ru-RU" dirty="0" smtClean="0"/>
              <a:t>это </a:t>
            </a:r>
            <a:r>
              <a:rPr lang="ru-RU" dirty="0" smtClean="0"/>
              <a:t>этапы  вторжения арабов в город. В 651 году арабы захватили город</a:t>
            </a:r>
            <a:r>
              <a:rPr lang="ru-RU" dirty="0" smtClean="0"/>
              <a:t>. Дербент </a:t>
            </a:r>
            <a:r>
              <a:rPr lang="ru-RU" dirty="0" smtClean="0"/>
              <a:t>становится крупнейшим городом Кавказа</a:t>
            </a:r>
            <a:r>
              <a:rPr lang="ru-RU" dirty="0" smtClean="0"/>
              <a:t>. Развивается </a:t>
            </a:r>
            <a:r>
              <a:rPr lang="ru-RU" dirty="0" smtClean="0"/>
              <a:t>гончарство, стеклоделие</a:t>
            </a:r>
            <a:r>
              <a:rPr lang="ru-RU" dirty="0" smtClean="0"/>
              <a:t>, металлообработка</a:t>
            </a:r>
            <a:r>
              <a:rPr lang="ru-RU" dirty="0" smtClean="0"/>
              <a:t>, ювелирное дело.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5122" name="Picture 2" descr="C:\Users\xxx\Desktop\pro-derbent_011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428604"/>
            <a:ext cx="4357718" cy="6000792"/>
          </a:xfrm>
          <a:prstGeom prst="rect">
            <a:avLst/>
          </a:prstGeom>
          <a:noFill/>
        </p:spPr>
      </p:pic>
      <p:pic>
        <p:nvPicPr>
          <p:cNvPr id="5123" name="Picture 3" descr="C:\Users\xxx\Desktop\Schreyer_SCA104.jpg"/>
          <p:cNvPicPr>
            <a:picLocks noChangeAspect="1" noChangeArrowheads="1"/>
          </p:cNvPicPr>
          <p:nvPr/>
        </p:nvPicPr>
        <p:blipFill>
          <a:blip r:embed="rId3"/>
          <a:srcRect l="15817" r="5096"/>
          <a:stretch>
            <a:fillRect/>
          </a:stretch>
        </p:blipFill>
        <p:spPr bwMode="auto">
          <a:xfrm>
            <a:off x="5000628" y="285728"/>
            <a:ext cx="3857652" cy="6286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2852"/>
            <a:ext cx="8643966" cy="157163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1075 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год.</a:t>
            </a:r>
            <a:r>
              <a:rPr lang="ru-RU" dirty="0" smtClean="0"/>
              <a:t> </a:t>
            </a:r>
            <a:r>
              <a:rPr lang="ru-RU" dirty="0" smtClean="0"/>
              <a:t> Дербент </a:t>
            </a:r>
            <a:r>
              <a:rPr lang="ru-RU" dirty="0" smtClean="0"/>
              <a:t>окончательно перешёл во </a:t>
            </a:r>
            <a:r>
              <a:rPr lang="ru-RU" dirty="0" smtClean="0"/>
              <a:t>власть </a:t>
            </a:r>
            <a:r>
              <a:rPr lang="ru-RU" dirty="0" smtClean="0"/>
              <a:t>Сельджукидов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6146" name="Picture 2" descr="C:\Users\xxx\Desktop\pict11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880200"/>
            <a:ext cx="7429552" cy="4977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239000" cy="1214422"/>
          </a:xfrm>
        </p:spPr>
        <p:txBody>
          <a:bodyPr/>
          <a:lstStyle/>
          <a:p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сельджуки</a:t>
            </a:r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7170" name="Picture 2" descr="C:\Users\xxx\Desktop\128719817_5421357_turkey_11.gif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57224" y="857232"/>
            <a:ext cx="7286676" cy="5715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320040"/>
            <a:ext cx="4857784" cy="625223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sz="3600" dirty="0" smtClean="0">
                <a:solidFill>
                  <a:schemeClr val="bg2">
                    <a:lumMod val="10000"/>
                  </a:schemeClr>
                </a:solidFill>
              </a:rPr>
              <a:t>В 12 веке образовалось новое княжество, но просуществовало недолго, до 1239 года, когда </a:t>
            </a:r>
            <a:r>
              <a:rPr lang="ru-RU" sz="3600" dirty="0" smtClean="0">
                <a:solidFill>
                  <a:schemeClr val="bg2">
                    <a:lumMod val="10000"/>
                  </a:schemeClr>
                </a:solidFill>
              </a:rPr>
              <a:t>Дербент, </a:t>
            </a:r>
            <a:r>
              <a:rPr lang="ru-RU" sz="3600" dirty="0" smtClean="0">
                <a:solidFill>
                  <a:schemeClr val="bg2">
                    <a:lumMod val="10000"/>
                  </a:schemeClr>
                </a:solidFill>
              </a:rPr>
              <a:t>завоёванный монголами, входит в состав Золотой Орды.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8194" name="Picture 2" descr="C:\Users\xxx\Desktop\pro-derbent_011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72034" y="285728"/>
            <a:ext cx="4071966" cy="6572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411481" y="320040"/>
            <a:ext cx="45719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14356"/>
            <a:ext cx="7239000" cy="1071570"/>
          </a:xfrm>
        </p:spPr>
        <p:txBody>
          <a:bodyPr/>
          <a:lstStyle/>
          <a:p>
            <a:r>
              <a:rPr lang="ru-RU" dirty="0" smtClean="0"/>
              <a:t>В ходе турецко-персидской войны в 1603-1618года </a:t>
            </a:r>
            <a:r>
              <a:rPr lang="ru-RU" dirty="0" smtClean="0"/>
              <a:t>сефевиды</a:t>
            </a:r>
            <a:r>
              <a:rPr lang="ru-RU" dirty="0" smtClean="0"/>
              <a:t> отвоевовали город.</a:t>
            </a:r>
          </a:p>
          <a:p>
            <a:endParaRPr lang="ru-RU" dirty="0"/>
          </a:p>
        </p:txBody>
      </p:sp>
      <p:pic>
        <p:nvPicPr>
          <p:cNvPr id="1026" name="Picture 2" descr="C:\Users\xxx\Desktop\картинки\3d5abd3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643050"/>
            <a:ext cx="7715304" cy="50006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349</TotalTime>
  <Words>401</Words>
  <Application>Microsoft Office PowerPoint</Application>
  <PresentationFormat>Экран (4:3)</PresentationFormat>
  <Paragraphs>125</Paragraphs>
  <Slides>39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0" baseType="lpstr">
      <vt:lpstr>Изящная</vt:lpstr>
      <vt:lpstr>Интегрированный урок </vt:lpstr>
      <vt:lpstr>Слайд 2</vt:lpstr>
      <vt:lpstr>Слайд 3</vt:lpstr>
      <vt:lpstr>Фортификация  — военная наука об искусственных закрытиях и преградах, усиливающих расположение войск во время боя и называемых поэтому фортификационными постройками </vt:lpstr>
      <vt:lpstr>642 -643 года- это этапы  вторжения арабов в город. В 651 году арабы захватили город. Дербент становится крупнейшим городом Кавказа. Развивается гончарство, стеклоделие, металлообработка, ювелирное дело. </vt:lpstr>
      <vt:lpstr>1075 год.  Дербент окончательно перешёл во власть Сельджукидов.</vt:lpstr>
      <vt:lpstr>сельджуки</vt:lpstr>
      <vt:lpstr> В 12 веке образовалось новое княжество, но просуществовало недолго, до 1239 года, когда Дербент, завоёванный монголами, входит в состав Золотой Орды. </vt:lpstr>
      <vt:lpstr>Слайд 9</vt:lpstr>
      <vt:lpstr>Слайд 10</vt:lpstr>
      <vt:lpstr>Слайд 11</vt:lpstr>
      <vt:lpstr>Слайд 12</vt:lpstr>
      <vt:lpstr>Определите века</vt:lpstr>
      <vt:lpstr>Разложите на разрядные слагаемые </vt:lpstr>
      <vt:lpstr>Решите логическую задачу</vt:lpstr>
      <vt:lpstr>Достопримечательности Дербента</vt:lpstr>
      <vt:lpstr>Математическая цепочка.</vt:lpstr>
      <vt:lpstr>Слайд 18</vt:lpstr>
      <vt:lpstr>Решив правильно данное уравнение , вы узнаете на сколько метров морская часть стены заходит в море, запирая вход в гавань. Х+7203=4201+3502 </vt:lpstr>
      <vt:lpstr>Слайд 20</vt:lpstr>
      <vt:lpstr>ФИЗМИНУТКА</vt:lpstr>
      <vt:lpstr>НАЙДИТЕ ЗНАЧЕНИЕ ВЫРАЖЕНИЯ.</vt:lpstr>
      <vt:lpstr>Слайд 23</vt:lpstr>
      <vt:lpstr>Слайд 24</vt:lpstr>
      <vt:lpstr>Джума мечеть- древнейшая мечеть России. Была создана задолго до появления арабов.  В 1368-1369 года она была восстановлена после землетрясения. С 1938г.по 1943 г.была перестроена в городскую тюрьму. С 1943 года постановлением из Москвы мечеть была возвращена духовенству города. Двор мечети украшают  4 старых платана. </vt:lpstr>
      <vt:lpstr>Слайд 26</vt:lpstr>
      <vt:lpstr>Работа в группах</vt:lpstr>
      <vt:lpstr>1 группа</vt:lpstr>
      <vt:lpstr>2 группа</vt:lpstr>
      <vt:lpstr>3 группа </vt:lpstr>
      <vt:lpstr>4 группа</vt:lpstr>
      <vt:lpstr>Рефлексия </vt:lpstr>
      <vt:lpstr>Слайд 33</vt:lpstr>
      <vt:lpstr>Дербент в наше время </vt:lpstr>
      <vt:lpstr>Слайд 35</vt:lpstr>
      <vt:lpstr>Слайд 36</vt:lpstr>
      <vt:lpstr>Слайд 37</vt:lpstr>
      <vt:lpstr>Слайд 38</vt:lpstr>
      <vt:lpstr>Слайд 39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Интегрированный урок</dc:title>
  <dc:creator>xxx</dc:creator>
  <cp:lastModifiedBy>xxx</cp:lastModifiedBy>
  <cp:revision>39</cp:revision>
  <dcterms:created xsi:type="dcterms:W3CDTF">2016-11-01T18:27:54Z</dcterms:created>
  <dcterms:modified xsi:type="dcterms:W3CDTF">2016-11-09T07:09:12Z</dcterms:modified>
</cp:coreProperties>
</file>