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88" r:id="rId5"/>
    <p:sldId id="262" r:id="rId6"/>
    <p:sldId id="318" r:id="rId7"/>
    <p:sldId id="319" r:id="rId8"/>
    <p:sldId id="323" r:id="rId9"/>
    <p:sldId id="324" r:id="rId10"/>
    <p:sldId id="325" r:id="rId11"/>
    <p:sldId id="291" r:id="rId12"/>
    <p:sldId id="292" r:id="rId13"/>
    <p:sldId id="297" r:id="rId14"/>
    <p:sldId id="295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78" y="-702"/>
      </p:cViewPr>
      <p:guideLst>
        <p:guide orient="horz" pos="216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209C-C178-490C-B0A2-91FD86ED28C1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C221-2128-4B7F-9B40-BE84E3C79E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209C-C178-490C-B0A2-91FD86ED28C1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C221-2128-4B7F-9B40-BE84E3C79E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209C-C178-490C-B0A2-91FD86ED28C1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C221-2128-4B7F-9B40-BE84E3C79EC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209C-C178-490C-B0A2-91FD86ED28C1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C221-2128-4B7F-9B40-BE84E3C79E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209C-C178-490C-B0A2-91FD86ED28C1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C221-2128-4B7F-9B40-BE84E3C79EC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209C-C178-490C-B0A2-91FD86ED28C1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C221-2128-4B7F-9B40-BE84E3C79E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209C-C178-490C-B0A2-91FD86ED28C1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C221-2128-4B7F-9B40-BE84E3C79E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209C-C178-490C-B0A2-91FD86ED28C1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C221-2128-4B7F-9B40-BE84E3C79E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209C-C178-490C-B0A2-91FD86ED28C1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C221-2128-4B7F-9B40-BE84E3C79E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209C-C178-490C-B0A2-91FD86ED28C1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C221-2128-4B7F-9B40-BE84E3C79E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209C-C178-490C-B0A2-91FD86ED28C1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C221-2128-4B7F-9B40-BE84E3C79E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209C-C178-490C-B0A2-91FD86ED28C1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C221-2128-4B7F-9B40-BE84E3C79E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209C-C178-490C-B0A2-91FD86ED28C1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C221-2128-4B7F-9B40-BE84E3C79E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209C-C178-490C-B0A2-91FD86ED28C1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C221-2128-4B7F-9B40-BE84E3C79E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209C-C178-490C-B0A2-91FD86ED28C1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C221-2128-4B7F-9B40-BE84E3C79E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DC221-2128-4B7F-9B40-BE84E3C79EC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209C-C178-490C-B0A2-91FD86ED28C1}" type="datetimeFigureOut">
              <a:rPr lang="ru-RU" smtClean="0"/>
              <a:t>27.03.2024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1209C-C178-490C-B0A2-91FD86ED28C1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34DC221-2128-4B7F-9B40-BE84E3C79EC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71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254" y="13648"/>
            <a:ext cx="4025226" cy="1228951"/>
          </a:xfrm>
        </p:spPr>
        <p:txBody>
          <a:bodyPr>
            <a:norm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	</a:t>
            </a:r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6709" y="2374130"/>
            <a:ext cx="8039870" cy="1655762"/>
          </a:xfrm>
        </p:spPr>
        <p:txBody>
          <a:bodyPr>
            <a:normAutofit fontScale="25000" lnSpcReduction="20000"/>
          </a:bodyPr>
          <a:lstStyle/>
          <a:p>
            <a:pPr lvl="0" algn="ctr"/>
            <a:r>
              <a:rPr lang="ru-RU" sz="11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Работа </a:t>
            </a:r>
            <a:r>
              <a:rPr lang="ru-RU" sz="1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 текстом  как основной способ формирования читательской грамотности</a:t>
            </a:r>
            <a:endParaRPr lang="ru-RU" sz="11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 </a:t>
            </a:r>
          </a:p>
          <a:p>
            <a:r>
              <a:rPr lang="ru-RU" dirty="0"/>
              <a:t>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53354" y="4667250"/>
            <a:ext cx="453302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Наталья Николаевна Цветкова, учитель русского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языка и </a:t>
            </a:r>
            <a:r>
              <a:rPr lang="ru-RU" sz="16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 </a:t>
            </a:r>
            <a:endParaRPr lang="ru-RU" sz="1600" b="1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 К.Н.Новикова</a:t>
            </a:r>
          </a:p>
          <a:p>
            <a:pPr algn="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Качканарского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</a:p>
          <a:p>
            <a:pPr algn="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Свердловской области  </a:t>
            </a:r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15" y="191685"/>
            <a:ext cx="1704975" cy="1657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353" y="3463736"/>
            <a:ext cx="2409541" cy="1678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491" y="5142247"/>
            <a:ext cx="2480657" cy="1653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130" y="1939736"/>
            <a:ext cx="2400993" cy="1600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130" y="191685"/>
            <a:ext cx="2485460" cy="165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05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18309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приёмы работы с текстом по формированию грамотного читателя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19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Фрейер</a:t>
            </a:r>
            <a:r>
              <a:rPr lang="ru-RU" sz="1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9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9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9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ингапурский</a:t>
            </a:r>
            <a:r>
              <a:rPr lang="ru-RU" sz="19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 </a:t>
            </a:r>
            <a:r>
              <a:rPr lang="ru-RU" sz="19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преподавания</a:t>
            </a:r>
          </a:p>
          <a:p>
            <a:pPr algn="just">
              <a:buNone/>
              <a:defRPr/>
            </a:pPr>
            <a:r>
              <a:rPr lang="ru-RU" sz="1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цель-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учеников от пассивности на уроках к заинтересованности через использование Обучающих структур.</a:t>
            </a:r>
          </a:p>
          <a:p>
            <a:pPr>
              <a:buNone/>
              <a:defRPr/>
            </a:pPr>
            <a:r>
              <a:rPr lang="ru-RU" sz="19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основополагающих навыка и компетенции 21 века</a:t>
            </a:r>
            <a:r>
              <a:rPr lang="ru-RU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Коммуникация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Критическое мышление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Креативность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54595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приёмы работы с текстом по формированию грамотного читателя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75395"/>
            <a:ext cx="8596668" cy="4065968"/>
          </a:xfrm>
        </p:spPr>
        <p:txBody>
          <a:bodyPr>
            <a:normAutofit/>
          </a:bodyPr>
          <a:lstStyle/>
          <a:p>
            <a:pPr marL="609600" indent="-609600"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Дать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словарного слова или понятия и обозначить их главные характеристики; </a:t>
            </a:r>
          </a:p>
          <a:p>
            <a:pPr marL="609600" indent="-609600">
              <a:buNone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 помощью примеров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антипримеров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раскрыть</a:t>
            </a:r>
          </a:p>
          <a:p>
            <a:pPr marL="609600" indent="-609600"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изучаемое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или понятие.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5508" y="206399"/>
            <a:ext cx="8512628" cy="1139825"/>
          </a:xfrm>
          <a:solidFill>
            <a:schemeClr val="hlink"/>
          </a:solidFill>
        </p:spPr>
        <p:txBody>
          <a:bodyPr anchorCtr="0">
            <a:normAutofit/>
          </a:bodyPr>
          <a:lstStyle/>
          <a:p>
            <a:pPr algn="ctr" eaLnBrk="1" hangingPunct="1">
              <a:defRPr/>
            </a:pP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44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Фрейер</a:t>
            </a:r>
            <a:endParaRPr lang="ru-RU" sz="4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1981200" y="6356351"/>
            <a:ext cx="2133600" cy="365125"/>
          </a:xfrm>
        </p:spPr>
        <p:txBody>
          <a:bodyPr rtlCol="0" anchor="ctr"/>
          <a:lstStyle/>
          <a:p>
            <a:pPr>
              <a:defRPr/>
            </a:pPr>
            <a:fld id="{A68DACBB-14FF-4AD4-B790-4559BCA6319B}" type="datetime1">
              <a:rPr lang="ru-RU" sz="1200"/>
              <a:t>27.03.2024</a:t>
            </a:fld>
            <a:endParaRPr lang="ru-RU" sz="120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 rtlCol="0" anchor="ctr"/>
          <a:lstStyle/>
          <a:p>
            <a:pPr>
              <a:defRPr/>
            </a:pPr>
            <a:fld id="{6FD4FAD9-EC0E-46F9-90A5-0A3DA984DF9A}" type="slidenum">
              <a:rPr lang="ru-RU" sz="1200">
                <a:solidFill>
                  <a:schemeClr val="tx1">
                    <a:tint val="75000"/>
                  </a:schemeClr>
                </a:solidFill>
              </a:rPr>
              <a:t>13</a:t>
            </a:fld>
            <a:endParaRPr lang="ru-RU" sz="1200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18458" name="Group 26"/>
          <p:cNvGraphicFramePr>
            <a:graphicFrameLocks noGrp="1"/>
          </p:cNvGraphicFramePr>
          <p:nvPr>
            <p:ph idx="4294967295"/>
          </p:nvPr>
        </p:nvGraphicFramePr>
        <p:xfrm>
          <a:off x="1075506" y="1354932"/>
          <a:ext cx="8512630" cy="5373688"/>
        </p:xfrm>
        <a:graphic>
          <a:graphicData uri="http://schemas.openxmlformats.org/drawingml/2006/table">
            <a:tbl>
              <a:tblPr/>
              <a:tblGrid>
                <a:gridCol w="4256315"/>
                <a:gridCol w="4256315"/>
              </a:tblGrid>
              <a:tr h="283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Обязательные характеристики (определение)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Эти характеристики, без которых невозможно; без них понятие  посередине уже неверно и не обосновано.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Необязательные характеристики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Это те характеристики, которые соответствуют данному понятию; однако, даже если данная характеристика не присутствует, то мы не можем ставить под сомнение            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достоверность изучаемого   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понятия.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535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Привести верный пример данного понятия.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Противоположные примеры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Tx/>
                        <a:buNone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То, что содержит в себе характеристики, приведенные выше, но это нельзя отнести к примерам, или то, что представляет собой противоположность понятия.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9" name="Блок-схема: решение 8"/>
          <p:cNvSpPr/>
          <p:nvPr/>
        </p:nvSpPr>
        <p:spPr>
          <a:xfrm>
            <a:off x="3966544" y="3526971"/>
            <a:ext cx="2447528" cy="1213305"/>
          </a:xfrm>
          <a:prstGeom prst="flowChartDecis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</a:rPr>
              <a:t>Понятие или слово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Фрейер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0810" y="1645582"/>
            <a:ext cx="8596668" cy="3880773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 и с какой целью применять?</a:t>
            </a:r>
          </a:p>
          <a:p>
            <a:pPr marL="0" indent="0" algn="just"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введения нового материала.</a:t>
            </a:r>
          </a:p>
          <a:p>
            <a:pPr marL="0" indent="0" algn="just">
              <a:buNone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ДО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первоначальные знания учеников по этой теме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настроить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её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изучение. </a:t>
            </a:r>
          </a:p>
          <a:p>
            <a:pPr marL="0" indent="0" algn="just">
              <a:buNone/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ПОСЛЕ 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закрепить понимание учеников понятия или слова перед самостоятельной работой. Эта модель и сама может являться самостоятельной работой.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Рефлексия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5" name="Объект 2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06319" y="727389"/>
            <a:ext cx="2119505" cy="1811531"/>
          </a:xfrm>
          <a:prstGeom prst="rect">
            <a:avLst/>
          </a:prstGeom>
        </p:spPr>
      </p:pic>
      <p:cxnSp>
        <p:nvCxnSpPr>
          <p:cNvPr id="5" name="Соединительная линия уступом 4"/>
          <p:cNvCxnSpPr/>
          <p:nvPr/>
        </p:nvCxnSpPr>
        <p:spPr>
          <a:xfrm flipV="1">
            <a:off x="2717074" y="4850674"/>
            <a:ext cx="2943497" cy="61830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/>
          <p:nvPr/>
        </p:nvCxnSpPr>
        <p:spPr>
          <a:xfrm rot="5400000" flipH="1" flipV="1">
            <a:off x="5599610" y="3274424"/>
            <a:ext cx="1654630" cy="153270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 flipV="1">
            <a:off x="7184571" y="2586446"/>
            <a:ext cx="3213463" cy="61830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Выноска-облако 17"/>
          <p:cNvSpPr/>
          <p:nvPr/>
        </p:nvSpPr>
        <p:spPr>
          <a:xfrm>
            <a:off x="1733006" y="5603920"/>
            <a:ext cx="2699657" cy="1049429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Я не буду этого делать!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9" name="Выноска-облако 18"/>
          <p:cNvSpPr/>
          <p:nvPr/>
        </p:nvSpPr>
        <p:spPr>
          <a:xfrm>
            <a:off x="4317273" y="5024848"/>
            <a:ext cx="1785257" cy="931817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2D050"/>
                </a:solidFill>
              </a:rPr>
              <a:t>Я хочу это сделать.</a:t>
            </a:r>
            <a:endParaRPr lang="ru-RU" b="1" dirty="0">
              <a:solidFill>
                <a:srgbClr val="92D050"/>
              </a:solidFill>
            </a:endParaRPr>
          </a:p>
        </p:txBody>
      </p:sp>
      <p:sp>
        <p:nvSpPr>
          <p:cNvPr id="20" name="Выноска-облако 19"/>
          <p:cNvSpPr/>
          <p:nvPr/>
        </p:nvSpPr>
        <p:spPr>
          <a:xfrm>
            <a:off x="5791200" y="4162701"/>
            <a:ext cx="1837509" cy="1053733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Я попробую это сделать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1" name="Выноска-облако 20"/>
          <p:cNvSpPr/>
          <p:nvPr/>
        </p:nvSpPr>
        <p:spPr>
          <a:xfrm>
            <a:off x="9221381" y="2639585"/>
            <a:ext cx="1506583" cy="104503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Я это делаю.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2" name="Выноска-облако 21"/>
          <p:cNvSpPr/>
          <p:nvPr/>
        </p:nvSpPr>
        <p:spPr>
          <a:xfrm>
            <a:off x="7400110" y="3276161"/>
            <a:ext cx="1619794" cy="104503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Это же так просто!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203" y="3609115"/>
            <a:ext cx="1883229" cy="184245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8372" y="1654219"/>
            <a:ext cx="1539682" cy="151661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7628" y="1871851"/>
            <a:ext cx="2464526" cy="228014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2665" y="2702420"/>
            <a:ext cx="1253942" cy="2192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основными понятиями, связанными с функциональной грамотностью;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универсальные приёмы работы с текстом ;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продемонстрировать один из приёмов рефлексии учебной деятельности учащихся.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27017"/>
            <a:ext cx="8596668" cy="13208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понятия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55229"/>
            <a:ext cx="8596668" cy="4286134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 – способность понимать и использовать письменную речь во всём разнообразии её форм для целей, требуемых обществом и (или) ценных для индивида.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 – способность человека понимать и использовать письменные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://www.oecd.org/pisa/data/PISA-2018-draft-frameworks.pdf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критерии заданий для формирования и оценки читательской грамотности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ситуационной значимости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контекста;</a:t>
            </a:r>
          </a:p>
          <a:p>
            <a:pPr marL="0" indent="0">
              <a:buNone/>
            </a:pP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перевода условий задачи, сформулированных с помощью обыденного языка, на язык предметной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области;</a:t>
            </a:r>
          </a:p>
          <a:p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формулировки задачи, неопределенность в способах решения.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деятельности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7030" y="1761196"/>
            <a:ext cx="8596668" cy="42053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Читательские умения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 и извлекать (информацию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Интегрировать и интерпретировать информацию (сообщения текста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Осмысливать и оценивать содержание и форму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4.Использовать информацию из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приёмы работы с текстом по формированию грамотного читателя 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Скетчноутинг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 англ.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Scetch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рисунок, эскиз и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 –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записывать, примечать)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иллюстрированные заметки с персонажами, цитатами, стрелками и другими элементами, помогающими структурировать, запомнить и осмыслить информацию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1970 году Алан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Пайвио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разработал теорию двойного кодирования, согласно которой мозг использует для обработки данных два канала — вербальный и визуальный.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Скетчноутинг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задействует сразу оба.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917" y="269966"/>
            <a:ext cx="8596668" cy="1320800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Польза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скетчноутинга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Польза скетчноутинг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9" y="1297577"/>
            <a:ext cx="9483634" cy="531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387364" y="2438811"/>
            <a:ext cx="3677433" cy="52345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5400000">
            <a:off x="1071127" y="-68348"/>
            <a:ext cx="3226593" cy="45824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433375" y="-321542"/>
            <a:ext cx="3226593" cy="5088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приёмы работы с текстом по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грамотного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Инфографика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лат.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informatio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осведомление, разъяснение, изложение) —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графический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подачи информации, данных и знаний, целью которого является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быстрое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чёткое преподнесение сложной информации. Одна из форм графического дизайна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Инфографика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визуальное восприятие различных образов.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578</Words>
  <Application>Microsoft Office PowerPoint</Application>
  <PresentationFormat>Произвольный</PresentationFormat>
  <Paragraphs>87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 </vt:lpstr>
      <vt:lpstr>Задачи</vt:lpstr>
      <vt:lpstr>Определение понятия</vt:lpstr>
      <vt:lpstr>Основные критерии заданий для формирования и оценки читательской грамотности </vt:lpstr>
      <vt:lpstr>Виды деятельности</vt:lpstr>
      <vt:lpstr>Универсальные приёмы работы с текстом по формированию грамотного читателя </vt:lpstr>
      <vt:lpstr>Польза скетчноутинга </vt:lpstr>
      <vt:lpstr>Презентация PowerPoint</vt:lpstr>
      <vt:lpstr>Универсальные приёмы работы с текстом по формированию грамотного читателя </vt:lpstr>
      <vt:lpstr>Презентация PowerPoint</vt:lpstr>
      <vt:lpstr>Универсальные приёмы работы с текстом по формированию грамотного читателя </vt:lpstr>
      <vt:lpstr>Универсальные приёмы работы с текстом по формированию грамотного читателя </vt:lpstr>
      <vt:lpstr>Модель Фрейер</vt:lpstr>
      <vt:lpstr>Модель Фрейер</vt:lpstr>
      <vt:lpstr>Рефлексия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75</cp:revision>
  <dcterms:created xsi:type="dcterms:W3CDTF">2022-09-19T14:54:00Z</dcterms:created>
  <dcterms:modified xsi:type="dcterms:W3CDTF">2024-03-27T05:03:15Z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5447C06A7A7B4F9993A60A6766034896_13</vt:lpwstr>
  </property>
  <property fmtid="{D5CDD505-2E9C-101B-9397-08002B2CF9AE}" pid="3" name="KSOProductBuildVer">
    <vt:lpwstr>1049-12.2.0.13431</vt:lpwstr>
  </property>
</Properties>
</file>