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E89627"/>
    <a:srgbClr val="EFD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8674-56E4-4F3D-AB3B-5469258EF30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AFB7-F998-4B42-A5A4-20186C7C7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Нет.wav"/>
          </p:stSnd>
        </p:sndAc>
      </p:transition>
    </mc:Choice>
    <mc:Fallback xmlns="">
      <p:transition spd="slow">
        <p:sndAc>
          <p:stSnd>
            <p:snd r:embed="rId3" name="Нет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8674-56E4-4F3D-AB3B-5469258EF30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AFB7-F998-4B42-A5A4-20186C7C7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Нет.wav"/>
          </p:stSnd>
        </p:sndAc>
      </p:transition>
    </mc:Choice>
    <mc:Fallback xmlns="">
      <p:transition spd="slow">
        <p:sndAc>
          <p:stSnd>
            <p:snd r:embed="rId3" name="Нет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8674-56E4-4F3D-AB3B-5469258EF30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AFB7-F998-4B42-A5A4-20186C7C7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1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Нет.wav"/>
          </p:stSnd>
        </p:sndAc>
      </p:transition>
    </mc:Choice>
    <mc:Fallback xmlns="">
      <p:transition spd="slow">
        <p:sndAc>
          <p:stSnd>
            <p:snd r:embed="rId3" name="Нет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8674-56E4-4F3D-AB3B-5469258EF30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AFB7-F998-4B42-A5A4-20186C7C7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Нет.wav"/>
          </p:stSnd>
        </p:sndAc>
      </p:transition>
    </mc:Choice>
    <mc:Fallback xmlns="">
      <p:transition spd="slow">
        <p:sndAc>
          <p:stSnd>
            <p:snd r:embed="rId3" name="Нет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8674-56E4-4F3D-AB3B-5469258EF30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AFB7-F998-4B42-A5A4-20186C7C7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Нет.wav"/>
          </p:stSnd>
        </p:sndAc>
      </p:transition>
    </mc:Choice>
    <mc:Fallback xmlns="">
      <p:transition spd="slow">
        <p:sndAc>
          <p:stSnd>
            <p:snd r:embed="rId3" name="Нет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8674-56E4-4F3D-AB3B-5469258EF30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AFB7-F998-4B42-A5A4-20186C7C7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Нет.wav"/>
          </p:stSnd>
        </p:sndAc>
      </p:transition>
    </mc:Choice>
    <mc:Fallback xmlns="">
      <p:transition spd="slow">
        <p:sndAc>
          <p:stSnd>
            <p:snd r:embed="rId3" name="Нет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8674-56E4-4F3D-AB3B-5469258EF30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AFB7-F998-4B42-A5A4-20186C7C7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Нет.wav"/>
          </p:stSnd>
        </p:sndAc>
      </p:transition>
    </mc:Choice>
    <mc:Fallback xmlns="">
      <p:transition spd="slow">
        <p:sndAc>
          <p:stSnd>
            <p:snd r:embed="rId3" name="Нет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8674-56E4-4F3D-AB3B-5469258EF30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AFB7-F998-4B42-A5A4-20186C7C7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Нет.wav"/>
          </p:stSnd>
        </p:sndAc>
      </p:transition>
    </mc:Choice>
    <mc:Fallback xmlns="">
      <p:transition spd="slow">
        <p:sndAc>
          <p:stSnd>
            <p:snd r:embed="rId3" name="Нет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8674-56E4-4F3D-AB3B-5469258EF30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AFB7-F998-4B42-A5A4-20186C7C74F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1"/>
          <p:cNvSpPr/>
          <p:nvPr userDrawn="1"/>
        </p:nvSpPr>
        <p:spPr>
          <a:xfrm rot="565361">
            <a:off x="1707718" y="6343442"/>
            <a:ext cx="943293" cy="115584"/>
          </a:xfrm>
          <a:custGeom>
            <a:avLst/>
            <a:gdLst>
              <a:gd name="connsiteX0" fmla="*/ 0 w 914400"/>
              <a:gd name="connsiteY0" fmla="*/ 0 h 371475"/>
              <a:gd name="connsiteX1" fmla="*/ 914400 w 914400"/>
              <a:gd name="connsiteY1" fmla="*/ 0 h 371475"/>
              <a:gd name="connsiteX2" fmla="*/ 914400 w 914400"/>
              <a:gd name="connsiteY2" fmla="*/ 371475 h 371475"/>
              <a:gd name="connsiteX3" fmla="*/ 0 w 914400"/>
              <a:gd name="connsiteY3" fmla="*/ 371475 h 371475"/>
              <a:gd name="connsiteX4" fmla="*/ 0 w 914400"/>
              <a:gd name="connsiteY4" fmla="*/ 0 h 371475"/>
              <a:gd name="connsiteX0" fmla="*/ 0 w 914400"/>
              <a:gd name="connsiteY0" fmla="*/ 0 h 371475"/>
              <a:gd name="connsiteX1" fmla="*/ 824190 w 914400"/>
              <a:gd name="connsiteY1" fmla="*/ 1 h 371475"/>
              <a:gd name="connsiteX2" fmla="*/ 914400 w 914400"/>
              <a:gd name="connsiteY2" fmla="*/ 0 h 371475"/>
              <a:gd name="connsiteX3" fmla="*/ 914400 w 914400"/>
              <a:gd name="connsiteY3" fmla="*/ 371475 h 371475"/>
              <a:gd name="connsiteX4" fmla="*/ 0 w 914400"/>
              <a:gd name="connsiteY4" fmla="*/ 371475 h 371475"/>
              <a:gd name="connsiteX5" fmla="*/ 0 w 914400"/>
              <a:gd name="connsiteY5" fmla="*/ 0 h 371475"/>
              <a:gd name="connsiteX0" fmla="*/ 0 w 1185863"/>
              <a:gd name="connsiteY0" fmla="*/ 0 h 371475"/>
              <a:gd name="connsiteX1" fmla="*/ 824190 w 1185863"/>
              <a:gd name="connsiteY1" fmla="*/ 1 h 371475"/>
              <a:gd name="connsiteX2" fmla="*/ 1185863 w 1185863"/>
              <a:gd name="connsiteY2" fmla="*/ 0 h 371475"/>
              <a:gd name="connsiteX3" fmla="*/ 914400 w 1185863"/>
              <a:gd name="connsiteY3" fmla="*/ 371475 h 371475"/>
              <a:gd name="connsiteX4" fmla="*/ 0 w 1185863"/>
              <a:gd name="connsiteY4" fmla="*/ 371475 h 371475"/>
              <a:gd name="connsiteX5" fmla="*/ 0 w 1185863"/>
              <a:gd name="connsiteY5" fmla="*/ 0 h 371475"/>
              <a:gd name="connsiteX0" fmla="*/ 85725 w 1185863"/>
              <a:gd name="connsiteY0" fmla="*/ 57150 h 371475"/>
              <a:gd name="connsiteX1" fmla="*/ 824190 w 1185863"/>
              <a:gd name="connsiteY1" fmla="*/ 1 h 371475"/>
              <a:gd name="connsiteX2" fmla="*/ 1185863 w 1185863"/>
              <a:gd name="connsiteY2" fmla="*/ 0 h 371475"/>
              <a:gd name="connsiteX3" fmla="*/ 914400 w 1185863"/>
              <a:gd name="connsiteY3" fmla="*/ 371475 h 371475"/>
              <a:gd name="connsiteX4" fmla="*/ 0 w 1185863"/>
              <a:gd name="connsiteY4" fmla="*/ 371475 h 371475"/>
              <a:gd name="connsiteX5" fmla="*/ 85725 w 1185863"/>
              <a:gd name="connsiteY5" fmla="*/ 57150 h 371475"/>
              <a:gd name="connsiteX0" fmla="*/ 85725 w 1185863"/>
              <a:gd name="connsiteY0" fmla="*/ 57150 h 371475"/>
              <a:gd name="connsiteX1" fmla="*/ 824190 w 1185863"/>
              <a:gd name="connsiteY1" fmla="*/ 1 h 371475"/>
              <a:gd name="connsiteX2" fmla="*/ 1185863 w 1185863"/>
              <a:gd name="connsiteY2" fmla="*/ 0 h 371475"/>
              <a:gd name="connsiteX3" fmla="*/ 914400 w 1185863"/>
              <a:gd name="connsiteY3" fmla="*/ 371475 h 371475"/>
              <a:gd name="connsiteX4" fmla="*/ 0 w 1185863"/>
              <a:gd name="connsiteY4" fmla="*/ 371475 h 371475"/>
              <a:gd name="connsiteX5" fmla="*/ 85725 w 1185863"/>
              <a:gd name="connsiteY5" fmla="*/ 57150 h 371475"/>
              <a:gd name="connsiteX0" fmla="*/ 171450 w 1185863"/>
              <a:gd name="connsiteY0" fmla="*/ 0 h 371475"/>
              <a:gd name="connsiteX1" fmla="*/ 824190 w 1185863"/>
              <a:gd name="connsiteY1" fmla="*/ 1 h 371475"/>
              <a:gd name="connsiteX2" fmla="*/ 1185863 w 1185863"/>
              <a:gd name="connsiteY2" fmla="*/ 0 h 371475"/>
              <a:gd name="connsiteX3" fmla="*/ 914400 w 1185863"/>
              <a:gd name="connsiteY3" fmla="*/ 371475 h 371475"/>
              <a:gd name="connsiteX4" fmla="*/ 0 w 1185863"/>
              <a:gd name="connsiteY4" fmla="*/ 371475 h 371475"/>
              <a:gd name="connsiteX5" fmla="*/ 171450 w 1185863"/>
              <a:gd name="connsiteY5" fmla="*/ 0 h 371475"/>
              <a:gd name="connsiteX0" fmla="*/ 285750 w 1300163"/>
              <a:gd name="connsiteY0" fmla="*/ 0 h 371475"/>
              <a:gd name="connsiteX1" fmla="*/ 938490 w 1300163"/>
              <a:gd name="connsiteY1" fmla="*/ 1 h 371475"/>
              <a:gd name="connsiteX2" fmla="*/ 1300163 w 1300163"/>
              <a:gd name="connsiteY2" fmla="*/ 0 h 371475"/>
              <a:gd name="connsiteX3" fmla="*/ 1028700 w 1300163"/>
              <a:gd name="connsiteY3" fmla="*/ 371475 h 371475"/>
              <a:gd name="connsiteX4" fmla="*/ 0 w 1300163"/>
              <a:gd name="connsiteY4" fmla="*/ 371475 h 371475"/>
              <a:gd name="connsiteX5" fmla="*/ 285750 w 1300163"/>
              <a:gd name="connsiteY5" fmla="*/ 0 h 371475"/>
              <a:gd name="connsiteX0" fmla="*/ 257175 w 1271588"/>
              <a:gd name="connsiteY0" fmla="*/ 0 h 371475"/>
              <a:gd name="connsiteX1" fmla="*/ 909915 w 1271588"/>
              <a:gd name="connsiteY1" fmla="*/ 1 h 371475"/>
              <a:gd name="connsiteX2" fmla="*/ 1271588 w 1271588"/>
              <a:gd name="connsiteY2" fmla="*/ 0 h 371475"/>
              <a:gd name="connsiteX3" fmla="*/ 1000125 w 1271588"/>
              <a:gd name="connsiteY3" fmla="*/ 371475 h 371475"/>
              <a:gd name="connsiteX4" fmla="*/ 0 w 1271588"/>
              <a:gd name="connsiteY4" fmla="*/ 371475 h 371475"/>
              <a:gd name="connsiteX5" fmla="*/ 257175 w 1271588"/>
              <a:gd name="connsiteY5" fmla="*/ 0 h 371475"/>
              <a:gd name="connsiteX0" fmla="*/ 257175 w 1271588"/>
              <a:gd name="connsiteY0" fmla="*/ 0 h 371475"/>
              <a:gd name="connsiteX1" fmla="*/ 909915 w 1271588"/>
              <a:gd name="connsiteY1" fmla="*/ 1 h 371475"/>
              <a:gd name="connsiteX2" fmla="*/ 1271588 w 1271588"/>
              <a:gd name="connsiteY2" fmla="*/ 0 h 371475"/>
              <a:gd name="connsiteX3" fmla="*/ 1000125 w 1271588"/>
              <a:gd name="connsiteY3" fmla="*/ 371475 h 371475"/>
              <a:gd name="connsiteX4" fmla="*/ 0 w 1271588"/>
              <a:gd name="connsiteY4" fmla="*/ 371475 h 371475"/>
              <a:gd name="connsiteX5" fmla="*/ 257175 w 1271588"/>
              <a:gd name="connsiteY5" fmla="*/ 0 h 371475"/>
              <a:gd name="connsiteX0" fmla="*/ 257175 w 1128713"/>
              <a:gd name="connsiteY0" fmla="*/ 0 h 371475"/>
              <a:gd name="connsiteX1" fmla="*/ 909915 w 1128713"/>
              <a:gd name="connsiteY1" fmla="*/ 1 h 371475"/>
              <a:gd name="connsiteX2" fmla="*/ 1128713 w 1128713"/>
              <a:gd name="connsiteY2" fmla="*/ 42863 h 371475"/>
              <a:gd name="connsiteX3" fmla="*/ 1000125 w 1128713"/>
              <a:gd name="connsiteY3" fmla="*/ 371475 h 371475"/>
              <a:gd name="connsiteX4" fmla="*/ 0 w 1128713"/>
              <a:gd name="connsiteY4" fmla="*/ 371475 h 371475"/>
              <a:gd name="connsiteX5" fmla="*/ 257175 w 1128713"/>
              <a:gd name="connsiteY5" fmla="*/ 0 h 371475"/>
              <a:gd name="connsiteX0" fmla="*/ 257175 w 1228725"/>
              <a:gd name="connsiteY0" fmla="*/ 0 h 371475"/>
              <a:gd name="connsiteX1" fmla="*/ 909915 w 1228725"/>
              <a:gd name="connsiteY1" fmla="*/ 1 h 371475"/>
              <a:gd name="connsiteX2" fmla="*/ 1228725 w 1228725"/>
              <a:gd name="connsiteY2" fmla="*/ 14288 h 371475"/>
              <a:gd name="connsiteX3" fmla="*/ 1000125 w 1228725"/>
              <a:gd name="connsiteY3" fmla="*/ 371475 h 371475"/>
              <a:gd name="connsiteX4" fmla="*/ 0 w 1228725"/>
              <a:gd name="connsiteY4" fmla="*/ 371475 h 371475"/>
              <a:gd name="connsiteX5" fmla="*/ 257175 w 1228725"/>
              <a:gd name="connsiteY5" fmla="*/ 0 h 371475"/>
              <a:gd name="connsiteX0" fmla="*/ 299841 w 1271391"/>
              <a:gd name="connsiteY0" fmla="*/ 0 h 371475"/>
              <a:gd name="connsiteX1" fmla="*/ 952581 w 1271391"/>
              <a:gd name="connsiteY1" fmla="*/ 1 h 371475"/>
              <a:gd name="connsiteX2" fmla="*/ 1271391 w 1271391"/>
              <a:gd name="connsiteY2" fmla="*/ 14288 h 371475"/>
              <a:gd name="connsiteX3" fmla="*/ 1042791 w 1271391"/>
              <a:gd name="connsiteY3" fmla="*/ 371475 h 371475"/>
              <a:gd name="connsiteX4" fmla="*/ 42666 w 1271391"/>
              <a:gd name="connsiteY4" fmla="*/ 371475 h 371475"/>
              <a:gd name="connsiteX5" fmla="*/ 195344 w 1271391"/>
              <a:gd name="connsiteY5" fmla="*/ 171451 h 371475"/>
              <a:gd name="connsiteX6" fmla="*/ 299841 w 1271391"/>
              <a:gd name="connsiteY6" fmla="*/ 0 h 371475"/>
              <a:gd name="connsiteX0" fmla="*/ 305635 w 1277185"/>
              <a:gd name="connsiteY0" fmla="*/ 0 h 371475"/>
              <a:gd name="connsiteX1" fmla="*/ 958375 w 1277185"/>
              <a:gd name="connsiteY1" fmla="*/ 1 h 371475"/>
              <a:gd name="connsiteX2" fmla="*/ 1277185 w 1277185"/>
              <a:gd name="connsiteY2" fmla="*/ 14288 h 371475"/>
              <a:gd name="connsiteX3" fmla="*/ 1048585 w 1277185"/>
              <a:gd name="connsiteY3" fmla="*/ 371475 h 371475"/>
              <a:gd name="connsiteX4" fmla="*/ 48460 w 1277185"/>
              <a:gd name="connsiteY4" fmla="*/ 371475 h 371475"/>
              <a:gd name="connsiteX5" fmla="*/ 158276 w 1277185"/>
              <a:gd name="connsiteY5" fmla="*/ 128588 h 371475"/>
              <a:gd name="connsiteX6" fmla="*/ 305635 w 1277185"/>
              <a:gd name="connsiteY6" fmla="*/ 0 h 371475"/>
              <a:gd name="connsiteX0" fmla="*/ 303854 w 1275404"/>
              <a:gd name="connsiteY0" fmla="*/ 0 h 371475"/>
              <a:gd name="connsiteX1" fmla="*/ 956594 w 1275404"/>
              <a:gd name="connsiteY1" fmla="*/ 1 h 371475"/>
              <a:gd name="connsiteX2" fmla="*/ 1275404 w 1275404"/>
              <a:gd name="connsiteY2" fmla="*/ 14288 h 371475"/>
              <a:gd name="connsiteX3" fmla="*/ 1046804 w 1275404"/>
              <a:gd name="connsiteY3" fmla="*/ 371475 h 371475"/>
              <a:gd name="connsiteX4" fmla="*/ 46679 w 1275404"/>
              <a:gd name="connsiteY4" fmla="*/ 371475 h 371475"/>
              <a:gd name="connsiteX5" fmla="*/ 168576 w 1275404"/>
              <a:gd name="connsiteY5" fmla="*/ 109579 h 371475"/>
              <a:gd name="connsiteX6" fmla="*/ 303854 w 1275404"/>
              <a:gd name="connsiteY6" fmla="*/ 0 h 371475"/>
              <a:gd name="connsiteX0" fmla="*/ 292536 w 1264086"/>
              <a:gd name="connsiteY0" fmla="*/ 0 h 371475"/>
              <a:gd name="connsiteX1" fmla="*/ 945276 w 1264086"/>
              <a:gd name="connsiteY1" fmla="*/ 1 h 371475"/>
              <a:gd name="connsiteX2" fmla="*/ 1264086 w 1264086"/>
              <a:gd name="connsiteY2" fmla="*/ 14288 h 371475"/>
              <a:gd name="connsiteX3" fmla="*/ 1035486 w 1264086"/>
              <a:gd name="connsiteY3" fmla="*/ 371475 h 371475"/>
              <a:gd name="connsiteX4" fmla="*/ 35361 w 1264086"/>
              <a:gd name="connsiteY4" fmla="*/ 371475 h 371475"/>
              <a:gd name="connsiteX5" fmla="*/ 292536 w 1264086"/>
              <a:gd name="connsiteY5" fmla="*/ 0 h 371475"/>
              <a:gd name="connsiteX0" fmla="*/ 295248 w 1266798"/>
              <a:gd name="connsiteY0" fmla="*/ 0 h 387959"/>
              <a:gd name="connsiteX1" fmla="*/ 947988 w 1266798"/>
              <a:gd name="connsiteY1" fmla="*/ 1 h 387959"/>
              <a:gd name="connsiteX2" fmla="*/ 1266798 w 1266798"/>
              <a:gd name="connsiteY2" fmla="*/ 14288 h 387959"/>
              <a:gd name="connsiteX3" fmla="*/ 1038198 w 1266798"/>
              <a:gd name="connsiteY3" fmla="*/ 371475 h 387959"/>
              <a:gd name="connsiteX4" fmla="*/ 35050 w 1266798"/>
              <a:gd name="connsiteY4" fmla="*/ 387959 h 387959"/>
              <a:gd name="connsiteX5" fmla="*/ 295248 w 1266798"/>
              <a:gd name="connsiteY5" fmla="*/ 0 h 387959"/>
              <a:gd name="connsiteX0" fmla="*/ 295248 w 1306023"/>
              <a:gd name="connsiteY0" fmla="*/ 0 h 387959"/>
              <a:gd name="connsiteX1" fmla="*/ 947988 w 1306023"/>
              <a:gd name="connsiteY1" fmla="*/ 1 h 387959"/>
              <a:gd name="connsiteX2" fmla="*/ 1306023 w 1306023"/>
              <a:gd name="connsiteY2" fmla="*/ 34625 h 387959"/>
              <a:gd name="connsiteX3" fmla="*/ 1038198 w 1306023"/>
              <a:gd name="connsiteY3" fmla="*/ 371475 h 387959"/>
              <a:gd name="connsiteX4" fmla="*/ 35050 w 1306023"/>
              <a:gd name="connsiteY4" fmla="*/ 387959 h 387959"/>
              <a:gd name="connsiteX5" fmla="*/ 295248 w 1306023"/>
              <a:gd name="connsiteY5" fmla="*/ 0 h 387959"/>
              <a:gd name="connsiteX0" fmla="*/ 333896 w 1344671"/>
              <a:gd name="connsiteY0" fmla="*/ 0 h 387959"/>
              <a:gd name="connsiteX1" fmla="*/ 986636 w 1344671"/>
              <a:gd name="connsiteY1" fmla="*/ 1 h 387959"/>
              <a:gd name="connsiteX2" fmla="*/ 1344671 w 1344671"/>
              <a:gd name="connsiteY2" fmla="*/ 34625 h 387959"/>
              <a:gd name="connsiteX3" fmla="*/ 1076846 w 1344671"/>
              <a:gd name="connsiteY3" fmla="*/ 371475 h 387959"/>
              <a:gd name="connsiteX4" fmla="*/ 73698 w 1344671"/>
              <a:gd name="connsiteY4" fmla="*/ 387959 h 387959"/>
              <a:gd name="connsiteX5" fmla="*/ 117130 w 1344671"/>
              <a:gd name="connsiteY5" fmla="*/ 203554 h 387959"/>
              <a:gd name="connsiteX6" fmla="*/ 333896 w 1344671"/>
              <a:gd name="connsiteY6" fmla="*/ 0 h 387959"/>
              <a:gd name="connsiteX0" fmla="*/ 270497 w 1281272"/>
              <a:gd name="connsiteY0" fmla="*/ 0 h 371475"/>
              <a:gd name="connsiteX1" fmla="*/ 923237 w 1281272"/>
              <a:gd name="connsiteY1" fmla="*/ 1 h 371475"/>
              <a:gd name="connsiteX2" fmla="*/ 1281272 w 1281272"/>
              <a:gd name="connsiteY2" fmla="*/ 34625 h 371475"/>
              <a:gd name="connsiteX3" fmla="*/ 1013447 w 1281272"/>
              <a:gd name="connsiteY3" fmla="*/ 371475 h 371475"/>
              <a:gd name="connsiteX4" fmla="*/ 106125 w 1281272"/>
              <a:gd name="connsiteY4" fmla="*/ 369048 h 371475"/>
              <a:gd name="connsiteX5" fmla="*/ 53731 w 1281272"/>
              <a:gd name="connsiteY5" fmla="*/ 203554 h 371475"/>
              <a:gd name="connsiteX6" fmla="*/ 270497 w 1281272"/>
              <a:gd name="connsiteY6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272" h="371475">
                <a:moveTo>
                  <a:pt x="270497" y="0"/>
                </a:moveTo>
                <a:lnTo>
                  <a:pt x="923237" y="1"/>
                </a:lnTo>
                <a:lnTo>
                  <a:pt x="1281272" y="34625"/>
                </a:lnTo>
                <a:lnTo>
                  <a:pt x="1013447" y="371475"/>
                </a:lnTo>
                <a:lnTo>
                  <a:pt x="106125" y="369048"/>
                </a:lnTo>
                <a:cubicBezTo>
                  <a:pt x="-63136" y="348871"/>
                  <a:pt x="10365" y="268214"/>
                  <a:pt x="53731" y="203554"/>
                </a:cubicBezTo>
                <a:cubicBezTo>
                  <a:pt x="97097" y="138894"/>
                  <a:pt x="116271" y="41735"/>
                  <a:pt x="270497" y="0"/>
                </a:cubicBezTo>
                <a:close/>
              </a:path>
            </a:pathLst>
          </a:custGeom>
          <a:solidFill>
            <a:srgbClr val="E8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Нет.wav"/>
          </p:stSnd>
        </p:sndAc>
      </p:transition>
    </mc:Choice>
    <mc:Fallback xmlns="">
      <p:transition spd="slow">
        <p:sndAc>
          <p:stSnd>
            <p:snd r:embed="rId3" name="Нет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8674-56E4-4F3D-AB3B-5469258EF30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AFB7-F998-4B42-A5A4-20186C7C7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Нет.wav"/>
          </p:stSnd>
        </p:sndAc>
      </p:transition>
    </mc:Choice>
    <mc:Fallback xmlns="">
      <p:transition spd="slow">
        <p:sndAc>
          <p:stSnd>
            <p:snd r:embed="rId3" name="Нет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8674-56E4-4F3D-AB3B-5469258EF30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AFB7-F998-4B42-A5A4-20186C7C7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Нет.wav"/>
          </p:stSnd>
        </p:sndAc>
      </p:transition>
    </mc:Choice>
    <mc:Fallback xmlns="">
      <p:transition spd="slow">
        <p:sndAc>
          <p:stSnd>
            <p:snd r:embed="rId3" name="Нет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78674-56E4-4F3D-AB3B-5469258EF306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EAFB7-F998-4B42-A5A4-20186C7C74F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14" descr="https://i.pinimg.com/originals/81/8c/ee/818cee9252879d2af1fe32d74748758b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6128"/>
            <a:ext cx="12192000" cy="17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t2.depositphotos.com/2712843/9847/i/950/depositphotos_98478488-stock-photo-green-plant-growing-on-money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55" y="3043233"/>
            <a:ext cx="4727945" cy="36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1.pngwing.com/pngs/570/1020/png-transparent-money-business-funding-company-marketing-business-plan-sales-payment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8" b="93036" l="69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3813"/>
            <a:ext cx="2989260" cy="23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"/>
          <p:cNvSpPr/>
          <p:nvPr userDrawn="1"/>
        </p:nvSpPr>
        <p:spPr>
          <a:xfrm rot="565361">
            <a:off x="1707718" y="6343442"/>
            <a:ext cx="943293" cy="115584"/>
          </a:xfrm>
          <a:custGeom>
            <a:avLst/>
            <a:gdLst>
              <a:gd name="connsiteX0" fmla="*/ 0 w 914400"/>
              <a:gd name="connsiteY0" fmla="*/ 0 h 371475"/>
              <a:gd name="connsiteX1" fmla="*/ 914400 w 914400"/>
              <a:gd name="connsiteY1" fmla="*/ 0 h 371475"/>
              <a:gd name="connsiteX2" fmla="*/ 914400 w 914400"/>
              <a:gd name="connsiteY2" fmla="*/ 371475 h 371475"/>
              <a:gd name="connsiteX3" fmla="*/ 0 w 914400"/>
              <a:gd name="connsiteY3" fmla="*/ 371475 h 371475"/>
              <a:gd name="connsiteX4" fmla="*/ 0 w 914400"/>
              <a:gd name="connsiteY4" fmla="*/ 0 h 371475"/>
              <a:gd name="connsiteX0" fmla="*/ 0 w 914400"/>
              <a:gd name="connsiteY0" fmla="*/ 0 h 371475"/>
              <a:gd name="connsiteX1" fmla="*/ 824190 w 914400"/>
              <a:gd name="connsiteY1" fmla="*/ 1 h 371475"/>
              <a:gd name="connsiteX2" fmla="*/ 914400 w 914400"/>
              <a:gd name="connsiteY2" fmla="*/ 0 h 371475"/>
              <a:gd name="connsiteX3" fmla="*/ 914400 w 914400"/>
              <a:gd name="connsiteY3" fmla="*/ 371475 h 371475"/>
              <a:gd name="connsiteX4" fmla="*/ 0 w 914400"/>
              <a:gd name="connsiteY4" fmla="*/ 371475 h 371475"/>
              <a:gd name="connsiteX5" fmla="*/ 0 w 914400"/>
              <a:gd name="connsiteY5" fmla="*/ 0 h 371475"/>
              <a:gd name="connsiteX0" fmla="*/ 0 w 1185863"/>
              <a:gd name="connsiteY0" fmla="*/ 0 h 371475"/>
              <a:gd name="connsiteX1" fmla="*/ 824190 w 1185863"/>
              <a:gd name="connsiteY1" fmla="*/ 1 h 371475"/>
              <a:gd name="connsiteX2" fmla="*/ 1185863 w 1185863"/>
              <a:gd name="connsiteY2" fmla="*/ 0 h 371475"/>
              <a:gd name="connsiteX3" fmla="*/ 914400 w 1185863"/>
              <a:gd name="connsiteY3" fmla="*/ 371475 h 371475"/>
              <a:gd name="connsiteX4" fmla="*/ 0 w 1185863"/>
              <a:gd name="connsiteY4" fmla="*/ 371475 h 371475"/>
              <a:gd name="connsiteX5" fmla="*/ 0 w 1185863"/>
              <a:gd name="connsiteY5" fmla="*/ 0 h 371475"/>
              <a:gd name="connsiteX0" fmla="*/ 85725 w 1185863"/>
              <a:gd name="connsiteY0" fmla="*/ 57150 h 371475"/>
              <a:gd name="connsiteX1" fmla="*/ 824190 w 1185863"/>
              <a:gd name="connsiteY1" fmla="*/ 1 h 371475"/>
              <a:gd name="connsiteX2" fmla="*/ 1185863 w 1185863"/>
              <a:gd name="connsiteY2" fmla="*/ 0 h 371475"/>
              <a:gd name="connsiteX3" fmla="*/ 914400 w 1185863"/>
              <a:gd name="connsiteY3" fmla="*/ 371475 h 371475"/>
              <a:gd name="connsiteX4" fmla="*/ 0 w 1185863"/>
              <a:gd name="connsiteY4" fmla="*/ 371475 h 371475"/>
              <a:gd name="connsiteX5" fmla="*/ 85725 w 1185863"/>
              <a:gd name="connsiteY5" fmla="*/ 57150 h 371475"/>
              <a:gd name="connsiteX0" fmla="*/ 85725 w 1185863"/>
              <a:gd name="connsiteY0" fmla="*/ 57150 h 371475"/>
              <a:gd name="connsiteX1" fmla="*/ 824190 w 1185863"/>
              <a:gd name="connsiteY1" fmla="*/ 1 h 371475"/>
              <a:gd name="connsiteX2" fmla="*/ 1185863 w 1185863"/>
              <a:gd name="connsiteY2" fmla="*/ 0 h 371475"/>
              <a:gd name="connsiteX3" fmla="*/ 914400 w 1185863"/>
              <a:gd name="connsiteY3" fmla="*/ 371475 h 371475"/>
              <a:gd name="connsiteX4" fmla="*/ 0 w 1185863"/>
              <a:gd name="connsiteY4" fmla="*/ 371475 h 371475"/>
              <a:gd name="connsiteX5" fmla="*/ 85725 w 1185863"/>
              <a:gd name="connsiteY5" fmla="*/ 57150 h 371475"/>
              <a:gd name="connsiteX0" fmla="*/ 171450 w 1185863"/>
              <a:gd name="connsiteY0" fmla="*/ 0 h 371475"/>
              <a:gd name="connsiteX1" fmla="*/ 824190 w 1185863"/>
              <a:gd name="connsiteY1" fmla="*/ 1 h 371475"/>
              <a:gd name="connsiteX2" fmla="*/ 1185863 w 1185863"/>
              <a:gd name="connsiteY2" fmla="*/ 0 h 371475"/>
              <a:gd name="connsiteX3" fmla="*/ 914400 w 1185863"/>
              <a:gd name="connsiteY3" fmla="*/ 371475 h 371475"/>
              <a:gd name="connsiteX4" fmla="*/ 0 w 1185863"/>
              <a:gd name="connsiteY4" fmla="*/ 371475 h 371475"/>
              <a:gd name="connsiteX5" fmla="*/ 171450 w 1185863"/>
              <a:gd name="connsiteY5" fmla="*/ 0 h 371475"/>
              <a:gd name="connsiteX0" fmla="*/ 285750 w 1300163"/>
              <a:gd name="connsiteY0" fmla="*/ 0 h 371475"/>
              <a:gd name="connsiteX1" fmla="*/ 938490 w 1300163"/>
              <a:gd name="connsiteY1" fmla="*/ 1 h 371475"/>
              <a:gd name="connsiteX2" fmla="*/ 1300163 w 1300163"/>
              <a:gd name="connsiteY2" fmla="*/ 0 h 371475"/>
              <a:gd name="connsiteX3" fmla="*/ 1028700 w 1300163"/>
              <a:gd name="connsiteY3" fmla="*/ 371475 h 371475"/>
              <a:gd name="connsiteX4" fmla="*/ 0 w 1300163"/>
              <a:gd name="connsiteY4" fmla="*/ 371475 h 371475"/>
              <a:gd name="connsiteX5" fmla="*/ 285750 w 1300163"/>
              <a:gd name="connsiteY5" fmla="*/ 0 h 371475"/>
              <a:gd name="connsiteX0" fmla="*/ 257175 w 1271588"/>
              <a:gd name="connsiteY0" fmla="*/ 0 h 371475"/>
              <a:gd name="connsiteX1" fmla="*/ 909915 w 1271588"/>
              <a:gd name="connsiteY1" fmla="*/ 1 h 371475"/>
              <a:gd name="connsiteX2" fmla="*/ 1271588 w 1271588"/>
              <a:gd name="connsiteY2" fmla="*/ 0 h 371475"/>
              <a:gd name="connsiteX3" fmla="*/ 1000125 w 1271588"/>
              <a:gd name="connsiteY3" fmla="*/ 371475 h 371475"/>
              <a:gd name="connsiteX4" fmla="*/ 0 w 1271588"/>
              <a:gd name="connsiteY4" fmla="*/ 371475 h 371475"/>
              <a:gd name="connsiteX5" fmla="*/ 257175 w 1271588"/>
              <a:gd name="connsiteY5" fmla="*/ 0 h 371475"/>
              <a:gd name="connsiteX0" fmla="*/ 257175 w 1271588"/>
              <a:gd name="connsiteY0" fmla="*/ 0 h 371475"/>
              <a:gd name="connsiteX1" fmla="*/ 909915 w 1271588"/>
              <a:gd name="connsiteY1" fmla="*/ 1 h 371475"/>
              <a:gd name="connsiteX2" fmla="*/ 1271588 w 1271588"/>
              <a:gd name="connsiteY2" fmla="*/ 0 h 371475"/>
              <a:gd name="connsiteX3" fmla="*/ 1000125 w 1271588"/>
              <a:gd name="connsiteY3" fmla="*/ 371475 h 371475"/>
              <a:gd name="connsiteX4" fmla="*/ 0 w 1271588"/>
              <a:gd name="connsiteY4" fmla="*/ 371475 h 371475"/>
              <a:gd name="connsiteX5" fmla="*/ 257175 w 1271588"/>
              <a:gd name="connsiteY5" fmla="*/ 0 h 371475"/>
              <a:gd name="connsiteX0" fmla="*/ 257175 w 1128713"/>
              <a:gd name="connsiteY0" fmla="*/ 0 h 371475"/>
              <a:gd name="connsiteX1" fmla="*/ 909915 w 1128713"/>
              <a:gd name="connsiteY1" fmla="*/ 1 h 371475"/>
              <a:gd name="connsiteX2" fmla="*/ 1128713 w 1128713"/>
              <a:gd name="connsiteY2" fmla="*/ 42863 h 371475"/>
              <a:gd name="connsiteX3" fmla="*/ 1000125 w 1128713"/>
              <a:gd name="connsiteY3" fmla="*/ 371475 h 371475"/>
              <a:gd name="connsiteX4" fmla="*/ 0 w 1128713"/>
              <a:gd name="connsiteY4" fmla="*/ 371475 h 371475"/>
              <a:gd name="connsiteX5" fmla="*/ 257175 w 1128713"/>
              <a:gd name="connsiteY5" fmla="*/ 0 h 371475"/>
              <a:gd name="connsiteX0" fmla="*/ 257175 w 1228725"/>
              <a:gd name="connsiteY0" fmla="*/ 0 h 371475"/>
              <a:gd name="connsiteX1" fmla="*/ 909915 w 1228725"/>
              <a:gd name="connsiteY1" fmla="*/ 1 h 371475"/>
              <a:gd name="connsiteX2" fmla="*/ 1228725 w 1228725"/>
              <a:gd name="connsiteY2" fmla="*/ 14288 h 371475"/>
              <a:gd name="connsiteX3" fmla="*/ 1000125 w 1228725"/>
              <a:gd name="connsiteY3" fmla="*/ 371475 h 371475"/>
              <a:gd name="connsiteX4" fmla="*/ 0 w 1228725"/>
              <a:gd name="connsiteY4" fmla="*/ 371475 h 371475"/>
              <a:gd name="connsiteX5" fmla="*/ 257175 w 1228725"/>
              <a:gd name="connsiteY5" fmla="*/ 0 h 371475"/>
              <a:gd name="connsiteX0" fmla="*/ 299841 w 1271391"/>
              <a:gd name="connsiteY0" fmla="*/ 0 h 371475"/>
              <a:gd name="connsiteX1" fmla="*/ 952581 w 1271391"/>
              <a:gd name="connsiteY1" fmla="*/ 1 h 371475"/>
              <a:gd name="connsiteX2" fmla="*/ 1271391 w 1271391"/>
              <a:gd name="connsiteY2" fmla="*/ 14288 h 371475"/>
              <a:gd name="connsiteX3" fmla="*/ 1042791 w 1271391"/>
              <a:gd name="connsiteY3" fmla="*/ 371475 h 371475"/>
              <a:gd name="connsiteX4" fmla="*/ 42666 w 1271391"/>
              <a:gd name="connsiteY4" fmla="*/ 371475 h 371475"/>
              <a:gd name="connsiteX5" fmla="*/ 195344 w 1271391"/>
              <a:gd name="connsiteY5" fmla="*/ 171451 h 371475"/>
              <a:gd name="connsiteX6" fmla="*/ 299841 w 1271391"/>
              <a:gd name="connsiteY6" fmla="*/ 0 h 371475"/>
              <a:gd name="connsiteX0" fmla="*/ 305635 w 1277185"/>
              <a:gd name="connsiteY0" fmla="*/ 0 h 371475"/>
              <a:gd name="connsiteX1" fmla="*/ 958375 w 1277185"/>
              <a:gd name="connsiteY1" fmla="*/ 1 h 371475"/>
              <a:gd name="connsiteX2" fmla="*/ 1277185 w 1277185"/>
              <a:gd name="connsiteY2" fmla="*/ 14288 h 371475"/>
              <a:gd name="connsiteX3" fmla="*/ 1048585 w 1277185"/>
              <a:gd name="connsiteY3" fmla="*/ 371475 h 371475"/>
              <a:gd name="connsiteX4" fmla="*/ 48460 w 1277185"/>
              <a:gd name="connsiteY4" fmla="*/ 371475 h 371475"/>
              <a:gd name="connsiteX5" fmla="*/ 158276 w 1277185"/>
              <a:gd name="connsiteY5" fmla="*/ 128588 h 371475"/>
              <a:gd name="connsiteX6" fmla="*/ 305635 w 1277185"/>
              <a:gd name="connsiteY6" fmla="*/ 0 h 371475"/>
              <a:gd name="connsiteX0" fmla="*/ 303854 w 1275404"/>
              <a:gd name="connsiteY0" fmla="*/ 0 h 371475"/>
              <a:gd name="connsiteX1" fmla="*/ 956594 w 1275404"/>
              <a:gd name="connsiteY1" fmla="*/ 1 h 371475"/>
              <a:gd name="connsiteX2" fmla="*/ 1275404 w 1275404"/>
              <a:gd name="connsiteY2" fmla="*/ 14288 h 371475"/>
              <a:gd name="connsiteX3" fmla="*/ 1046804 w 1275404"/>
              <a:gd name="connsiteY3" fmla="*/ 371475 h 371475"/>
              <a:gd name="connsiteX4" fmla="*/ 46679 w 1275404"/>
              <a:gd name="connsiteY4" fmla="*/ 371475 h 371475"/>
              <a:gd name="connsiteX5" fmla="*/ 168576 w 1275404"/>
              <a:gd name="connsiteY5" fmla="*/ 109579 h 371475"/>
              <a:gd name="connsiteX6" fmla="*/ 303854 w 1275404"/>
              <a:gd name="connsiteY6" fmla="*/ 0 h 371475"/>
              <a:gd name="connsiteX0" fmla="*/ 292536 w 1264086"/>
              <a:gd name="connsiteY0" fmla="*/ 0 h 371475"/>
              <a:gd name="connsiteX1" fmla="*/ 945276 w 1264086"/>
              <a:gd name="connsiteY1" fmla="*/ 1 h 371475"/>
              <a:gd name="connsiteX2" fmla="*/ 1264086 w 1264086"/>
              <a:gd name="connsiteY2" fmla="*/ 14288 h 371475"/>
              <a:gd name="connsiteX3" fmla="*/ 1035486 w 1264086"/>
              <a:gd name="connsiteY3" fmla="*/ 371475 h 371475"/>
              <a:gd name="connsiteX4" fmla="*/ 35361 w 1264086"/>
              <a:gd name="connsiteY4" fmla="*/ 371475 h 371475"/>
              <a:gd name="connsiteX5" fmla="*/ 292536 w 1264086"/>
              <a:gd name="connsiteY5" fmla="*/ 0 h 371475"/>
              <a:gd name="connsiteX0" fmla="*/ 295248 w 1266798"/>
              <a:gd name="connsiteY0" fmla="*/ 0 h 387959"/>
              <a:gd name="connsiteX1" fmla="*/ 947988 w 1266798"/>
              <a:gd name="connsiteY1" fmla="*/ 1 h 387959"/>
              <a:gd name="connsiteX2" fmla="*/ 1266798 w 1266798"/>
              <a:gd name="connsiteY2" fmla="*/ 14288 h 387959"/>
              <a:gd name="connsiteX3" fmla="*/ 1038198 w 1266798"/>
              <a:gd name="connsiteY3" fmla="*/ 371475 h 387959"/>
              <a:gd name="connsiteX4" fmla="*/ 35050 w 1266798"/>
              <a:gd name="connsiteY4" fmla="*/ 387959 h 387959"/>
              <a:gd name="connsiteX5" fmla="*/ 295248 w 1266798"/>
              <a:gd name="connsiteY5" fmla="*/ 0 h 387959"/>
              <a:gd name="connsiteX0" fmla="*/ 295248 w 1306023"/>
              <a:gd name="connsiteY0" fmla="*/ 0 h 387959"/>
              <a:gd name="connsiteX1" fmla="*/ 947988 w 1306023"/>
              <a:gd name="connsiteY1" fmla="*/ 1 h 387959"/>
              <a:gd name="connsiteX2" fmla="*/ 1306023 w 1306023"/>
              <a:gd name="connsiteY2" fmla="*/ 34625 h 387959"/>
              <a:gd name="connsiteX3" fmla="*/ 1038198 w 1306023"/>
              <a:gd name="connsiteY3" fmla="*/ 371475 h 387959"/>
              <a:gd name="connsiteX4" fmla="*/ 35050 w 1306023"/>
              <a:gd name="connsiteY4" fmla="*/ 387959 h 387959"/>
              <a:gd name="connsiteX5" fmla="*/ 295248 w 1306023"/>
              <a:gd name="connsiteY5" fmla="*/ 0 h 387959"/>
              <a:gd name="connsiteX0" fmla="*/ 333896 w 1344671"/>
              <a:gd name="connsiteY0" fmla="*/ 0 h 387959"/>
              <a:gd name="connsiteX1" fmla="*/ 986636 w 1344671"/>
              <a:gd name="connsiteY1" fmla="*/ 1 h 387959"/>
              <a:gd name="connsiteX2" fmla="*/ 1344671 w 1344671"/>
              <a:gd name="connsiteY2" fmla="*/ 34625 h 387959"/>
              <a:gd name="connsiteX3" fmla="*/ 1076846 w 1344671"/>
              <a:gd name="connsiteY3" fmla="*/ 371475 h 387959"/>
              <a:gd name="connsiteX4" fmla="*/ 73698 w 1344671"/>
              <a:gd name="connsiteY4" fmla="*/ 387959 h 387959"/>
              <a:gd name="connsiteX5" fmla="*/ 117130 w 1344671"/>
              <a:gd name="connsiteY5" fmla="*/ 203554 h 387959"/>
              <a:gd name="connsiteX6" fmla="*/ 333896 w 1344671"/>
              <a:gd name="connsiteY6" fmla="*/ 0 h 387959"/>
              <a:gd name="connsiteX0" fmla="*/ 270497 w 1281272"/>
              <a:gd name="connsiteY0" fmla="*/ 0 h 371475"/>
              <a:gd name="connsiteX1" fmla="*/ 923237 w 1281272"/>
              <a:gd name="connsiteY1" fmla="*/ 1 h 371475"/>
              <a:gd name="connsiteX2" fmla="*/ 1281272 w 1281272"/>
              <a:gd name="connsiteY2" fmla="*/ 34625 h 371475"/>
              <a:gd name="connsiteX3" fmla="*/ 1013447 w 1281272"/>
              <a:gd name="connsiteY3" fmla="*/ 371475 h 371475"/>
              <a:gd name="connsiteX4" fmla="*/ 106125 w 1281272"/>
              <a:gd name="connsiteY4" fmla="*/ 369048 h 371475"/>
              <a:gd name="connsiteX5" fmla="*/ 53731 w 1281272"/>
              <a:gd name="connsiteY5" fmla="*/ 203554 h 371475"/>
              <a:gd name="connsiteX6" fmla="*/ 270497 w 1281272"/>
              <a:gd name="connsiteY6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272" h="371475">
                <a:moveTo>
                  <a:pt x="270497" y="0"/>
                </a:moveTo>
                <a:lnTo>
                  <a:pt x="923237" y="1"/>
                </a:lnTo>
                <a:lnTo>
                  <a:pt x="1281272" y="34625"/>
                </a:lnTo>
                <a:lnTo>
                  <a:pt x="1013447" y="371475"/>
                </a:lnTo>
                <a:lnTo>
                  <a:pt x="106125" y="369048"/>
                </a:lnTo>
                <a:cubicBezTo>
                  <a:pt x="-63136" y="348871"/>
                  <a:pt x="10365" y="268214"/>
                  <a:pt x="53731" y="203554"/>
                </a:cubicBezTo>
                <a:cubicBezTo>
                  <a:pt x="97097" y="138894"/>
                  <a:pt x="116271" y="41735"/>
                  <a:pt x="270497" y="0"/>
                </a:cubicBezTo>
                <a:close/>
              </a:path>
            </a:pathLst>
          </a:custGeom>
          <a:solidFill>
            <a:srgbClr val="E89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0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Нет.wav"/>
          </p:stSnd>
        </p:sndAc>
      </p:transition>
    </mc:Choice>
    <mc:Fallback xmlns="">
      <p:transition spd="slow">
        <p:sndAc>
          <p:stSnd>
            <p:snd r:embed="rId18" name="Нет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4988" y="430957"/>
            <a:ext cx="8562024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ПОЗНОВАТЕЛЬНЫЙ ПРОЕКТ НА ТЕМУ: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413" y="1622693"/>
            <a:ext cx="11217174" cy="1225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«ЭКОНОМИКА ДЛЯ ДЕТЕЙ»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824" y="3687782"/>
            <a:ext cx="7896329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ED7D3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МБДОУ№8, подготовительная к школе группа «Рябинка»</a:t>
            </a:r>
            <a:endParaRPr lang="ru-RU" b="1" dirty="0">
              <a:solidFill>
                <a:srgbClr val="ED7D3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824" y="4108279"/>
            <a:ext cx="606390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ED7D3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Трайковская Анна Викторовна</a:t>
            </a:r>
            <a:endParaRPr lang="ru-RU" b="1" dirty="0">
              <a:solidFill>
                <a:srgbClr val="ED7D3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1540" y="4712935"/>
            <a:ext cx="420892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ED7D3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 проекта: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ED7D3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 25.04.2022г. –  29.04.2022г.</a:t>
            </a:r>
            <a:endParaRPr lang="ru-RU" b="1" dirty="0">
              <a:solidFill>
                <a:srgbClr val="ED7D3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Нет.wav"/>
          </p:stSnd>
        </p:sndAc>
      </p:transition>
    </mc:Choice>
    <mc:Fallback xmlns="">
      <p:transition spd="slow">
        <p:sndAc>
          <p:stSnd>
            <p:snd r:embed="rId4" name="Нет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1860" y="0"/>
            <a:ext cx="846828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«ЭКОНОМИКА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ДЛЯ ДЕТЕЙ»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3" t="6263" r="17273" b="4178"/>
          <a:stretch/>
        </p:blipFill>
        <p:spPr>
          <a:xfrm>
            <a:off x="2986849" y="1549156"/>
            <a:ext cx="6218303" cy="39086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31250" y="854949"/>
            <a:ext cx="332950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Выставка копилок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1860" y="0"/>
            <a:ext cx="846828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«ЭКОНОМИКА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ДЛЯ ДЕТЕЙ»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497" y="770608"/>
            <a:ext cx="118610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ED7D31"/>
                </a:solidFill>
              </a:rPr>
              <a:t>По завершению проектных мероприятий ребята научились активно использовать основные экономические понятия и категории, которым было уделено внимание (деньги, цена, товар, семейный бюджет и пр.),</a:t>
            </a:r>
            <a:r>
              <a:rPr lang="ru-RU" sz="2800" dirty="0" smtClean="0">
                <a:solidFill>
                  <a:srgbClr val="ED7D31"/>
                </a:solidFill>
              </a:rPr>
              <a:t> о</a:t>
            </a:r>
            <a:r>
              <a:rPr lang="ru-RU" sz="2800" dirty="0" smtClean="0">
                <a:solidFill>
                  <a:srgbClr val="ED7D31"/>
                </a:solidFill>
              </a:rPr>
              <a:t>сознавать и соизмерять свои потребности и возможности. Получили представления о том, что зарплата – это оплата за количество и качество труда</a:t>
            </a:r>
            <a:r>
              <a:rPr lang="ru-RU" sz="2800" dirty="0" smtClean="0">
                <a:solidFill>
                  <a:srgbClr val="ED7D31"/>
                </a:solidFill>
              </a:rPr>
              <a:t>.</a:t>
            </a:r>
            <a:r>
              <a:rPr lang="ru-RU" sz="2800" dirty="0" smtClean="0">
                <a:solidFill>
                  <a:srgbClr val="ED7D31"/>
                </a:solidFill>
              </a:rPr>
              <a:t> Осознали, что сбережения семьи – это денежные средства, которые могут остаться, если разумно расходовать свои доходы, и могут быть использованы для отдыха всей семьей или приобретения необходимых, вещей. Стали бережно относятся к своим вещам, </a:t>
            </a:r>
          </a:p>
          <a:p>
            <a:r>
              <a:rPr lang="ru-RU" sz="2800" dirty="0">
                <a:solidFill>
                  <a:srgbClr val="ED7D31"/>
                </a:solidFill>
              </a:rPr>
              <a:t> </a:t>
            </a:r>
            <a:r>
              <a:rPr lang="ru-RU" sz="2800" dirty="0" smtClean="0">
                <a:solidFill>
                  <a:srgbClr val="ED7D31"/>
                </a:solidFill>
              </a:rPr>
              <a:t>                                                                      </a:t>
            </a:r>
            <a:r>
              <a:rPr lang="ru-RU" sz="2800" dirty="0" smtClean="0">
                <a:solidFill>
                  <a:srgbClr val="ED7D31"/>
                </a:solidFill>
              </a:rPr>
              <a:t>игрушкам, книгам.</a:t>
            </a:r>
            <a:endParaRPr lang="ru-RU" sz="2800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5856" y="2388333"/>
            <a:ext cx="9480288" cy="1973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УСПЕХОВ В ОСВОЕНИИ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ФИНАНСОВОЙ ГРАМОТНОСТИ!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988" y="1051193"/>
            <a:ext cx="10432023" cy="1277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Нет.wav"/>
          </p:stSnd>
        </p:sndAc>
      </p:transition>
    </mc:Choice>
    <mc:Fallback xmlns="">
      <p:transition spd="slow">
        <p:sndAc>
          <p:stSnd>
            <p:snd r:embed="rId4" name="Нет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1155" y="1291418"/>
            <a:ext cx="9649691" cy="2726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Вид проекта:</a:t>
            </a:r>
            <a:r>
              <a:rPr lang="ru-RU" sz="2800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познавательный.</a:t>
            </a:r>
            <a:endParaRPr lang="ru-RU" sz="2000" dirty="0">
              <a:solidFill>
                <a:srgbClr val="ED7D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800" b="1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проекта:</a:t>
            </a:r>
            <a:r>
              <a:rPr lang="ru-RU" sz="2800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краткосрочный (одна неделя).</a:t>
            </a:r>
            <a:endParaRPr lang="ru-RU" sz="2000" dirty="0">
              <a:solidFill>
                <a:srgbClr val="ED7D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Участники </a:t>
            </a:r>
            <a:r>
              <a:rPr lang="ru-RU" sz="2800" b="1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проекта: </a:t>
            </a:r>
            <a:r>
              <a:rPr lang="ru-RU" sz="2800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воспитатель, дети.</a:t>
            </a:r>
            <a:endParaRPr lang="ru-RU" sz="2000" dirty="0">
              <a:solidFill>
                <a:srgbClr val="ED7D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формы реализации проекта: </a:t>
            </a:r>
            <a:r>
              <a:rPr lang="ru-RU" sz="2800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беседы, чтение, детское творчество, игры.</a:t>
            </a:r>
            <a:endParaRPr lang="ru-RU" sz="2000" dirty="0">
              <a:solidFill>
                <a:srgbClr val="ED7D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1860" y="0"/>
            <a:ext cx="846828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«ЭКОНОМИКА ДЛЯ ДЕТЕЙ»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1860" y="0"/>
            <a:ext cx="846828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«ЭКОНОМИКА ДЛЯ ДЕТЕЙ»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9255" y="1004728"/>
            <a:ext cx="9573491" cy="351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заключается в том, чтобы за счет использования информационной среды максимально полно привлечь интерес детей к экономической деятельности, оптимизировать их интеллектуальную нагрузку.</a:t>
            </a:r>
            <a:endParaRPr lang="ru-RU" sz="2000" dirty="0">
              <a:solidFill>
                <a:srgbClr val="ED7D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Предлагаемый опыт поможет систематизировать работу </a:t>
            </a:r>
            <a:r>
              <a:rPr lang="ru-RU" sz="2800" dirty="0" smtClean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по экономическому </a:t>
            </a:r>
            <a:r>
              <a:rPr lang="ru-RU" sz="280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образованию дошкольника и позволит формировать необходимые для этого качества у детей.</a:t>
            </a:r>
            <a:endParaRPr lang="ru-RU" sz="2000" dirty="0">
              <a:solidFill>
                <a:srgbClr val="ED7D3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1860" y="0"/>
            <a:ext cx="846828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«ЭКОНОМИКА ДЛЯ ДЕТЕЙ»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128" y="942053"/>
            <a:ext cx="12025744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проекта:</a:t>
            </a:r>
            <a:r>
              <a:rPr lang="ru-RU" sz="2400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развитие экономического мышления, интереса </a:t>
            </a:r>
            <a:r>
              <a:rPr lang="ru-RU" sz="2400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экономическим знаниям.</a:t>
            </a:r>
            <a:endParaRPr lang="ru-RU" dirty="0">
              <a:solidFill>
                <a:srgbClr val="ED7D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проекта: </a:t>
            </a:r>
            <a:endParaRPr lang="ru-RU" dirty="0">
              <a:solidFill>
                <a:srgbClr val="ED7D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экономическое мышление через знакомство с экономическими </a:t>
            </a:r>
            <a:r>
              <a:rPr lang="ru-RU" sz="2400" dirty="0" smtClean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понятиями </a:t>
            </a:r>
            <a:r>
              <a:rPr lang="ru-RU" sz="240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(деньги, товар, заработная плата);</a:t>
            </a:r>
            <a:endParaRPr lang="ru-RU" dirty="0">
              <a:solidFill>
                <a:srgbClr val="ED7D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знакомить детей с профессиями, связанными с экономикой;</a:t>
            </a:r>
            <a:endParaRPr lang="ru-RU" dirty="0">
              <a:solidFill>
                <a:srgbClr val="ED7D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учить воспринимать и ценить окружающий мир, как результат труда людей;</a:t>
            </a:r>
            <a:endParaRPr lang="ru-RU" dirty="0">
              <a:solidFill>
                <a:srgbClr val="ED7D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раскрыть сущность понятия «доход» (заработная плата, пенсия</a:t>
            </a:r>
            <a:r>
              <a:rPr lang="ru-RU" sz="2400" dirty="0" smtClean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solidFill>
                <a:srgbClr val="ED7D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познакомить </a:t>
            </a:r>
            <a:r>
              <a:rPr lang="ru-RU" sz="240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 с историей возникновения денег;</a:t>
            </a:r>
            <a:endParaRPr lang="ru-RU" dirty="0">
              <a:solidFill>
                <a:srgbClr val="ED7D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- дать представление о денежных знаках (монета, купюра)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России и других стран.</a:t>
            </a:r>
            <a:endParaRPr lang="ru-RU" dirty="0" smtClean="0">
              <a:solidFill>
                <a:srgbClr val="ED7D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1860" y="0"/>
            <a:ext cx="846828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«ЭКОНОМИКА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ДЛЯ ДЕТЕЙ»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0735" y="1076566"/>
            <a:ext cx="917053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 ЭТАП РЕАЛИЗАЦИИ ПРОЕКТА</a:t>
            </a:r>
            <a:r>
              <a:rPr lang="ru-RU" sz="2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0735" y="1830351"/>
            <a:ext cx="813904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Анализ проблемы: что уже есть и что нужно сделать.</a:t>
            </a:r>
            <a:r>
              <a:rPr lang="ru-RU" sz="2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0735" y="2810287"/>
            <a:ext cx="813904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Подбор методической и художественной литературы.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0735" y="3824667"/>
            <a:ext cx="813904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задач.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1860" y="0"/>
            <a:ext cx="846828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«ЭКОНОМИКА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ДЛЯ ДЕТЕЙ»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50980" y="1076566"/>
            <a:ext cx="469004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РЕАЛИЗАЦИЯ ПРОЕКТА</a:t>
            </a:r>
            <a:r>
              <a:rPr lang="ru-RU" sz="2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1" y="1830351"/>
            <a:ext cx="1097279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Беседы: «В общем о деньгах», «Откуда берутся деньги и на что тратятся?»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1" y="2810008"/>
            <a:ext cx="1097279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игры: «Доходы и расходы», «Что можно купить,   а что нет?», «Какой товар лишний?»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3824388"/>
            <a:ext cx="109728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Просмотр мультфильма «Финансовая грамотность»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okz.ru/authors/urii-devatov/taina-st_148/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351" flipH="1">
            <a:off x="8737036" y="1079745"/>
            <a:ext cx="2634840" cy="26216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1860" y="0"/>
            <a:ext cx="846828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«ЭКОНОМИКА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ДЛЯ ДЕТЕЙ»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50980" y="947974"/>
            <a:ext cx="469004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РЕАЛИЗАЦИЯ ПРОЕКТА</a:t>
            </a:r>
            <a:r>
              <a:rPr lang="ru-RU" sz="2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446" y="1618852"/>
            <a:ext cx="774331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Чтение сказки «Приключения копеечки»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446" y="2238124"/>
            <a:ext cx="10972799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Просмотр презентации «Товары и услуги»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97" y="2991909"/>
            <a:ext cx="4454807" cy="33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1860" y="0"/>
            <a:ext cx="846828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«ЭКОНОМИКА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ДЛЯ ДЕТЕЙ»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7124" y="1475972"/>
            <a:ext cx="895775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кошелька из бумаги (техника оригами)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0980" y="890822"/>
            <a:ext cx="469004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РЕАЛИЗАЦИЯ ПРОЕКТА</a:t>
            </a:r>
            <a:r>
              <a:rPr lang="ru-RU" sz="2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4" t="12294" r="12003" b="6389"/>
          <a:stretch/>
        </p:blipFill>
        <p:spPr>
          <a:xfrm>
            <a:off x="7277100" y="2172209"/>
            <a:ext cx="4729163" cy="2428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/>
          <a:stretch/>
        </p:blipFill>
        <p:spPr>
          <a:xfrm>
            <a:off x="257686" y="2172209"/>
            <a:ext cx="4786313" cy="24867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r="4913"/>
          <a:stretch/>
        </p:blipFill>
        <p:spPr>
          <a:xfrm>
            <a:off x="3688556" y="3941995"/>
            <a:ext cx="4814888" cy="248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1860" y="0"/>
            <a:ext cx="846828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«ЭКОНОМИКА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ДЛЯ ДЕТЕЙ»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1875" y="1412153"/>
            <a:ext cx="1058825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копилок из пластиковой ёмкости и клейкой бумаги.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98" y="1994086"/>
            <a:ext cx="8010803" cy="359860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50980" y="890822"/>
            <a:ext cx="469004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РЕАЛИЗАЦИЯ ПРОЕКТА</a:t>
            </a:r>
            <a:r>
              <a:rPr lang="ru-RU" sz="2000" b="1" dirty="0">
                <a:solidFill>
                  <a:srgbClr val="ED7D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ED7D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482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35</cp:revision>
  <dcterms:created xsi:type="dcterms:W3CDTF">2022-05-10T16:17:29Z</dcterms:created>
  <dcterms:modified xsi:type="dcterms:W3CDTF">2022-05-22T16:56:56Z</dcterms:modified>
</cp:coreProperties>
</file>