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78" r:id="rId2"/>
    <p:sldId id="294" r:id="rId3"/>
    <p:sldId id="279" r:id="rId4"/>
    <p:sldId id="297" r:id="rId5"/>
    <p:sldId id="295" r:id="rId6"/>
    <p:sldId id="298" r:id="rId7"/>
    <p:sldId id="299" r:id="rId8"/>
    <p:sldId id="281" r:id="rId9"/>
    <p:sldId id="292" r:id="rId10"/>
    <p:sldId id="300" r:id="rId11"/>
    <p:sldId id="301" r:id="rId12"/>
    <p:sldId id="302" r:id="rId13"/>
    <p:sldId id="304" r:id="rId14"/>
    <p:sldId id="305" r:id="rId15"/>
    <p:sldId id="306" r:id="rId16"/>
    <p:sldId id="293" r:id="rId17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112" d="100"/>
          <a:sy n="112" d="100"/>
        </p:scale>
        <p:origin x="408" y="10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33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B43649-8DAC-8EAD-79EC-38164EB67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1CFC8B-2C22-8A28-E4E1-F22ACDA82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0D6-3DB1-4639-9734-75B3ACB9066C}" type="datetime1">
              <a:rPr lang="ru-RU" smtClean="0"/>
              <a:t>05.01.2024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18F33F-13D6-8A60-FC43-3046C7D98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DD896-3611-B4B0-6FF6-781A1A0AC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E9F09-2159-4EEA-B66C-DBCA6AE92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31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0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467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69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779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115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85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1180943"/>
            <a:ext cx="5385816" cy="12252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Урок русского языка </a:t>
            </a:r>
            <a:br>
              <a:rPr lang="ru-RU" sz="4000" dirty="0"/>
            </a:br>
            <a:r>
              <a:rPr lang="ru-RU" sz="4000" dirty="0"/>
              <a:t>в 6 Б классе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29 ноября 2023 г.</a:t>
            </a:r>
            <a:endParaRPr lang="ru-RU" dirty="0">
              <a:latin typeface="+mn-lt"/>
            </a:endParaRPr>
          </a:p>
          <a:p>
            <a:pPr rtl="0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0263167-547C-E67B-F19C-315F085D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867" y="3044952"/>
            <a:ext cx="6400800" cy="768096"/>
          </a:xfrm>
        </p:spPr>
        <p:txBody>
          <a:bodyPr/>
          <a:lstStyle/>
          <a:p>
            <a:r>
              <a:rPr lang="ru-RU" dirty="0"/>
              <a:t>АББРЕВИАТУРА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3717FD5-CE09-F329-C2CF-2E56DE0F4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AAACF-80DC-E16D-A143-6E2FEA4632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pPr rtl="0"/>
            <a:fld id="{48F63A3B-78C7-47BE-AE5E-E10140E04643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825B8-097C-CA62-4209-FBFAF3FC57D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57200"/>
            <a:ext cx="3200400" cy="274638"/>
          </a:xfrm>
        </p:spPr>
        <p:txBody>
          <a:bodyPr/>
          <a:lstStyle/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36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ABE9BD-C699-BE00-FA35-619D2ED6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273" y="339611"/>
            <a:ext cx="7987413" cy="768096"/>
          </a:xfrm>
        </p:spPr>
        <p:txBody>
          <a:bodyPr/>
          <a:lstStyle/>
          <a:p>
            <a:r>
              <a:rPr lang="ru-RU" sz="3200" dirty="0"/>
              <a:t>Расшифруйте аббревиатуры</a:t>
            </a:r>
            <a:br>
              <a:rPr lang="ru-RU" dirty="0"/>
            </a:br>
            <a:r>
              <a:rPr lang="ru-RU" sz="1800" dirty="0"/>
              <a:t>устная работа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5B3A294-C63A-65E8-EFC6-F0CD4097D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93876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1AE437E-FEBD-DBBA-AA48-095EAF7D26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36298"/>
              </p:ext>
            </p:extLst>
          </p:nvPr>
        </p:nvGraphicFramePr>
        <p:xfrm>
          <a:off x="3817273" y="1759712"/>
          <a:ext cx="8127999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183">
                  <a:extLst>
                    <a:ext uri="{9D8B030D-6E8A-4147-A177-3AD203B41FA5}">
                      <a16:colId xmlns:a16="http://schemas.microsoft.com/office/drawing/2014/main" val="4185110936"/>
                    </a:ext>
                  </a:extLst>
                </a:gridCol>
                <a:gridCol w="2339483">
                  <a:extLst>
                    <a:ext uri="{9D8B030D-6E8A-4147-A177-3AD203B41FA5}">
                      <a16:colId xmlns:a16="http://schemas.microsoft.com/office/drawing/2014/main" val="7500454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01710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6000" dirty="0"/>
                        <a:t>ТЮЗ</a:t>
                      </a:r>
                    </a:p>
                    <a:p>
                      <a:r>
                        <a:rPr lang="ru-RU" sz="6000" dirty="0"/>
                        <a:t>ООН</a:t>
                      </a:r>
                    </a:p>
                    <a:p>
                      <a:r>
                        <a:rPr lang="ru-RU" sz="6000" dirty="0"/>
                        <a:t>КПП</a:t>
                      </a:r>
                    </a:p>
                    <a:p>
                      <a:r>
                        <a:rPr lang="ru-RU" sz="6000" dirty="0"/>
                        <a:t>ГИБДД</a:t>
                      </a:r>
                    </a:p>
                    <a:p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ОГЭ</a:t>
                      </a:r>
                    </a:p>
                    <a:p>
                      <a:r>
                        <a:rPr lang="ru-RU" sz="6000" dirty="0"/>
                        <a:t>АЭС</a:t>
                      </a:r>
                    </a:p>
                    <a:p>
                      <a:r>
                        <a:rPr lang="ru-RU" sz="6000" dirty="0"/>
                        <a:t>ТЭЦ</a:t>
                      </a:r>
                    </a:p>
                    <a:p>
                      <a:r>
                        <a:rPr lang="ru-RU" sz="6000" dirty="0"/>
                        <a:t>ТЦ</a:t>
                      </a:r>
                    </a:p>
                    <a:p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АО</a:t>
                      </a:r>
                    </a:p>
                    <a:p>
                      <a:r>
                        <a:rPr lang="ru-RU" sz="6000" dirty="0"/>
                        <a:t>вуз</a:t>
                      </a:r>
                    </a:p>
                    <a:p>
                      <a:endParaRPr lang="ru-RU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035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33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5A9FC75-3369-F5D5-90C7-F93E5D79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РАСШИФРУЙТЕ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58CB776-20F6-0401-EA47-5A0CDD860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528" y="3429988"/>
            <a:ext cx="7708392" cy="2700528"/>
          </a:xfrm>
        </p:spPr>
        <p:txBody>
          <a:bodyPr/>
          <a:lstStyle/>
          <a:p>
            <a:r>
              <a:rPr lang="ru-RU" sz="8000" dirty="0"/>
              <a:t>МАОУ«ШИМ»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6D8A0F-8215-F3AE-6FA5-02B34B7D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704C55-7E51-A06C-5786-31E2AF80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341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F7996BB-DE6D-A156-0334-26B3C56F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Сообщение ученика о появлении сложносокращенных слов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Почему сложносокращенные слова актуальны сегодня?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3A228F06-9186-F347-F0A8-046136EC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791" y="457200"/>
            <a:ext cx="4650964" cy="274320"/>
          </a:xfrm>
        </p:spPr>
        <p:txBody>
          <a:bodyPr/>
          <a:lstStyle/>
          <a:p>
            <a:pPr rtl="0"/>
            <a:r>
              <a:rPr lang="ru-RU" dirty="0"/>
              <a:t>Дополнительная информация, если останется на уроке время.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4C8B0F6-8EFB-6D37-48B8-20299ED28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424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E4CE157-98D1-5AE7-230E-693FCCEE8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7958" y="129383"/>
            <a:ext cx="6708705" cy="768096"/>
          </a:xfrm>
        </p:spPr>
        <p:txBody>
          <a:bodyPr/>
          <a:lstStyle/>
          <a:p>
            <a:r>
              <a:rPr lang="ru-RU" dirty="0"/>
              <a:t>Рефлексия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33A6BE8-9CB1-0AEF-985F-7464B223A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1702" y="2330704"/>
            <a:ext cx="3128130" cy="411480"/>
          </a:xfrm>
        </p:spPr>
        <p:txBody>
          <a:bodyPr/>
          <a:lstStyle/>
          <a:p>
            <a:r>
              <a:rPr lang="ru-RU" dirty="0"/>
              <a:t>Плюсы урока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AF9FEA5-0A25-325D-5937-B58C28B46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Минусы урока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8F5086-3993-24AE-CD65-42BF9C38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C131C-A908-138D-BAA9-BB2C89099B4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57200"/>
            <a:ext cx="3200400" cy="274638"/>
          </a:xfrm>
        </p:spPr>
        <p:txBody>
          <a:bodyPr/>
          <a:lstStyle/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AAC141D-43B6-D0C3-80FC-48A1B3F8310C}"/>
              </a:ext>
            </a:extLst>
          </p:cNvPr>
          <p:cNvCxnSpPr>
            <a:cxnSpLocks/>
          </p:cNvCxnSpPr>
          <p:nvPr/>
        </p:nvCxnSpPr>
        <p:spPr>
          <a:xfrm>
            <a:off x="7520299" y="2170632"/>
            <a:ext cx="0" cy="38114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24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A5132CE-D2C4-7565-11B7-96B39DCE0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645" y="595544"/>
            <a:ext cx="7221195" cy="667512"/>
          </a:xfrm>
        </p:spPr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A0B7F21C-7B5A-96F6-7D0A-419E7639A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843" y="1376956"/>
            <a:ext cx="6820997" cy="2176272"/>
          </a:xfrm>
        </p:spPr>
        <p:txBody>
          <a:bodyPr/>
          <a:lstStyle/>
          <a:p>
            <a:r>
              <a:rPr lang="ru-RU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всех учеников класса.</a:t>
            </a:r>
          </a:p>
          <a:p>
            <a:r>
              <a:rPr lang="ru-RU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Параграф 42, упр. 220( устно), упр. 221 ( письменно)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/>
              <a:t>Индивидуальное задание.</a:t>
            </a:r>
            <a:endParaRPr lang="ru-RU" dirty="0"/>
          </a:p>
          <a:p>
            <a:r>
              <a:rPr lang="ru-RU" dirty="0"/>
              <a:t>Выяснить, есть ли сложносокращенные слова в названиях улиц, объектов, предприятий Свердловского района г. Перми и микрорайонов Краснова и </a:t>
            </a:r>
            <a:r>
              <a:rPr lang="ru-RU" dirty="0" err="1"/>
              <a:t>Крохалева</a:t>
            </a:r>
            <a:r>
              <a:rPr lang="ru-RU" dirty="0"/>
              <a:t>. Диалектные слова допустимы.</a:t>
            </a:r>
          </a:p>
          <a:p>
            <a:r>
              <a:rPr lang="ru-RU" dirty="0"/>
              <a:t>Составить текст с 5-10 сложносокращенными словами или 5 предложений (если текст не получится)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384289-0B0C-7958-D0A3-C931E5C74F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pPr rtl="0"/>
            <a:fld id="{48F63A3B-78C7-47BE-AE5E-E10140E04643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057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378" y="1240806"/>
            <a:ext cx="8725256" cy="66751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877B7D-D2E9-FF9C-78DA-B353E928F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6845" y="890386"/>
            <a:ext cx="6503349" cy="1225296"/>
          </a:xfrm>
        </p:spPr>
        <p:txBody>
          <a:bodyPr/>
          <a:lstStyle/>
          <a:p>
            <a:r>
              <a:rPr lang="ru-RU" sz="2800" dirty="0"/>
              <a:t>Двадцать девятое ноября.</a:t>
            </a:r>
            <a:br>
              <a:rPr lang="ru-RU" sz="2800" dirty="0"/>
            </a:br>
            <a:r>
              <a:rPr lang="ru-RU" sz="2800" dirty="0"/>
              <a:t>Классная работа.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BC72FD8-E72B-AA7E-1E44-B17AECDAE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401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A7832C9-715A-B8C5-8458-68B77928D8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45" b="345"/>
          <a:stretch/>
        </p:blipFill>
        <p:spPr>
          <a:xfrm>
            <a:off x="76200" y="373439"/>
            <a:ext cx="5579395" cy="6027361"/>
          </a:xfrm>
          <a:effectLst>
            <a:outerShdw blurRad="330200" dist="50800" dir="5400000" sx="109000" sy="109000" algn="ctr" rotWithShape="0">
              <a:srgbClr val="000000">
                <a:alpha val="61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523DF0E-014D-273E-F644-41525E7B26F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/>
          <a:srcRect l="12947" r="12947"/>
          <a:stretch/>
        </p:blipFill>
        <p:spPr>
          <a:xfrm>
            <a:off x="5874670" y="373439"/>
            <a:ext cx="6111122" cy="6111122"/>
          </a:xfrm>
          <a:effectLst>
            <a:glow rad="533400">
              <a:schemeClr val="accent1">
                <a:alpha val="89000"/>
              </a:schemeClr>
            </a:glow>
            <a:outerShdw blurRad="50800" dist="50800" dir="5400000" sx="95000" sy="95000" algn="ctr" rotWithShape="0">
              <a:srgbClr val="000000">
                <a:alpha val="9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DC2BFBD4-AB7A-9BF9-B5E3-B7100519F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03580"/>
            <a:ext cx="8750892" cy="497622"/>
          </a:xfrm>
        </p:spPr>
        <p:txBody>
          <a:bodyPr/>
          <a:lstStyle/>
          <a:p>
            <a:r>
              <a:rPr lang="ru-RU" sz="4000" dirty="0"/>
              <a:t> Карлсон- это самолёт.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1" name="Подзаголовок 20">
            <a:extLst>
              <a:ext uri="{FF2B5EF4-FFF2-40B4-BE49-F238E27FC236}">
                <a16:creationId xmlns:a16="http://schemas.microsoft.com/office/drawing/2014/main" id="{A564870B-F3D3-F7AE-69E0-CA4E1AB1D5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60F387-AC26-F26E-E85F-0F5BC2862F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3F60112-8577-9D84-A2F2-3076226AB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47" r="12947"/>
          <a:stretch/>
        </p:blipFill>
        <p:spPr>
          <a:xfrm>
            <a:off x="1802462" y="2488359"/>
            <a:ext cx="3858405" cy="3858405"/>
          </a:xfrm>
          <a:prstGeom prst="rect">
            <a:avLst/>
          </a:prstGeom>
          <a:effectLst>
            <a:glow rad="533400">
              <a:schemeClr val="accent1">
                <a:alpha val="89000"/>
              </a:schemeClr>
            </a:glow>
            <a:outerShdw blurRad="50800" dist="50800" dir="5400000" sx="95000" sy="95000" algn="ctr" rotWithShape="0">
              <a:srgbClr val="000000">
                <a:alpha val="96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CF0111-B907-287D-F864-CC839D8AE021}"/>
              </a:ext>
            </a:extLst>
          </p:cNvPr>
          <p:cNvSpPr txBox="1"/>
          <p:nvPr/>
        </p:nvSpPr>
        <p:spPr>
          <a:xfrm>
            <a:off x="8460336" y="3429000"/>
            <a:ext cx="33114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Давайте обратимся </a:t>
            </a:r>
          </a:p>
          <a:p>
            <a:r>
              <a:rPr lang="ru-RU" sz="2800" dirty="0"/>
              <a:t>к словарю Ожегова. </a:t>
            </a:r>
          </a:p>
          <a:p>
            <a:r>
              <a:rPr lang="ru-RU" sz="2800" dirty="0"/>
              <a:t>К какому выводу </a:t>
            </a:r>
          </a:p>
          <a:p>
            <a:r>
              <a:rPr lang="ru-RU" sz="2800" dirty="0"/>
              <a:t>вы пришли?</a:t>
            </a:r>
          </a:p>
        </p:txBody>
      </p:sp>
    </p:spTree>
    <p:extLst>
      <p:ext uri="{BB962C8B-B14F-4D97-AF65-F5344CB8AC3E}">
        <p14:creationId xmlns:p14="http://schemas.microsoft.com/office/powerpoint/2010/main" val="345658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4025C543-1309-5CDC-6DB2-DA0263E36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800294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Василий Васильевич Каменский</a:t>
            </a:r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913E8291-9D45-02BE-8C3E-0F43344E5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7221196" y="211248"/>
            <a:ext cx="4711724" cy="6526836"/>
          </a:xfrm>
          <a:gradFill>
            <a:gsLst>
              <a:gs pos="0">
                <a:schemeClr val="accent1"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6">
                <a:lumMod val="60000"/>
                <a:lumOff val="40000"/>
              </a:schemeClr>
            </a:glow>
            <a:outerShdw blurRad="50800" dist="50800" dir="5400000" sx="106000" sy="106000" algn="ctr" rotWithShape="0">
              <a:srgbClr val="000000">
                <a:alpha val="90000"/>
              </a:srgbClr>
            </a:outerShdw>
          </a:effectLst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id="{A71DD73D-23AD-B003-E961-FBC248CFB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928" y="2057400"/>
            <a:ext cx="5973510" cy="3811588"/>
          </a:xfrm>
        </p:spPr>
        <p:txBody>
          <a:bodyPr>
            <a:noAutofit/>
          </a:bodyPr>
          <a:lstStyle/>
          <a:p>
            <a:r>
              <a:rPr lang="ru-RU" sz="3200" b="1" dirty="0"/>
              <a:t>Владелец аэроплана, создатель </a:t>
            </a:r>
            <a:r>
              <a:rPr lang="ru-RU" sz="3200" b="1" dirty="0" err="1"/>
              <a:t>аэрохода</a:t>
            </a:r>
            <a:r>
              <a:rPr lang="ru-RU" sz="3200" b="1" dirty="0"/>
              <a:t>, поэт-</a:t>
            </a:r>
            <a:r>
              <a:rPr lang="ru-RU" sz="3200" b="1" dirty="0" err="1"/>
              <a:t>песнеборец</a:t>
            </a:r>
            <a:r>
              <a:rPr lang="ru-RU" sz="3200" b="1" dirty="0"/>
              <a:t>, автор книг, выпускающихся в СССР, литературовед, цветовод. </a:t>
            </a:r>
          </a:p>
          <a:p>
            <a:r>
              <a:rPr lang="ru-RU" sz="3200" b="1" dirty="0"/>
              <a:t>В честь этого замечательного земляка Пермский </a:t>
            </a:r>
            <a:r>
              <a:rPr lang="ru-RU" sz="3200" b="1" dirty="0" err="1"/>
              <a:t>речфлот</a:t>
            </a:r>
            <a:r>
              <a:rPr lang="ru-RU" sz="3200" b="1" dirty="0"/>
              <a:t> дал название теплоходу.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77E7BA-5C0E-3ECA-1093-34777519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D486FF-F0BD-C727-3C6F-DD71ADC2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8F63A3B-78C7-47BE-AE5E-E10140E04643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83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Известные люди нашей школы</a:t>
            </a:r>
          </a:p>
        </p:txBody>
      </p:sp>
      <p:sp>
        <p:nvSpPr>
          <p:cNvPr id="74" name="Номер слайда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6</a:t>
            </a:fld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Ирина Юрьевна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EF6A845-F328-1053-A365-3DA9CBAF9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Ирина Васильевна- 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2059" y="4960551"/>
            <a:ext cx="2722263" cy="59990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Светлана Валерьевна-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12125" y="5001043"/>
            <a:ext cx="2523080" cy="1109661"/>
          </a:xfrm>
        </p:spPr>
        <p:txBody>
          <a:bodyPr rtlCol="0"/>
          <a:lstStyle>
            <a:defPPr>
              <a:defRPr lang="ru-RU"/>
            </a:defPPr>
          </a:lstStyle>
          <a:p>
            <a:pPr algn="l" rtl="0"/>
            <a:r>
              <a:rPr lang="ru-RU" sz="1600" dirty="0"/>
              <a:t>Светлана Владимировна- учитель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49CB053-4C38-6196-21F2-8BCC4748B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454574"/>
              </p:ext>
            </p:extLst>
          </p:nvPr>
        </p:nvGraphicFramePr>
        <p:xfrm>
          <a:off x="1142953" y="5500420"/>
          <a:ext cx="1828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88924234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0965884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40815932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4789742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26719795"/>
                    </a:ext>
                  </a:extLst>
                </a:gridCol>
              </a:tblGrid>
              <a:tr h="278241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36291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7A51CC7-CEA9-D015-6708-6C0FCA162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0322"/>
              </p:ext>
            </p:extLst>
          </p:nvPr>
        </p:nvGraphicFramePr>
        <p:xfrm>
          <a:off x="3741690" y="5503467"/>
          <a:ext cx="222327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28">
                  <a:extLst>
                    <a:ext uri="{9D8B030D-6E8A-4147-A177-3AD203B41FA5}">
                      <a16:colId xmlns:a16="http://schemas.microsoft.com/office/drawing/2014/main" val="2441975008"/>
                    </a:ext>
                  </a:extLst>
                </a:gridCol>
                <a:gridCol w="395828">
                  <a:extLst>
                    <a:ext uri="{9D8B030D-6E8A-4147-A177-3AD203B41FA5}">
                      <a16:colId xmlns:a16="http://schemas.microsoft.com/office/drawing/2014/main" val="2370791274"/>
                    </a:ext>
                  </a:extLst>
                </a:gridCol>
                <a:gridCol w="395828">
                  <a:extLst>
                    <a:ext uri="{9D8B030D-6E8A-4147-A177-3AD203B41FA5}">
                      <a16:colId xmlns:a16="http://schemas.microsoft.com/office/drawing/2014/main" val="4292190247"/>
                    </a:ext>
                  </a:extLst>
                </a:gridCol>
                <a:gridCol w="395828">
                  <a:extLst>
                    <a:ext uri="{9D8B030D-6E8A-4147-A177-3AD203B41FA5}">
                      <a16:colId xmlns:a16="http://schemas.microsoft.com/office/drawing/2014/main" val="3625262522"/>
                    </a:ext>
                  </a:extLst>
                </a:gridCol>
                <a:gridCol w="329960">
                  <a:extLst>
                    <a:ext uri="{9D8B030D-6E8A-4147-A177-3AD203B41FA5}">
                      <a16:colId xmlns:a16="http://schemas.microsoft.com/office/drawing/2014/main" val="2559582257"/>
                    </a:ext>
                  </a:extLst>
                </a:gridCol>
                <a:gridCol w="310002">
                  <a:extLst>
                    <a:ext uri="{9D8B030D-6E8A-4147-A177-3AD203B41FA5}">
                      <a16:colId xmlns:a16="http://schemas.microsoft.com/office/drawing/2014/main" val="1081412908"/>
                    </a:ext>
                  </a:extLst>
                </a:gridCol>
              </a:tblGrid>
              <a:tr h="420680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42155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8838F38-29DC-A9D5-AFD2-E6F3AC934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350035"/>
              </p:ext>
            </p:extLst>
          </p:nvPr>
        </p:nvGraphicFramePr>
        <p:xfrm>
          <a:off x="6213138" y="5525543"/>
          <a:ext cx="272226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44">
                  <a:extLst>
                    <a:ext uri="{9D8B030D-6E8A-4147-A177-3AD203B41FA5}">
                      <a16:colId xmlns:a16="http://schemas.microsoft.com/office/drawing/2014/main" val="1424567981"/>
                    </a:ext>
                  </a:extLst>
                </a:gridCol>
                <a:gridCol w="313315">
                  <a:extLst>
                    <a:ext uri="{9D8B030D-6E8A-4147-A177-3AD203B41FA5}">
                      <a16:colId xmlns:a16="http://schemas.microsoft.com/office/drawing/2014/main" val="2510360953"/>
                    </a:ext>
                  </a:extLst>
                </a:gridCol>
                <a:gridCol w="313315">
                  <a:extLst>
                    <a:ext uri="{9D8B030D-6E8A-4147-A177-3AD203B41FA5}">
                      <a16:colId xmlns:a16="http://schemas.microsoft.com/office/drawing/2014/main" val="3428012938"/>
                    </a:ext>
                  </a:extLst>
                </a:gridCol>
                <a:gridCol w="293871">
                  <a:extLst>
                    <a:ext uri="{9D8B030D-6E8A-4147-A177-3AD203B41FA5}">
                      <a16:colId xmlns:a16="http://schemas.microsoft.com/office/drawing/2014/main" val="3386298306"/>
                    </a:ext>
                  </a:extLst>
                </a:gridCol>
                <a:gridCol w="332757">
                  <a:extLst>
                    <a:ext uri="{9D8B030D-6E8A-4147-A177-3AD203B41FA5}">
                      <a16:colId xmlns:a16="http://schemas.microsoft.com/office/drawing/2014/main" val="1606965600"/>
                    </a:ext>
                  </a:extLst>
                </a:gridCol>
                <a:gridCol w="313315">
                  <a:extLst>
                    <a:ext uri="{9D8B030D-6E8A-4147-A177-3AD203B41FA5}">
                      <a16:colId xmlns:a16="http://schemas.microsoft.com/office/drawing/2014/main" val="1457360368"/>
                    </a:ext>
                  </a:extLst>
                </a:gridCol>
                <a:gridCol w="313315">
                  <a:extLst>
                    <a:ext uri="{9D8B030D-6E8A-4147-A177-3AD203B41FA5}">
                      <a16:colId xmlns:a16="http://schemas.microsoft.com/office/drawing/2014/main" val="3428082459"/>
                    </a:ext>
                  </a:extLst>
                </a:gridCol>
                <a:gridCol w="313315">
                  <a:extLst>
                    <a:ext uri="{9D8B030D-6E8A-4147-A177-3AD203B41FA5}">
                      <a16:colId xmlns:a16="http://schemas.microsoft.com/office/drawing/2014/main" val="2201383251"/>
                    </a:ext>
                  </a:extLst>
                </a:gridCol>
                <a:gridCol w="313315">
                  <a:extLst>
                    <a:ext uri="{9D8B030D-6E8A-4147-A177-3AD203B41FA5}">
                      <a16:colId xmlns:a16="http://schemas.microsoft.com/office/drawing/2014/main" val="347353509"/>
                    </a:ext>
                  </a:extLst>
                </a:gridCol>
              </a:tblGrid>
              <a:tr h="380555"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290887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9471BA39-7465-BB0F-B7F5-EE4C2E568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99716"/>
              </p:ext>
            </p:extLst>
          </p:nvPr>
        </p:nvGraphicFramePr>
        <p:xfrm>
          <a:off x="10018266" y="5744944"/>
          <a:ext cx="10593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56">
                  <a:extLst>
                    <a:ext uri="{9D8B030D-6E8A-4147-A177-3AD203B41FA5}">
                      <a16:colId xmlns:a16="http://schemas.microsoft.com/office/drawing/2014/main" val="2069447617"/>
                    </a:ext>
                  </a:extLst>
                </a:gridCol>
                <a:gridCol w="291678">
                  <a:extLst>
                    <a:ext uri="{9D8B030D-6E8A-4147-A177-3AD203B41FA5}">
                      <a16:colId xmlns:a16="http://schemas.microsoft.com/office/drawing/2014/main" val="2621126466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236544375"/>
                    </a:ext>
                  </a:extLst>
                </a:gridCol>
              </a:tblGrid>
              <a:tr h="24903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32939"/>
                  </a:ext>
                </a:extLst>
              </a:tr>
            </a:tbl>
          </a:graphicData>
        </a:graphic>
      </p:graphicFrame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81671527-A98D-8A71-9DA3-482EFC5F5E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7827" y="2404147"/>
            <a:ext cx="2596896" cy="2596896"/>
          </a:xfrm>
          <a:solidFill>
            <a:srgbClr val="202C8F"/>
          </a:solidFill>
        </p:spPr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16FC67EB-900E-1D7E-2D74-BEDA1C969A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rgbClr val="202C8F"/>
          </a:solidFill>
        </p:spPr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AC623B81-5544-1741-5727-A32CCF2731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solidFill>
            <a:srgbClr val="202C8F"/>
          </a:solidFill>
        </p:spPr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C8BBD45B-23A0-1190-B4D7-6DF5243ED6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solidFill>
            <a:srgbClr val="202C8F"/>
          </a:solid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2158E8-606E-641D-2983-31330C2D01C7}"/>
              </a:ext>
            </a:extLst>
          </p:cNvPr>
          <p:cNvSpPr txBox="1"/>
          <p:nvPr/>
        </p:nvSpPr>
        <p:spPr>
          <a:xfrm>
            <a:off x="1059678" y="2767737"/>
            <a:ext cx="1709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Фотография </a:t>
            </a:r>
          </a:p>
          <a:p>
            <a:r>
              <a:rPr lang="ru-RU" dirty="0">
                <a:solidFill>
                  <a:schemeClr val="bg1"/>
                </a:solidFill>
              </a:rPr>
              <a:t>учителя нашей </a:t>
            </a:r>
          </a:p>
          <a:p>
            <a:r>
              <a:rPr lang="ru-RU" dirty="0">
                <a:solidFill>
                  <a:schemeClr val="bg1"/>
                </a:solidFill>
              </a:rPr>
              <a:t>школы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6AD5D45-4440-C3D5-34E2-02454E66C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574" y="2708149"/>
            <a:ext cx="1792379" cy="10425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F9DA587-D669-5D78-DE7C-E80CB8C2397D}"/>
              </a:ext>
            </a:extLst>
          </p:cNvPr>
          <p:cNvSpPr txBox="1"/>
          <p:nvPr/>
        </p:nvSpPr>
        <p:spPr>
          <a:xfrm>
            <a:off x="6472394" y="2779265"/>
            <a:ext cx="1709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Фотография </a:t>
            </a:r>
          </a:p>
          <a:p>
            <a:r>
              <a:rPr lang="ru-RU" dirty="0">
                <a:solidFill>
                  <a:schemeClr val="bg1"/>
                </a:solidFill>
              </a:rPr>
              <a:t>учителя нашей </a:t>
            </a:r>
          </a:p>
          <a:p>
            <a:r>
              <a:rPr lang="ru-RU" dirty="0">
                <a:solidFill>
                  <a:schemeClr val="bg1"/>
                </a:solidFill>
              </a:rPr>
              <a:t>школы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D231D8-221C-BD8B-E68C-39B603565D83}"/>
              </a:ext>
            </a:extLst>
          </p:cNvPr>
          <p:cNvSpPr txBox="1"/>
          <p:nvPr/>
        </p:nvSpPr>
        <p:spPr>
          <a:xfrm>
            <a:off x="9302060" y="2787810"/>
            <a:ext cx="1709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Фотография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учителя нашей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школы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80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Известные люди нашей школы</a:t>
            </a:r>
          </a:p>
        </p:txBody>
      </p:sp>
      <p:sp>
        <p:nvSpPr>
          <p:cNvPr id="74" name="Номер слайда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Ирина Юрьевна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EF6A845-F328-1053-A365-3DA9CBAF9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Ирина Васильевна-  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3976" y="4960551"/>
            <a:ext cx="2650346" cy="59990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1600" dirty="0"/>
              <a:t>Светлана Валерьевна-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12125" y="5001043"/>
            <a:ext cx="2523080" cy="1109661"/>
          </a:xfrm>
        </p:spPr>
        <p:txBody>
          <a:bodyPr rtlCol="0"/>
          <a:lstStyle>
            <a:defPPr>
              <a:defRPr lang="ru-RU"/>
            </a:defPPr>
          </a:lstStyle>
          <a:p>
            <a:pPr algn="l" rtl="0"/>
            <a:r>
              <a:rPr lang="ru-RU" sz="1600" dirty="0"/>
              <a:t>Светлана Владимировна- учитель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49CB053-4C38-6196-21F2-8BCC4748B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958785"/>
              </p:ext>
            </p:extLst>
          </p:nvPr>
        </p:nvGraphicFramePr>
        <p:xfrm>
          <a:off x="1142953" y="5500420"/>
          <a:ext cx="1828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88924234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09658845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340815932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64789742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726719795"/>
                    </a:ext>
                  </a:extLst>
                </a:gridCol>
              </a:tblGrid>
              <a:tr h="278241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36291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7A51CC7-CEA9-D015-6708-6C0FCA162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80741"/>
              </p:ext>
            </p:extLst>
          </p:nvPr>
        </p:nvGraphicFramePr>
        <p:xfrm>
          <a:off x="3653939" y="5516973"/>
          <a:ext cx="2283093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78">
                  <a:extLst>
                    <a:ext uri="{9D8B030D-6E8A-4147-A177-3AD203B41FA5}">
                      <a16:colId xmlns:a16="http://schemas.microsoft.com/office/drawing/2014/main" val="2441975008"/>
                    </a:ext>
                  </a:extLst>
                </a:gridCol>
                <a:gridCol w="406478">
                  <a:extLst>
                    <a:ext uri="{9D8B030D-6E8A-4147-A177-3AD203B41FA5}">
                      <a16:colId xmlns:a16="http://schemas.microsoft.com/office/drawing/2014/main" val="2370791274"/>
                    </a:ext>
                  </a:extLst>
                </a:gridCol>
                <a:gridCol w="406478">
                  <a:extLst>
                    <a:ext uri="{9D8B030D-6E8A-4147-A177-3AD203B41FA5}">
                      <a16:colId xmlns:a16="http://schemas.microsoft.com/office/drawing/2014/main" val="4292190247"/>
                    </a:ext>
                  </a:extLst>
                </a:gridCol>
                <a:gridCol w="406478">
                  <a:extLst>
                    <a:ext uri="{9D8B030D-6E8A-4147-A177-3AD203B41FA5}">
                      <a16:colId xmlns:a16="http://schemas.microsoft.com/office/drawing/2014/main" val="3625262522"/>
                    </a:ext>
                  </a:extLst>
                </a:gridCol>
                <a:gridCol w="338838">
                  <a:extLst>
                    <a:ext uri="{9D8B030D-6E8A-4147-A177-3AD203B41FA5}">
                      <a16:colId xmlns:a16="http://schemas.microsoft.com/office/drawing/2014/main" val="2559582257"/>
                    </a:ext>
                  </a:extLst>
                </a:gridCol>
                <a:gridCol w="318343">
                  <a:extLst>
                    <a:ext uri="{9D8B030D-6E8A-4147-A177-3AD203B41FA5}">
                      <a16:colId xmlns:a16="http://schemas.microsoft.com/office/drawing/2014/main" val="1081412908"/>
                    </a:ext>
                  </a:extLst>
                </a:gridCol>
              </a:tblGrid>
              <a:tr h="474678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42155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38838F38-29DC-A9D5-AFD2-E6F3AC934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32876"/>
              </p:ext>
            </p:extLst>
          </p:nvPr>
        </p:nvGraphicFramePr>
        <p:xfrm>
          <a:off x="6254283" y="5525543"/>
          <a:ext cx="267003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98">
                  <a:extLst>
                    <a:ext uri="{9D8B030D-6E8A-4147-A177-3AD203B41FA5}">
                      <a16:colId xmlns:a16="http://schemas.microsoft.com/office/drawing/2014/main" val="1424567981"/>
                    </a:ext>
                  </a:extLst>
                </a:gridCol>
                <a:gridCol w="233917">
                  <a:extLst>
                    <a:ext uri="{9D8B030D-6E8A-4147-A177-3AD203B41FA5}">
                      <a16:colId xmlns:a16="http://schemas.microsoft.com/office/drawing/2014/main" val="2510360953"/>
                    </a:ext>
                  </a:extLst>
                </a:gridCol>
                <a:gridCol w="307649">
                  <a:extLst>
                    <a:ext uri="{9D8B030D-6E8A-4147-A177-3AD203B41FA5}">
                      <a16:colId xmlns:a16="http://schemas.microsoft.com/office/drawing/2014/main" val="3428012938"/>
                    </a:ext>
                  </a:extLst>
                </a:gridCol>
                <a:gridCol w="333286">
                  <a:extLst>
                    <a:ext uri="{9D8B030D-6E8A-4147-A177-3AD203B41FA5}">
                      <a16:colId xmlns:a16="http://schemas.microsoft.com/office/drawing/2014/main" val="3386298306"/>
                    </a:ext>
                  </a:extLst>
                </a:gridCol>
                <a:gridCol w="299103">
                  <a:extLst>
                    <a:ext uri="{9D8B030D-6E8A-4147-A177-3AD203B41FA5}">
                      <a16:colId xmlns:a16="http://schemas.microsoft.com/office/drawing/2014/main" val="1606965600"/>
                    </a:ext>
                  </a:extLst>
                </a:gridCol>
                <a:gridCol w="264919">
                  <a:extLst>
                    <a:ext uri="{9D8B030D-6E8A-4147-A177-3AD203B41FA5}">
                      <a16:colId xmlns:a16="http://schemas.microsoft.com/office/drawing/2014/main" val="1457360368"/>
                    </a:ext>
                  </a:extLst>
                </a:gridCol>
                <a:gridCol w="247828">
                  <a:extLst>
                    <a:ext uri="{9D8B030D-6E8A-4147-A177-3AD203B41FA5}">
                      <a16:colId xmlns:a16="http://schemas.microsoft.com/office/drawing/2014/main" val="3428082459"/>
                    </a:ext>
                  </a:extLst>
                </a:gridCol>
                <a:gridCol w="324740">
                  <a:extLst>
                    <a:ext uri="{9D8B030D-6E8A-4147-A177-3AD203B41FA5}">
                      <a16:colId xmlns:a16="http://schemas.microsoft.com/office/drawing/2014/main" val="2201383251"/>
                    </a:ext>
                  </a:extLst>
                </a:gridCol>
                <a:gridCol w="335793">
                  <a:extLst>
                    <a:ext uri="{9D8B030D-6E8A-4147-A177-3AD203B41FA5}">
                      <a16:colId xmlns:a16="http://schemas.microsoft.com/office/drawing/2014/main" val="347353509"/>
                    </a:ext>
                  </a:extLst>
                </a:gridCol>
              </a:tblGrid>
              <a:tr h="380555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290887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9471BA39-7465-BB0F-B7F5-EE4C2E568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27334"/>
              </p:ext>
            </p:extLst>
          </p:nvPr>
        </p:nvGraphicFramePr>
        <p:xfrm>
          <a:off x="10018266" y="5744944"/>
          <a:ext cx="105930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156">
                  <a:extLst>
                    <a:ext uri="{9D8B030D-6E8A-4147-A177-3AD203B41FA5}">
                      <a16:colId xmlns:a16="http://schemas.microsoft.com/office/drawing/2014/main" val="2069447617"/>
                    </a:ext>
                  </a:extLst>
                </a:gridCol>
                <a:gridCol w="291678">
                  <a:extLst>
                    <a:ext uri="{9D8B030D-6E8A-4147-A177-3AD203B41FA5}">
                      <a16:colId xmlns:a16="http://schemas.microsoft.com/office/drawing/2014/main" val="2621126466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236544375"/>
                    </a:ext>
                  </a:extLst>
                </a:gridCol>
              </a:tblGrid>
              <a:tr h="21439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32939"/>
                  </a:ext>
                </a:extLst>
              </a:tr>
            </a:tbl>
          </a:graphicData>
        </a:graphic>
      </p:graphicFrame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81671527-A98D-8A71-9DA3-482EFC5F5E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6"/>
          </a:solidFill>
        </p:spPr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1E80F5D0-788E-6C4C-0C24-41C24F95926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solidFill>
            <a:schemeClr val="accent6"/>
          </a:solidFill>
        </p:spPr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422867BB-AACF-F9B1-2F40-5F13A42D98F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solidFill>
            <a:schemeClr val="accent6"/>
          </a:solidFill>
        </p:spPr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0D4AE2D-4B34-7E0F-5A8D-5D7A589D6E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solidFill>
            <a:schemeClr val="accent6"/>
          </a:solid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FB1D83-5767-0B22-46AF-F289EB8A7B44}"/>
              </a:ext>
            </a:extLst>
          </p:cNvPr>
          <p:cNvSpPr txBox="1"/>
          <p:nvPr/>
        </p:nvSpPr>
        <p:spPr>
          <a:xfrm>
            <a:off x="3653939" y="2708990"/>
            <a:ext cx="1704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Фотография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учителя нашей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школы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A2503A-16FD-5D0D-25DB-1C71A76D745F}"/>
              </a:ext>
            </a:extLst>
          </p:cNvPr>
          <p:cNvSpPr txBox="1"/>
          <p:nvPr/>
        </p:nvSpPr>
        <p:spPr>
          <a:xfrm>
            <a:off x="6505427" y="2708991"/>
            <a:ext cx="1920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Фотография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учителя нашей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школы</a:t>
            </a:r>
          </a:p>
          <a:p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E0508A-C1F6-E04C-C665-A1C87FD8E74C}"/>
              </a:ext>
            </a:extLst>
          </p:cNvPr>
          <p:cNvSpPr txBox="1"/>
          <p:nvPr/>
        </p:nvSpPr>
        <p:spPr>
          <a:xfrm>
            <a:off x="1010782" y="2708991"/>
            <a:ext cx="167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Фотография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учителя нашей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школы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DFAF6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FC48A8-886C-AD65-C888-CC54025A7457}"/>
              </a:ext>
            </a:extLst>
          </p:cNvPr>
          <p:cNvSpPr txBox="1"/>
          <p:nvPr/>
        </p:nvSpPr>
        <p:spPr>
          <a:xfrm>
            <a:off x="9208094" y="2728149"/>
            <a:ext cx="19731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Фотография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учителя нашей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DFAF6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школы</a:t>
            </a:r>
          </a:p>
        </p:txBody>
      </p:sp>
    </p:spTree>
    <p:extLst>
      <p:ext uri="{BB962C8B-B14F-4D97-AF65-F5344CB8AC3E}">
        <p14:creationId xmlns:p14="http://schemas.microsoft.com/office/powerpoint/2010/main" val="36301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5169F-F0F6-F306-85B4-E02D62C4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57922"/>
            <a:ext cx="8750893" cy="768096"/>
          </a:xfrm>
        </p:spPr>
        <p:txBody>
          <a:bodyPr/>
          <a:lstStyle/>
          <a:p>
            <a:r>
              <a:rPr lang="ru-RU" sz="3600" dirty="0"/>
              <a:t>Образуйте сложносокращенные слова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27DED5-C6FF-223F-8472-19F7D6B4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62" y="2574079"/>
            <a:ext cx="5693664" cy="3122168"/>
          </a:xfrm>
        </p:spPr>
        <p:txBody>
          <a:bodyPr/>
          <a:lstStyle/>
          <a:p>
            <a:r>
              <a:rPr lang="ru-RU" sz="4000" dirty="0"/>
              <a:t>Заведующий хозяйством</a:t>
            </a:r>
          </a:p>
          <a:p>
            <a:r>
              <a:rPr lang="ru-RU" sz="4000" dirty="0"/>
              <a:t>Медицинский кабинет</a:t>
            </a:r>
          </a:p>
          <a:p>
            <a:r>
              <a:rPr lang="ru-RU" sz="4000" dirty="0"/>
              <a:t>Спортивный зал</a:t>
            </a:r>
          </a:p>
          <a:p>
            <a:r>
              <a:rPr lang="ru-RU" sz="4000" dirty="0"/>
              <a:t>Канцелярские товары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056" y="210312"/>
            <a:ext cx="9598978" cy="7680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Расписание на 29 ноября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6A78E8-6B66-7C13-CB50-D406A3CD6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7C94F6-D63F-7C14-C2D9-682DC6194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3" t="22305" r="24229" b="25110"/>
          <a:stretch/>
        </p:blipFill>
        <p:spPr>
          <a:xfrm>
            <a:off x="-4051" y="1153681"/>
            <a:ext cx="12196051" cy="48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3_TF78438558_Win32" id="{76711A89-13B1-40D9-BE7D-DF6A7AE37A67}" vid="{2C8223F2-D103-4C97-B864-56CF43B8296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 геометрическим узором из цветных блоков</Template>
  <TotalTime>334</TotalTime>
  <Words>306</Words>
  <Application>Microsoft Office PowerPoint</Application>
  <PresentationFormat>Широкоэкранный</PresentationFormat>
  <Paragraphs>112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Aptos</vt:lpstr>
      <vt:lpstr>Arial</vt:lpstr>
      <vt:lpstr>Arial Black</vt:lpstr>
      <vt:lpstr>Calibri</vt:lpstr>
      <vt:lpstr>Times New Roman</vt:lpstr>
      <vt:lpstr>Times New Roman</vt:lpstr>
      <vt:lpstr>Тема Office</vt:lpstr>
      <vt:lpstr>Урок русского языка  в 6 Б классе </vt:lpstr>
      <vt:lpstr>Двадцать девятое ноября. Классная работа.</vt:lpstr>
      <vt:lpstr>Презентация PowerPoint</vt:lpstr>
      <vt:lpstr> Карлсон- это самолёт. </vt:lpstr>
      <vt:lpstr>Василий Васильевич Каменский</vt:lpstr>
      <vt:lpstr>Известные люди нашей школы</vt:lpstr>
      <vt:lpstr>Известные люди нашей школы</vt:lpstr>
      <vt:lpstr>Образуйте сложносокращенные слова</vt:lpstr>
      <vt:lpstr>Расписание на 29 ноября</vt:lpstr>
      <vt:lpstr>АББРЕВИАТУРА</vt:lpstr>
      <vt:lpstr>Расшифруйте аббревиатуры устная работа</vt:lpstr>
      <vt:lpstr>РАСШИФРУЙТЕ</vt:lpstr>
      <vt:lpstr>Сообщение ученика о появлении сложносокращенных слов    Почему сложносокращенные слова актуальны сегодня?</vt:lpstr>
      <vt:lpstr>Рефлексия</vt:lpstr>
      <vt:lpstr>Домашнее задание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в 6 Б классе</dc:title>
  <dc:subject/>
  <dc:creator>Татьяна Праздничных</dc:creator>
  <cp:lastModifiedBy>Татьяна Праздничных</cp:lastModifiedBy>
  <cp:revision>4</cp:revision>
  <dcterms:created xsi:type="dcterms:W3CDTF">2023-11-26T14:18:25Z</dcterms:created>
  <dcterms:modified xsi:type="dcterms:W3CDTF">2024-01-05T17:53:32Z</dcterms:modified>
</cp:coreProperties>
</file>