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5E288A-11B7-406B-9367-29A2EF427AD3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75F6A8-C2E6-4B0F-94D9-957B1533B4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398442" cy="136815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2"/>
                </a:solidFill>
                <a:effectLst/>
              </a:rPr>
              <a:t>«Великая Отечественная война в цифрах и фактах»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Shape 92"/>
          <p:cNvPicPr preferRelativeResize="0"/>
          <p:nvPr/>
        </p:nvPicPr>
        <p:blipFill rotWithShape="1">
          <a:blip r:embed="rId2">
            <a:alphaModFix/>
          </a:blip>
          <a:srcRect t="10570"/>
          <a:stretch/>
        </p:blipFill>
        <p:spPr>
          <a:xfrm>
            <a:off x="1691680" y="3501008"/>
            <a:ext cx="6768752" cy="2688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61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accent2">
                    <a:lumMod val="75000"/>
                  </a:schemeClr>
                </a:solidFill>
                <a:effectLst/>
              </a:rPr>
              <a:t>Некоторые факты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556792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7 млн. 420 тыс. 135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8312" y="3969876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2 млн. 164 тыс. 313 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79296" y="3244334"/>
            <a:ext cx="2499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4 </a:t>
            </a:r>
            <a:r>
              <a:rPr lang="ru-RU" sz="2800" b="1" dirty="0" smtClean="0"/>
              <a:t>млн.100 тыс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08000" y="5733256"/>
            <a:ext cx="5526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11 </a:t>
            </a:r>
            <a:r>
              <a:rPr lang="ru-RU" sz="2800" b="1" dirty="0" smtClean="0"/>
              <a:t>млн. 944 </a:t>
            </a:r>
            <a:r>
              <a:rPr lang="ru-RU" sz="2800" b="1" dirty="0"/>
              <a:t>тыс. 100 человек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66335" y="1600726"/>
            <a:ext cx="2826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26 млн. 600 тыс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77688" y="3244334"/>
            <a:ext cx="780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872</a:t>
            </a:r>
            <a:r>
              <a:rPr lang="ru-RU" i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50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accent2"/>
                </a:solidFill>
                <a:effectLst/>
              </a:rPr>
              <a:t>Некоторые цифры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64251" y="3244334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78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1418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79637" y="456310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27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234713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27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78842" y="4901662"/>
            <a:ext cx="825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14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57541" y="3228945"/>
            <a:ext cx="12234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600</a:t>
            </a:r>
            <a:endParaRPr lang="ru-RU" sz="5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61878" y="4747773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10</a:t>
            </a:r>
            <a:endParaRPr lang="ru-RU" sz="6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61878" y="1839307"/>
            <a:ext cx="902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950 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6084" y="557877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551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837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«</a:t>
            </a:r>
            <a:r>
              <a:rPr lang="ru-RU" sz="3600" i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Кусочек хлеба»  (из книги Воскобойникова  «Девятьсот дней мужества»).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i="1" u="sng" dirty="0" smtClean="0">
                <a:solidFill>
                  <a:schemeClr val="tx1"/>
                </a:solidFill>
                <a:effectLst/>
              </a:rPr>
              <a:t>Задание1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1.</a:t>
            </a:r>
            <a:r>
              <a:rPr lang="ru-RU" sz="3200" b="0" dirty="0" smtClean="0">
                <a:solidFill>
                  <a:schemeClr val="tx1"/>
                </a:solidFill>
                <a:effectLst/>
              </a:rPr>
              <a:t>Подсчитать</a:t>
            </a:r>
            <a:r>
              <a:rPr lang="ru-RU" sz="3200" b="0" dirty="0">
                <a:solidFill>
                  <a:schemeClr val="tx1"/>
                </a:solidFill>
                <a:effectLst/>
              </a:rPr>
              <a:t>, сколько граммов весит 1/8 часть буханки хлеба массой в 1 кг. </a:t>
            </a:r>
            <a:br>
              <a:rPr lang="ru-RU" sz="3200" b="0" dirty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accent2"/>
                </a:solidFill>
                <a:effectLst/>
              </a:rPr>
              <a:t>2</a:t>
            </a:r>
            <a:r>
              <a:rPr lang="ru-RU" sz="3200" b="0" dirty="0" smtClean="0">
                <a:solidFill>
                  <a:schemeClr val="tx1"/>
                </a:solidFill>
                <a:effectLst/>
              </a:rPr>
              <a:t>. Какую </a:t>
            </a:r>
            <a:r>
              <a:rPr lang="ru-RU" sz="3200" b="0" dirty="0">
                <a:solidFill>
                  <a:schemeClr val="tx1"/>
                </a:solidFill>
                <a:effectLst/>
              </a:rPr>
              <a:t>часть буханки составляет 1/3 от восьмушки? </a:t>
            </a:r>
            <a:br>
              <a:rPr lang="ru-RU" sz="3200" b="0" dirty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accent2"/>
                </a:solidFill>
                <a:effectLst/>
              </a:rPr>
              <a:t>3</a:t>
            </a:r>
            <a:r>
              <a:rPr lang="ru-RU" sz="3200" b="0" dirty="0" smtClean="0">
                <a:solidFill>
                  <a:schemeClr val="tx1"/>
                </a:solidFill>
                <a:effectLst/>
              </a:rPr>
              <a:t>.Сколько </a:t>
            </a:r>
            <a:r>
              <a:rPr lang="ru-RU" sz="3200" b="0" dirty="0">
                <a:solidFill>
                  <a:schemeClr val="tx1"/>
                </a:solidFill>
                <a:effectLst/>
              </a:rPr>
              <a:t>граммов приходится на 1/24 часть буханки</a:t>
            </a:r>
            <a:r>
              <a:rPr lang="ru-RU" sz="3200" b="0" dirty="0" smtClean="0">
                <a:solidFill>
                  <a:schemeClr val="tx1"/>
                </a:solidFill>
                <a:effectLst/>
              </a:rPr>
              <a:t>?</a:t>
            </a:r>
            <a:br>
              <a:rPr lang="ru-RU" sz="3200" b="0" dirty="0" smtClean="0">
                <a:solidFill>
                  <a:schemeClr val="tx1"/>
                </a:solidFill>
                <a:effectLst/>
              </a:rPr>
            </a:br>
            <a:r>
              <a:rPr lang="ru-RU" sz="3200" i="1" dirty="0">
                <a:solidFill>
                  <a:schemeClr val="tx1"/>
                </a:solidFill>
                <a:effectLst/>
              </a:rPr>
              <a:t>На сколько граммов хлеба в1/16 части содержится больше, чем в 1/24 части хлебного пайка? </a:t>
            </a:r>
            <a:r>
              <a:rPr lang="ru-RU" sz="32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b="0" dirty="0">
                <a:solidFill>
                  <a:schemeClr val="tx1"/>
                </a:solidFill>
                <a:effectLst/>
              </a:rPr>
              <a:t/>
            </a:r>
            <a:br>
              <a:rPr lang="ru-RU" sz="3200" b="0" dirty="0">
                <a:solidFill>
                  <a:schemeClr val="tx1"/>
                </a:solidFill>
                <a:effectLst/>
              </a:rPr>
            </a:br>
            <a:endParaRPr lang="ru-RU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4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i="1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 smtClean="0">
                <a:solidFill>
                  <a:schemeClr val="tx1"/>
                </a:solidFill>
                <a:effectLst/>
              </a:rPr>
            </a:br>
            <a:r>
              <a:rPr lang="ru-RU" i="1" u="sng" dirty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>
                <a:solidFill>
                  <a:schemeClr val="tx1"/>
                </a:solidFill>
                <a:effectLst/>
              </a:rPr>
            </a:br>
            <a:r>
              <a:rPr lang="ru-RU" i="1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 smtClean="0">
                <a:solidFill>
                  <a:schemeClr val="tx1"/>
                </a:solidFill>
                <a:effectLst/>
              </a:rPr>
            </a:br>
            <a:r>
              <a:rPr lang="ru-RU" i="1" u="sng" dirty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>
                <a:solidFill>
                  <a:schemeClr val="tx1"/>
                </a:solidFill>
                <a:effectLst/>
              </a:rPr>
            </a:br>
            <a:r>
              <a:rPr lang="ru-RU" i="1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 smtClean="0">
                <a:solidFill>
                  <a:schemeClr val="tx1"/>
                </a:solidFill>
                <a:effectLst/>
              </a:rPr>
            </a:br>
            <a:r>
              <a:rPr lang="ru-RU" i="1" u="sng" dirty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>
                <a:solidFill>
                  <a:schemeClr val="tx1"/>
                </a:solidFill>
                <a:effectLst/>
              </a:rPr>
            </a:br>
            <a:r>
              <a:rPr lang="ru-RU" i="1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 smtClean="0">
                <a:solidFill>
                  <a:schemeClr val="tx1"/>
                </a:solidFill>
                <a:effectLst/>
              </a:rPr>
            </a:br>
            <a:r>
              <a:rPr lang="ru-RU" i="1" u="sng" dirty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>
                <a:solidFill>
                  <a:schemeClr val="tx1"/>
                </a:solidFill>
                <a:effectLst/>
              </a:rPr>
            </a:br>
            <a:r>
              <a:rPr lang="ru-RU" i="1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 smtClean="0">
                <a:solidFill>
                  <a:schemeClr val="tx1"/>
                </a:solidFill>
                <a:effectLst/>
              </a:rPr>
            </a:br>
            <a:r>
              <a:rPr lang="ru-RU" i="1" u="sng" dirty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>
                <a:solidFill>
                  <a:schemeClr val="tx1"/>
                </a:solidFill>
                <a:effectLst/>
              </a:rPr>
            </a:br>
            <a:r>
              <a:rPr lang="ru-RU" i="1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u="sng" dirty="0" smtClean="0">
                <a:solidFill>
                  <a:schemeClr val="tx1"/>
                </a:solidFill>
                <a:effectLst/>
              </a:rPr>
            </a:br>
            <a:r>
              <a:rPr lang="ru-RU" i="1" u="sng" dirty="0" smtClean="0">
                <a:solidFill>
                  <a:schemeClr val="tx1"/>
                </a:solidFill>
                <a:effectLst/>
              </a:rPr>
              <a:t>Задание2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r>
              <a:rPr lang="ru-RU" dirty="0">
                <a:solidFill>
                  <a:schemeClr val="tx1"/>
                </a:solidFill>
                <a:effectLst/>
              </a:rPr>
              <a:t/>
            </a:r>
            <a:br>
              <a:rPr lang="ru-RU" dirty="0">
                <a:solidFill>
                  <a:schemeClr val="tx1"/>
                </a:solidFill>
                <a:effectLst/>
              </a:rPr>
            </a:br>
            <a:r>
              <a:rPr lang="ru-RU" sz="3600" b="0" dirty="0">
                <a:solidFill>
                  <a:schemeClr val="tx1"/>
                </a:solidFill>
                <a:effectLst/>
              </a:rPr>
              <a:t>Шофер выполнял задание: 12 солдат одновременно доставить в пункт назначения, в 20 км от их места расположения, при помощи маленького автомобиля, вмещающего 4 солдата и движущегося со скоростью 20 км в час. Скорость движения солдат 4 км в час. Шофер автомобиля хорошо знал математику и задание очень легко выполнил. Как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9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/>
              <a:t>Задача 3.</a:t>
            </a:r>
          </a:p>
          <a:p>
            <a:pPr algn="just"/>
            <a:r>
              <a:rPr lang="ru-RU" sz="3200" i="1" dirty="0"/>
              <a:t>Порох состоит из селитры, серы и угля. Масса селитры в 6.2 раз больше массы серы, а масса угля составляет 1/9 массы серы и селитры вместе. Сколько пойдет каждого из веществ на приготовление 24 кг пороха? (Ответ:3 кг серы, 18.6 кг селитры, 2.4 кг угля.)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621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7483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____ </a:t>
            </a:r>
            <a:r>
              <a:rPr lang="ru-RU" sz="2800" b="1" dirty="0"/>
              <a:t>июня 19___ года в _____ часа утра фашистская Германия  без объявления войны напала на нашу Родину. ____ дней шла Великая Отечественная война. Она унесла  _______ миллионов человеческих  жизней. И ____ мая _______ года  закончилась победой советского народа.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836712"/>
            <a:ext cx="25560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chemeClr val="accent2"/>
                </a:solidFill>
              </a:rPr>
              <a:t>Рефлексия</a:t>
            </a:r>
            <a:endParaRPr lang="ru-RU" sz="40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156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«Великая Отечественная война в цифрах и фактах»</vt:lpstr>
      <vt:lpstr>Некоторые факты </vt:lpstr>
      <vt:lpstr>Некоторые цифры</vt:lpstr>
      <vt:lpstr>         «Кусочек хлеба»  (из книги Воскобойникова  «Девятьсот дней мужества»).  Задание1 1.Подсчитать, сколько граммов весит 1/8 часть буханки хлеба массой в 1 кг.  2. Какую часть буханки составляет 1/3 от восьмушки?  3.Сколько граммов приходится на 1/24 часть буханки? На сколько граммов хлеба в1/16 части содержится больше, чем в 1/24 части хлебного пайка?   </vt:lpstr>
      <vt:lpstr>           Задание2  Шофер выполнял задание: 12 солдат одновременно доставить в пункт назначения, в 20 км от их места расположения, при помощи маленького автомобиля, вмещающего 4 солдата и движущегося со скоростью 20 км в час. Скорость движения солдат 4 км в час. Шофер автомобиля хорошо знал математику и задание очень легко выполнил. Как?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 В ЗАДАЧАХ ПО МАТЕМАТИКЕ</dc:title>
  <dc:creator>Резеда</dc:creator>
  <cp:lastModifiedBy>Пользователь Windows</cp:lastModifiedBy>
  <cp:revision>15</cp:revision>
  <dcterms:created xsi:type="dcterms:W3CDTF">2015-03-25T14:08:17Z</dcterms:created>
  <dcterms:modified xsi:type="dcterms:W3CDTF">2023-06-02T20:55:31Z</dcterms:modified>
</cp:coreProperties>
</file>