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5"/>
  </p:notesMasterIdLst>
  <p:sldIdLst>
    <p:sldId id="336" r:id="rId2"/>
    <p:sldId id="276" r:id="rId3"/>
    <p:sldId id="337" r:id="rId4"/>
    <p:sldId id="261" r:id="rId5"/>
    <p:sldId id="304" r:id="rId6"/>
    <p:sldId id="277" r:id="rId7"/>
    <p:sldId id="257" r:id="rId8"/>
    <p:sldId id="305" r:id="rId9"/>
    <p:sldId id="340" r:id="rId10"/>
    <p:sldId id="343" r:id="rId11"/>
    <p:sldId id="307" r:id="rId12"/>
    <p:sldId id="308" r:id="rId13"/>
    <p:sldId id="346" r:id="rId14"/>
    <p:sldId id="347" r:id="rId15"/>
    <p:sldId id="348" r:id="rId16"/>
    <p:sldId id="334" r:id="rId17"/>
    <p:sldId id="342" r:id="rId18"/>
    <p:sldId id="306" r:id="rId19"/>
    <p:sldId id="349" r:id="rId20"/>
    <p:sldId id="350" r:id="rId21"/>
    <p:sldId id="351" r:id="rId22"/>
    <p:sldId id="352" r:id="rId23"/>
    <p:sldId id="303" r:id="rId24"/>
    <p:sldId id="322" r:id="rId25"/>
    <p:sldId id="329" r:id="rId26"/>
    <p:sldId id="331" r:id="rId27"/>
    <p:sldId id="354" r:id="rId28"/>
    <p:sldId id="325" r:id="rId29"/>
    <p:sldId id="353" r:id="rId30"/>
    <p:sldId id="356" r:id="rId31"/>
    <p:sldId id="266" r:id="rId32"/>
    <p:sldId id="357" r:id="rId33"/>
    <p:sldId id="333" r:id="rId34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6"/>
    </p:embeddedFont>
    <p:embeddedFont>
      <p:font typeface="Garamond" panose="02020404030301010803" pitchFamily="18" charset="0"/>
      <p:regular r:id="rId37"/>
      <p:bold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Impact" panose="020B0806030902050204" pitchFamily="34" charset="0"/>
      <p:regular r:id="rId44"/>
    </p:embeddedFont>
    <p:embeddedFont>
      <p:font typeface="Romana Script" panose="020B0604020202020204" charset="-52"/>
      <p:regular r:id="rId4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EF5E913-95EA-42B0-87EE-F02791B59C86}">
          <p14:sldIdLst>
            <p14:sldId id="336"/>
            <p14:sldId id="276"/>
            <p14:sldId id="337"/>
            <p14:sldId id="261"/>
            <p14:sldId id="304"/>
            <p14:sldId id="277"/>
            <p14:sldId id="257"/>
            <p14:sldId id="305"/>
            <p14:sldId id="340"/>
            <p14:sldId id="343"/>
            <p14:sldId id="307"/>
            <p14:sldId id="308"/>
            <p14:sldId id="346"/>
            <p14:sldId id="347"/>
            <p14:sldId id="348"/>
            <p14:sldId id="334"/>
            <p14:sldId id="342"/>
            <p14:sldId id="306"/>
            <p14:sldId id="349"/>
            <p14:sldId id="350"/>
            <p14:sldId id="351"/>
            <p14:sldId id="352"/>
            <p14:sldId id="303"/>
            <p14:sldId id="322"/>
            <p14:sldId id="329"/>
            <p14:sldId id="331"/>
            <p14:sldId id="354"/>
            <p14:sldId id="325"/>
            <p14:sldId id="353"/>
            <p14:sldId id="356"/>
          </p14:sldIdLst>
        </p14:section>
        <p14:section name="Раздел без заголовка" id="{28557978-B1F7-4AC1-BCF9-AD6D205B0E61}">
          <p14:sldIdLst>
            <p14:sldId id="266"/>
            <p14:sldId id="357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B1A5-17E0-4D3C-9380-E266B09B7792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2C01C-9EB5-4A4D-8D59-24CBA02F2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59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91C8E-F521-493C-82D2-3961D80207C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859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11.jpeg"/><Relationship Id="rId7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8DB924-248F-4064-9F2C-79151415D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E4556B7">
            <a:hlinkClick r:id="" action="ppaction://media"/>
            <a:extLst>
              <a:ext uri="{FF2B5EF4-FFF2-40B4-BE49-F238E27FC236}">
                <a16:creationId xmlns:a16="http://schemas.microsoft.com/office/drawing/2014/main" xmlns="" id="{D15A8CBE-EE18-4E7F-ADBF-9959BE65594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274638"/>
            <a:ext cx="8712968" cy="6394722"/>
          </a:xfrm>
        </p:spPr>
      </p:pic>
    </p:spTree>
    <p:extLst>
      <p:ext uri="{BB962C8B-B14F-4D97-AF65-F5344CB8AC3E}">
        <p14:creationId xmlns:p14="http://schemas.microsoft.com/office/powerpoint/2010/main" val="305769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444" y="341313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C00000"/>
                </a:solidFill>
              </a:rPr>
              <a:t>Устный счет</a:t>
            </a:r>
          </a:p>
        </p:txBody>
      </p:sp>
      <p:pic>
        <p:nvPicPr>
          <p:cNvPr id="11266" name="Picture 2" descr="C:\Users\asus\Pictures\Screenshots\Снимок экрана (105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75" y="1479151"/>
            <a:ext cx="7551738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82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>
            <a:extLst>
              <a:ext uri="{FF2B5EF4-FFF2-40B4-BE49-F238E27FC236}">
                <a16:creationId xmlns:a16="http://schemas.microsoft.com/office/drawing/2014/main" xmlns="" id="{7880151E-418F-436F-B9DB-8D70E8707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5116513" cy="5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>
            <a:extLst>
              <a:ext uri="{FF2B5EF4-FFF2-40B4-BE49-F238E27FC236}">
                <a16:creationId xmlns:a16="http://schemas.microsoft.com/office/drawing/2014/main" xmlns="" id="{55A45A3A-A5B3-4FFD-9263-0D5720701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937"/>
            <a:ext cx="9144000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8" name="Rectangle 16">
            <a:extLst>
              <a:ext uri="{FF2B5EF4-FFF2-40B4-BE49-F238E27FC236}">
                <a16:creationId xmlns:a16="http://schemas.microsoft.com/office/drawing/2014/main" xmlns="" id="{C336DCDC-906E-4FD8-B3E6-C914641F0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3" y="4048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>
              <a:solidFill>
                <a:srgbClr val="CC3300"/>
              </a:solidFill>
            </a:endParaRPr>
          </a:p>
        </p:txBody>
      </p:sp>
      <p:sp>
        <p:nvSpPr>
          <p:cNvPr id="44072" name="Text Box 40">
            <a:extLst>
              <a:ext uri="{FF2B5EF4-FFF2-40B4-BE49-F238E27FC236}">
                <a16:creationId xmlns:a16="http://schemas.microsoft.com/office/drawing/2014/main" xmlns="" id="{3496DEB7-1EDA-4480-84E4-17D9169E2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084763"/>
            <a:ext cx="5762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4400"/>
          </a:p>
        </p:txBody>
      </p:sp>
      <p:sp>
        <p:nvSpPr>
          <p:cNvPr id="44077" name="WordArt 45">
            <a:extLst>
              <a:ext uri="{FF2B5EF4-FFF2-40B4-BE49-F238E27FC236}">
                <a16:creationId xmlns:a16="http://schemas.microsoft.com/office/drawing/2014/main" xmlns="" id="{C7397BC1-60F7-4B19-85E6-A04201934E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388" y="260350"/>
            <a:ext cx="3100387" cy="15128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gradFill rotWithShape="0">
                <a:gsLst>
                  <a:gs pos="0">
                    <a:srgbClr val="CC6600"/>
                  </a:gs>
                  <a:gs pos="100000">
                    <a:srgbClr val="993300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6B17C85-CDBE-46E3-B3E6-3BA943D6214C}"/>
              </a:ext>
            </a:extLst>
          </p:cNvPr>
          <p:cNvSpPr/>
          <p:nvPr/>
        </p:nvSpPr>
        <p:spPr>
          <a:xfrm>
            <a:off x="395536" y="395605"/>
            <a:ext cx="32446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Игра “Лесенка”. 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1000"/>
                                        <p:tgtEl>
                                          <p:spTgt spid="44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5788"/>
            <a:ext cx="8568952" cy="6597352"/>
          </a:xfrm>
        </p:spPr>
      </p:pic>
      <p:pic>
        <p:nvPicPr>
          <p:cNvPr id="5" name="Содержимое 4" descr="загружено (2).jpg"/>
          <p:cNvPicPr>
            <a:picLocks noGrp="1" noChangeAspect="1"/>
          </p:cNvPicPr>
          <p:nvPr>
            <p:ph sz="quarter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0" y="4293096"/>
            <a:ext cx="1433218" cy="1889770"/>
          </a:xfrm>
        </p:spPr>
      </p:pic>
      <p:sp>
        <p:nvSpPr>
          <p:cNvPr id="4" name="AutoShape 1">
            <a:extLst>
              <a:ext uri="{FF2B5EF4-FFF2-40B4-BE49-F238E27FC236}">
                <a16:creationId xmlns:a16="http://schemas.microsoft.com/office/drawing/2014/main" xmlns="" id="{89CD299C-0336-46FB-8B0A-FA0C88B128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19400" y="460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5A7DF3BB-A895-44AA-A37D-B4A606B0E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CB44CAA8-8140-445A-9D98-5B0525BEC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285649"/>
            <a:ext cx="932832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травинкой у пруда 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Кто-то спрятался 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да-да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Шевелится там трава, слышишь громкое ква-ква.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подойду к пруду ,то кого я там найду?.....лягушка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504" y="44624"/>
            <a:ext cx="8928992" cy="6725838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2492896"/>
            <a:ext cx="6400800" cy="1152128"/>
          </a:xfrm>
        </p:spPr>
        <p:txBody>
          <a:bodyPr>
            <a:normAutofit/>
          </a:bodyPr>
          <a:lstStyle/>
          <a:p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 descr="http://www.edu54.ru/sites/default/files/userfiles/image/610844_908fd2b0c2a3c72a(2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39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4357694"/>
            <a:ext cx="1944216" cy="231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chitel.edu54.ru/sites/default/files/userfiles/image/610763_662ecf1a95c5370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428604"/>
            <a:ext cx="1800200" cy="257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863" y="3429000"/>
            <a:ext cx="1888137" cy="242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591684" y="6381328"/>
            <a:ext cx="539552" cy="38913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428604"/>
            <a:ext cx="1573559" cy="150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лако 9"/>
          <p:cNvSpPr/>
          <p:nvPr/>
        </p:nvSpPr>
        <p:spPr>
          <a:xfrm>
            <a:off x="1714480" y="285728"/>
            <a:ext cx="1376709" cy="648072"/>
          </a:xfrm>
          <a:prstGeom prst="cloud">
            <a:avLst/>
          </a:prstGeom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лако 10"/>
          <p:cNvSpPr/>
          <p:nvPr/>
        </p:nvSpPr>
        <p:spPr>
          <a:xfrm>
            <a:off x="3000364" y="714356"/>
            <a:ext cx="1440160" cy="504056"/>
          </a:xfrm>
          <a:prstGeom prst="cloud">
            <a:avLst/>
          </a:prstGeom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лако 16"/>
          <p:cNvSpPr/>
          <p:nvPr/>
        </p:nvSpPr>
        <p:spPr>
          <a:xfrm>
            <a:off x="6429388" y="428604"/>
            <a:ext cx="1440160" cy="504056"/>
          </a:xfrm>
          <a:prstGeom prst="cloud">
            <a:avLst/>
          </a:prstGeom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1714488"/>
            <a:ext cx="6523754" cy="192882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ligraph" pitchFamily="2" charset="0"/>
              </a:rPr>
              <a:t>Каллиграфическая</a:t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ligraph" pitchFamily="2" charset="0"/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ligraph" pitchFamily="2" charset="0"/>
              </a:rPr>
              <a:t>минутка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ligraph" pitchFamily="2" charset="0"/>
            </a:endParaRPr>
          </a:p>
        </p:txBody>
      </p:sp>
      <p:pic>
        <p:nvPicPr>
          <p:cNvPr id="15" name="Picture 11" descr="http://img1.liveinternet.ru/images/foto/c/9/apps/2/549/2549337_romashka_oranjevaya_otrisovannaya--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6" y="3714752"/>
            <a:ext cx="1500366" cy="20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ttp://img1.liveinternet.ru/images/foto/c/9/apps/2/549/2549283_romashka_krasnaya-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99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4071942"/>
            <a:ext cx="2537498" cy="241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44" t="26427" r="7829" b="11362"/>
          <a:stretch/>
        </p:blipFill>
        <p:spPr bwMode="auto">
          <a:xfrm rot="1170900" flipH="1">
            <a:off x="5507529" y="916100"/>
            <a:ext cx="1403499" cy="1137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44" t="26427" r="7829" b="11362"/>
          <a:stretch/>
        </p:blipFill>
        <p:spPr bwMode="auto">
          <a:xfrm rot="1170900" flipH="1">
            <a:off x="1782029" y="1044524"/>
            <a:ext cx="1302959" cy="1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3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КАЛЛИГРАФИЧЕСКАЯ     МИНУТКА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1500166" y="1600200"/>
            <a:ext cx="7358114" cy="4525963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СМОРОДИНА</a:t>
            </a:r>
          </a:p>
          <a:p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ПОДВАЛ</a:t>
            </a:r>
          </a:p>
          <a:p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СТРИЖ</a:t>
            </a:r>
          </a:p>
        </p:txBody>
      </p:sp>
    </p:spTree>
    <p:extLst>
      <p:ext uri="{BB962C8B-B14F-4D97-AF65-F5344CB8AC3E}">
        <p14:creationId xmlns:p14="http://schemas.microsoft.com/office/powerpoint/2010/main" val="382049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340768"/>
            <a:ext cx="7920880" cy="4525963"/>
          </a:xfrm>
        </p:spPr>
        <p:txBody>
          <a:bodyPr>
            <a:normAutofit/>
          </a:bodyPr>
          <a:lstStyle/>
          <a:p>
            <a:r>
              <a:rPr lang="ru-RU" sz="7200" b="1" i="1" dirty="0" smtClean="0">
                <a:latin typeface="Times New Roman" pitchFamily="18" charset="0"/>
                <a:cs typeface="Times New Roman" pitchFamily="18" charset="0"/>
              </a:rPr>
              <a:t>СМОР</a:t>
            </a:r>
            <a:r>
              <a:rPr lang="ru-RU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ОДИН</a:t>
            </a:r>
            <a:r>
              <a:rPr lang="ru-RU" sz="7200" b="1" i="1" dirty="0" smtClean="0">
                <a:latin typeface="Times New Roman" pitchFamily="18" charset="0"/>
                <a:cs typeface="Times New Roman" pitchFamily="18" charset="0"/>
              </a:rPr>
              <a:t>А(1)</a:t>
            </a:r>
          </a:p>
          <a:p>
            <a:r>
              <a:rPr lang="ru-RU" sz="7200" b="1" i="1" dirty="0" smtClean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ДВА</a:t>
            </a:r>
            <a:r>
              <a:rPr lang="ru-RU" sz="7200" b="1" i="1" dirty="0" smtClean="0">
                <a:latin typeface="Times New Roman" pitchFamily="18" charset="0"/>
                <a:cs typeface="Times New Roman" pitchFamily="18" charset="0"/>
              </a:rPr>
              <a:t>Л(2)</a:t>
            </a:r>
          </a:p>
          <a:p>
            <a:r>
              <a:rPr lang="ru-RU" sz="7200" b="1" i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ТРИ</a:t>
            </a:r>
            <a:r>
              <a:rPr lang="ru-RU" sz="7200" b="1" i="1" dirty="0" smtClean="0">
                <a:latin typeface="Times New Roman" pitchFamily="18" charset="0"/>
                <a:cs typeface="Times New Roman" pitchFamily="18" charset="0"/>
              </a:rPr>
              <a:t>Ж(3)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76977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           </a:t>
            </a:r>
            <a:r>
              <a:rPr lang="ru-RU" sz="3600" b="1" i="1" dirty="0">
                <a:solidFill>
                  <a:srgbClr val="FF0000"/>
                </a:solidFill>
              </a:rPr>
              <a:t>Напишите числа первого десятка                      в нужном порядке</a:t>
            </a:r>
          </a:p>
        </p:txBody>
      </p:sp>
      <p:pic>
        <p:nvPicPr>
          <p:cNvPr id="34818" name="Picture 2" descr="C:\Users\Ирина\Pictures\cifr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8715406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49170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4" y="260648"/>
            <a:ext cx="8568952" cy="6597352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35A5697-E6DD-4121-86D7-2378912D37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764704"/>
            <a:ext cx="7643192" cy="536145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Комочек пуха, длинное ухо, прыгает ловко и ест морковку….(заяц)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9" name="Содержимое 5">
            <a:extLst>
              <a:ext uri="{FF2B5EF4-FFF2-40B4-BE49-F238E27FC236}">
                <a16:creationId xmlns:a16="http://schemas.microsoft.com/office/drawing/2014/main" xmlns="" id="{176ACFC5-8A4B-410C-9889-369B4C5DEF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2" b="99324" l="9883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7352"/>
            <a:ext cx="3419872" cy="4430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 В   АССОЦИАЦИИ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Ирина\Pictures\0_a36a7_7ae020c_XXX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285861"/>
            <a:ext cx="5072098" cy="5000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534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A58ECAD-9265-404B-AC8C-3CCDC542E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560" y="1988840"/>
            <a:ext cx="8064896" cy="2232248"/>
          </a:xfrm>
          <a:ln>
            <a:miter lim="800000"/>
            <a:headEnd/>
            <a:tailEnd/>
          </a:ln>
        </p:spPr>
        <p:txBody>
          <a:bodyPr rtlCol="0">
            <a:normAutofit lnSpcReduction="10000"/>
          </a:bodyPr>
          <a:lstStyle/>
          <a:p>
            <a:r>
              <a:rPr lang="ru-RU" i="1" dirty="0">
                <a:solidFill>
                  <a:srgbClr val="FF0000"/>
                </a:solidFill>
                <a:latin typeface="Arial Black" panose="020B0A04020102020204" pitchFamily="34" charset="0"/>
              </a:rPr>
              <a:t>Математика сложна,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i="1" dirty="0">
                <a:solidFill>
                  <a:srgbClr val="FF0000"/>
                </a:solidFill>
                <a:latin typeface="Arial Black" panose="020B0A04020102020204" pitchFamily="34" charset="0"/>
              </a:rPr>
              <a:t>Но говорим с почтением,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i="1" dirty="0">
                <a:solidFill>
                  <a:srgbClr val="FF0000"/>
                </a:solidFill>
                <a:latin typeface="Arial Black" panose="020B0A04020102020204" pitchFamily="34" charset="0"/>
              </a:rPr>
              <a:t>Что математика нужна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i="1" dirty="0">
                <a:solidFill>
                  <a:srgbClr val="FF0000"/>
                </a:solidFill>
                <a:latin typeface="Arial Black" panose="020B0A04020102020204" pitchFamily="34" charset="0"/>
              </a:rPr>
              <a:t>Всем без исключения</a:t>
            </a:r>
            <a:r>
              <a:rPr lang="ru-RU" i="1" dirty="0">
                <a:latin typeface="Arial Black" panose="020B0A04020102020204" pitchFamily="34" charset="0"/>
              </a:rPr>
              <a:t>.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3079" name="Picture 8" descr="C:\Users\Светлана\Desktop\1\eyes_1_hc.gif">
            <a:extLst>
              <a:ext uri="{FF2B5EF4-FFF2-40B4-BE49-F238E27FC236}">
                <a16:creationId xmlns:a16="http://schemas.microsoft.com/office/drawing/2014/main" xmlns="" id="{C5681EC9-9D9E-4E35-A49E-3CC1841929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85184"/>
            <a:ext cx="712787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b="1" i="1" dirty="0" smtClean="0"/>
              <a:t>СЕМЬ</a:t>
            </a:r>
            <a:endParaRPr lang="ru-RU" b="1" i="1" dirty="0"/>
          </a:p>
        </p:txBody>
      </p:sp>
      <p:pic>
        <p:nvPicPr>
          <p:cNvPr id="37890" name="Picture 2" descr="C:\Users\Ирина\Pictures\0_a36b3_91f271fe_XXX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51956" y="1071546"/>
            <a:ext cx="4525963" cy="5429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652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ДВА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Ирина\Pictures\0_a36a8_b6153630_XXX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285860"/>
            <a:ext cx="5977758" cy="535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299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   ПЯТЬ</a:t>
            </a:r>
            <a:endParaRPr lang="ru-RU" b="1" i="1" dirty="0"/>
          </a:p>
        </p:txBody>
      </p:sp>
      <p:pic>
        <p:nvPicPr>
          <p:cNvPr id="38914" name="Picture 2" descr="C:\Users\Ирина\Pictures\0_a36af_9b4f4492_XXX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142984"/>
            <a:ext cx="5572128" cy="5214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632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79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400948" cy="208279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Серый , страшный и зубастый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Произвел переполох.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Все зверята разбежались.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Напугал зверят тех …. (волк)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B65A949-656A-4C21-ACE2-21FCBE2BA48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74874"/>
            <a:ext cx="1907704" cy="198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880BFF7-AC5B-42BE-9967-E5E297EC671F}"/>
              </a:ext>
            </a:extLst>
          </p:cNvPr>
          <p:cNvSpPr/>
          <p:nvPr/>
        </p:nvSpPr>
        <p:spPr>
          <a:xfrm>
            <a:off x="1907704" y="908720"/>
            <a:ext cx="5760640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3905250" algn="l"/>
              </a:tabLs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Составь верные равенства и неравенства , используя числа: 7, 2, 3, 4, 5.</a:t>
            </a:r>
            <a:endParaRPr lang="ru-RU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3905250" algn="l"/>
              </a:tabLst>
            </a:pPr>
            <a:endParaRPr lang="ru-RU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3905250" algn="l"/>
              </a:tabLst>
            </a:pPr>
            <a:endParaRPr lang="ru-RU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3905250" algn="l"/>
              </a:tabLst>
            </a:pP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3905250" algn="l"/>
              </a:tabLst>
            </a:pP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3905250" algn="l"/>
              </a:tabLst>
            </a:pPr>
            <a:r>
              <a:rPr lang="ru-RU" sz="24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7-4</a:t>
            </a:r>
            <a:r>
              <a:rPr lang="ru-RU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           7-4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&gt;2            </a:t>
            </a: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4+2&lt;7</a:t>
            </a:r>
            <a:endParaRPr lang="ru-RU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752475" algn="l"/>
                <a:tab pos="1628775" algn="l"/>
              </a:tabLst>
            </a:pP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5-3=2	        </a:t>
            </a: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5-2=3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     3+ 2&lt;7</a:t>
            </a:r>
            <a:endParaRPr lang="ru-RU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84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3" y="116632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Тише, тише не шумите, </a:t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Кто-то к нам идет сюда! </a:t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Ну, конечно же, лиса!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142420"/>
            <a:ext cx="2448272" cy="2715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E210AE-3D2E-4E3E-94BB-08E3A0F7D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latin typeface="Arial Black" panose="020B0A04020102020204" pitchFamily="34" charset="0"/>
              </a:rPr>
              <a:t>Реши задачу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sz="1800" dirty="0">
                <a:latin typeface="Arial Black" panose="020B0A04020102020204" pitchFamily="34" charset="0"/>
              </a:rPr>
              <a:t>записать в тетрадь: краткую запись, решение, ответ.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35696" y="1916251"/>
            <a:ext cx="5472608" cy="39703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У Милы было 4 игрушки для ёлки.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Ей подарили ещё 3 такие же игрушки.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всего игрушек стало у Милы?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budu5.com/files/panelimage/0/27000/0/27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48880"/>
            <a:ext cx="25241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64704"/>
            <a:ext cx="7344816" cy="4968552"/>
          </a:xfrm>
        </p:spPr>
        <p:txBody>
          <a:bodyPr/>
          <a:lstStyle/>
          <a:p>
            <a:pPr algn="l"/>
            <a:r>
              <a:rPr lang="ru-RU" sz="3200" dirty="0" smtClean="0"/>
              <a:t>                       Задача 1 </a:t>
            </a:r>
            <a:br>
              <a:rPr lang="ru-RU" sz="3200" dirty="0" smtClean="0"/>
            </a:br>
            <a:r>
              <a:rPr lang="ru-RU" sz="3200" dirty="0" smtClean="0"/>
              <a:t>Было-4 игр.</a:t>
            </a:r>
            <a:br>
              <a:rPr lang="ru-RU" sz="3200" dirty="0" smtClean="0"/>
            </a:br>
            <a:r>
              <a:rPr lang="ru-RU" sz="3200" dirty="0" smtClean="0"/>
              <a:t>Подарили-3 игр.</a:t>
            </a:r>
            <a:br>
              <a:rPr lang="ru-RU" sz="3200" dirty="0" smtClean="0"/>
            </a:br>
            <a:r>
              <a:rPr lang="ru-RU" sz="3200" dirty="0" smtClean="0"/>
              <a:t>Стало-?игр.</a:t>
            </a:r>
            <a:br>
              <a:rPr lang="ru-RU" sz="3200" dirty="0" smtClean="0"/>
            </a:br>
            <a:r>
              <a:rPr lang="ru-RU" sz="3200" dirty="0" smtClean="0"/>
              <a:t>                      Решение</a:t>
            </a:r>
            <a:br>
              <a:rPr lang="ru-RU" sz="3200" dirty="0" smtClean="0"/>
            </a:br>
            <a:r>
              <a:rPr lang="ru-RU" sz="3200" dirty="0" smtClean="0"/>
              <a:t>4</a:t>
            </a:r>
            <a:r>
              <a:rPr lang="ru-RU" sz="3200" dirty="0" smtClean="0">
                <a:latin typeface="NunitoRegular"/>
              </a:rPr>
              <a:t>+ </a:t>
            </a:r>
            <a:r>
              <a:rPr lang="ru-RU" sz="3200" dirty="0">
                <a:latin typeface="NunitoRegular"/>
              </a:rPr>
              <a:t>3 = 7 (</a:t>
            </a:r>
            <a:r>
              <a:rPr lang="ru-RU" sz="3200" dirty="0" smtClean="0">
                <a:latin typeface="NunitoRegular"/>
              </a:rPr>
              <a:t>игр.)  </a:t>
            </a:r>
            <a:r>
              <a:rPr lang="ru-RU" sz="3200" dirty="0">
                <a:latin typeface="NunitoRegular"/>
              </a:rPr>
              <a:t/>
            </a:r>
            <a:br>
              <a:rPr lang="ru-RU" sz="3200" dirty="0">
                <a:latin typeface="NunitoRegular"/>
              </a:rPr>
            </a:br>
            <a:r>
              <a:rPr lang="ru-RU" sz="3200" dirty="0" smtClean="0">
                <a:latin typeface="NunitoRegular"/>
              </a:rPr>
              <a:t>Ответ</a:t>
            </a:r>
            <a:r>
              <a:rPr lang="ru-RU" sz="3200" dirty="0">
                <a:latin typeface="NunitoRegular"/>
              </a:rPr>
              <a:t>: 7 игрушек.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8503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9ADA8E7-32B1-44A0-82E0-DEE5602EBC21}"/>
              </a:ext>
            </a:extLst>
          </p:cNvPr>
          <p:cNvSpPr/>
          <p:nvPr/>
        </p:nvSpPr>
        <p:spPr>
          <a:xfrm>
            <a:off x="1547664" y="548680"/>
            <a:ext cx="5832648" cy="4445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3905250" algn="l"/>
              </a:tabLs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самостоятельно выполняют в тетради.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3905250" algn="l"/>
              </a:tabLst>
            </a:pP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3905250" algn="l"/>
              </a:tabLst>
            </a:pPr>
            <a:endParaRPr lang="ru-RU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3905250" algn="l"/>
              </a:tabLst>
            </a:pP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+…=10     9 - …=7          … - 3 = 2           </a:t>
            </a:r>
            <a:r>
              <a:rPr lang="ru-RU" sz="3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… </a:t>
            </a: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+ 2 = 6 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3905250" algn="l"/>
              </a:tabLst>
            </a:pP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7 - … =6           </a:t>
            </a:r>
            <a:r>
              <a:rPr lang="ru-RU" sz="3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6 </a:t>
            </a: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-… = 4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3905250" algn="l"/>
              </a:tabLst>
            </a:pPr>
            <a:endParaRPr lang="ru-RU" sz="36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6974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692696"/>
            <a:ext cx="5688632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3905250" algn="l"/>
              </a:tabLst>
            </a:pPr>
            <a:endParaRPr lang="ru-RU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3905250" algn="l"/>
              </a:tabLst>
            </a:pPr>
            <a:endParaRPr lang="ru-RU" sz="3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3905250" algn="l"/>
              </a:tabLst>
            </a:pP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ru-RU" sz="3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+2 =10               </a:t>
            </a: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lang="ru-RU" sz="3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 =7          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3905250" algn="l"/>
              </a:tabLst>
            </a:pP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3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- 3 = 2             </a:t>
            </a:r>
            <a:r>
              <a:rPr lang="ru-RU" sz="3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4 + </a:t>
            </a: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= 6 </a:t>
            </a:r>
            <a:endParaRPr lang="ru-RU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3905250" algn="l"/>
              </a:tabLst>
            </a:pP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7 - 1</a:t>
            </a:r>
            <a:r>
              <a:rPr lang="ru-RU" sz="3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=6                 6 -2 </a:t>
            </a: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4</a:t>
            </a:r>
            <a:endParaRPr lang="ru-RU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3905250" algn="l"/>
              </a:tabLst>
            </a:pPr>
            <a:endParaRPr lang="ru-RU" sz="36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40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CB49D4-862F-4F1C-96AD-5440DFC02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E42855F6">
            <a:hlinkClick r:id="" action="ppaction://media"/>
            <a:extLst>
              <a:ext uri="{FF2B5EF4-FFF2-40B4-BE49-F238E27FC236}">
                <a16:creationId xmlns:a16="http://schemas.microsoft.com/office/drawing/2014/main" xmlns="" id="{94544F3E-DA5A-4590-8C50-BCE34CB66C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88640"/>
            <a:ext cx="8496944" cy="5937523"/>
          </a:xfrm>
        </p:spPr>
      </p:pic>
    </p:spTree>
    <p:extLst>
      <p:ext uri="{BB962C8B-B14F-4D97-AF65-F5344CB8AC3E}">
        <p14:creationId xmlns:p14="http://schemas.microsoft.com/office/powerpoint/2010/main" val="155486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363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3" y="116632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257829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Кто же по лесу гулял, кто же шишки собирал?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Это МИШЕНЬКА устал , на пенёчке задремал.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32900"/>
            <a:ext cx="23241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46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1196752"/>
            <a:ext cx="7056784" cy="4320480"/>
          </a:xfrm>
          <a:prstGeom prst="rect">
            <a:avLst/>
          </a:prstGeom>
        </p:spPr>
        <p:txBody>
          <a:bodyPr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</a:rPr>
              <a:t>Начерти 2 отрезка: </a:t>
            </a:r>
          </a:p>
          <a:p>
            <a:endParaRPr lang="ru-RU" sz="2800" b="1" dirty="0">
              <a:solidFill>
                <a:srgbClr val="00B050"/>
              </a:solidFill>
            </a:endParaRPr>
          </a:p>
          <a:p>
            <a:r>
              <a:rPr lang="ru-RU" sz="2800" b="1" dirty="0">
                <a:solidFill>
                  <a:srgbClr val="00B050"/>
                </a:solidFill>
              </a:rPr>
              <a:t>один длиной </a:t>
            </a:r>
            <a:r>
              <a:rPr lang="ru-RU" sz="2800" b="1" dirty="0" smtClean="0">
                <a:solidFill>
                  <a:srgbClr val="00B050"/>
                </a:solidFill>
              </a:rPr>
              <a:t>5 </a:t>
            </a:r>
            <a:r>
              <a:rPr lang="ru-RU" sz="2800" b="1" dirty="0">
                <a:solidFill>
                  <a:srgbClr val="00B050"/>
                </a:solidFill>
              </a:rPr>
              <a:t>см, а другой на 3  </a:t>
            </a:r>
            <a:r>
              <a:rPr lang="ru-RU" sz="2800" b="1" dirty="0" smtClean="0">
                <a:solidFill>
                  <a:srgbClr val="00B050"/>
                </a:solidFill>
              </a:rPr>
              <a:t>см длин</a:t>
            </a:r>
            <a:r>
              <a:rPr lang="ru-RU" sz="2800" b="1" dirty="0">
                <a:solidFill>
                  <a:srgbClr val="00B050"/>
                </a:solidFill>
              </a:rPr>
              <a:t>н</a:t>
            </a:r>
            <a:r>
              <a:rPr lang="ru-RU" sz="2800" b="1" dirty="0" smtClean="0">
                <a:solidFill>
                  <a:srgbClr val="00B050"/>
                </a:solidFill>
              </a:rPr>
              <a:t>ее.  </a:t>
            </a:r>
            <a:endParaRPr lang="ru-RU" sz="2800" b="1" dirty="0">
              <a:solidFill>
                <a:srgbClr val="0070C0"/>
              </a:solidFill>
            </a:endParaRPr>
          </a:p>
          <a:p>
            <a:endParaRPr lang="ru-RU" sz="2800" b="1" dirty="0">
              <a:solidFill>
                <a:srgbClr val="0070C0"/>
              </a:solidFill>
            </a:endParaRPr>
          </a:p>
          <a:p>
            <a:r>
              <a:rPr lang="ru-RU" sz="2800" b="1" dirty="0">
                <a:solidFill>
                  <a:srgbClr val="0070C0"/>
                </a:solidFill>
              </a:rPr>
              <a:t>Сравни их длины, запиши неравенства в тетрадь.</a:t>
            </a:r>
          </a:p>
        </p:txBody>
      </p:sp>
    </p:spTree>
    <p:extLst>
      <p:ext uri="{BB962C8B-B14F-4D97-AF65-F5344CB8AC3E}">
        <p14:creationId xmlns:p14="http://schemas.microsoft.com/office/powerpoint/2010/main" val="17013969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2"/>
            <a:ext cx="7056784" cy="1972072"/>
          </a:xfrm>
        </p:spPr>
      </p:pic>
      <p:sp>
        <p:nvSpPr>
          <p:cNvPr id="5" name="TextBox 4"/>
          <p:cNvSpPr txBox="1"/>
          <p:nvPr/>
        </p:nvSpPr>
        <p:spPr>
          <a:xfrm>
            <a:off x="2987824" y="3901801"/>
            <a:ext cx="4104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8</a:t>
            </a:r>
            <a:endParaRPr lang="ru-RU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 5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0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81"/>
            <a:ext cx="9143999" cy="6858000"/>
          </a:xfrm>
        </p:spPr>
      </p:pic>
      <p:pic>
        <p:nvPicPr>
          <p:cNvPr id="10" name="Рисунок 9" descr="загружено 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314" y="3920546"/>
            <a:ext cx="1459557" cy="1529855"/>
          </a:xfrm>
          <a:prstGeom prst="rect">
            <a:avLst/>
          </a:prstGeom>
        </p:spPr>
      </p:pic>
      <p:pic>
        <p:nvPicPr>
          <p:cNvPr id="11" name="Рисунок 10" descr="загружено (2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3888" y="686767"/>
            <a:ext cx="866127" cy="12498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871" y="3920546"/>
            <a:ext cx="2448272" cy="2904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09" b="98594" l="9716" r="89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06" y="2996952"/>
            <a:ext cx="2762269" cy="2582789"/>
          </a:xfrm>
          <a:prstGeom prst="rect">
            <a:avLst/>
          </a:prstGeom>
        </p:spPr>
      </p:pic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12853CFC-39EE-48EF-BCC5-35A6578A5A4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2762270" y="260648"/>
            <a:ext cx="5924530" cy="5865515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МОЛОДЦЫ!!!!!!!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28" y="4127951"/>
            <a:ext cx="1887327" cy="2513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340769"/>
            <a:ext cx="6048672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4600" b="1" dirty="0">
              <a:ln w="19050">
                <a:noFill/>
                <a:prstDash val="solid"/>
              </a:ln>
              <a:gradFill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</a:gradFill>
              <a:latin typeface="Romana Script" pitchFamily="34" charset="-52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i="1" dirty="0">
                <a:latin typeface="Arial Black" panose="020B0A04020102020204" pitchFamily="34" charset="0"/>
              </a:rPr>
              <a:t>Обобщение и закрепление знаний по теме «Сложение и вычитание вида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i="1" dirty="0">
                <a:latin typeface="Arial Black" panose="020B0A04020102020204" pitchFamily="34" charset="0"/>
              </a:rPr>
              <a:t> ± 1,  ± 2,  ± 3».</a:t>
            </a:r>
            <a:endParaRPr lang="ru-RU" sz="2800" b="1" dirty="0">
              <a:ln w="19050">
                <a:noFill/>
                <a:prstDash val="solid"/>
              </a:ln>
              <a:gradFill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</a:gra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55294C-260A-4EC6-9B1A-1468C060C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3289919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-</a:t>
            </a:r>
            <a:r>
              <a:rPr lang="ru-RU" sz="2800" b="1" i="1" dirty="0">
                <a:solidFill>
                  <a:srgbClr val="FF0000"/>
                </a:solidFill>
              </a:rPr>
              <a:t>Стоит в поле теремок,</a:t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dirty="0">
                <a:solidFill>
                  <a:srgbClr val="FF0000"/>
                </a:solidFill>
              </a:rPr>
              <a:t>Он не низок, не высок.</a:t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dirty="0">
                <a:solidFill>
                  <a:srgbClr val="FF0000"/>
                </a:solidFill>
              </a:rPr>
              <a:t>Теремок пустой стоит,</a:t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dirty="0">
                <a:solidFill>
                  <a:srgbClr val="FF0000"/>
                </a:solidFill>
              </a:rPr>
              <a:t>Но кто-то к терему спешит.</a:t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dirty="0">
                <a:solidFill>
                  <a:srgbClr val="FF0000"/>
                </a:solidFill>
              </a:rPr>
              <a:t>Теремок –то непростой-</a:t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dirty="0">
                <a:solidFill>
                  <a:srgbClr val="FF0000"/>
                </a:solidFill>
              </a:rPr>
              <a:t>Не пускает он домой</a:t>
            </a:r>
            <a:r>
              <a:rPr lang="ru-RU" b="1" i="1" dirty="0">
                <a:solidFill>
                  <a:srgbClr val="FF0000"/>
                </a:solidFill>
              </a:rPr>
              <a:t>.</a:t>
            </a:r>
            <a:br>
              <a:rPr lang="ru-RU" b="1" i="1" dirty="0">
                <a:solidFill>
                  <a:srgbClr val="FF0000"/>
                </a:solidFill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FADB4F38-D840-4EBA-AF49-FF43F91E0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36912"/>
            <a:ext cx="3284963" cy="410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37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53" y="0"/>
            <a:ext cx="9254753" cy="68602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1538" y="857232"/>
            <a:ext cx="692948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Путешествие в математическую сказку</a:t>
            </a:r>
          </a:p>
          <a:p>
            <a:pPr algn="ctr"/>
            <a:r>
              <a:rPr lang="ru-RU" sz="6000" b="1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«Теремок»</a:t>
            </a:r>
            <a:endParaRPr lang="ru-RU" sz="6000" b="1" dirty="0">
              <a:ln w="11430"/>
              <a:solidFill>
                <a:schemeClr val="bg1">
                  <a:lumMod val="9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C161C3B-BAD6-458E-A2D3-AE1C5EE09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63" y="3404614"/>
            <a:ext cx="7773074" cy="4877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xmlns="" id="{3607805D-90A5-46A1-98C2-4985717FF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620713"/>
            <a:ext cx="5400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Нарисовать  в тетради «Теремок»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77F9A80B-5BC5-421E-94A4-5DF0A8941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48965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640960" cy="6552728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CB237B7-B13E-41F0-B2B0-55B824D99FA9}"/>
              </a:ext>
            </a:extLst>
          </p:cNvPr>
          <p:cNvSpPr/>
          <p:nvPr/>
        </p:nvSpPr>
        <p:spPr>
          <a:xfrm>
            <a:off x="1619672" y="476672"/>
            <a:ext cx="5526360" cy="266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маленькая крошка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Рада даже хлебной крошке,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Потому что до темна,</a:t>
            </a:r>
          </a:p>
          <a:p>
            <a:pPr algn="ctr"/>
            <a:r>
              <a:rPr lang="ru-RU" sz="3200" b="1" dirty="0">
                <a:latin typeface="Garamond" panose="02020404030301010803" pitchFamily="18" charset="0"/>
                <a:ea typeface="Calibri" panose="020F0502020204030204" pitchFamily="34" charset="0"/>
              </a:rPr>
              <a:t>В норке прячется она……</a:t>
            </a:r>
            <a:endParaRPr lang="ru-RU" sz="3200" b="1" dirty="0">
              <a:latin typeface="Garamond" panose="02020404030301010803" pitchFamily="18" charset="0"/>
            </a:endParaRPr>
          </a:p>
        </p:txBody>
      </p:sp>
      <p:pic>
        <p:nvPicPr>
          <p:cNvPr id="7" name="Содержимое 5" descr="загружено (1).jpg">
            <a:extLst>
              <a:ext uri="{FF2B5EF4-FFF2-40B4-BE49-F238E27FC236}">
                <a16:creationId xmlns:a16="http://schemas.microsoft.com/office/drawing/2014/main" xmlns="" id="{7FA02F7C-1E82-49D3-8BC7-2D5800FCED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21337850">
            <a:off x="548110" y="3835665"/>
            <a:ext cx="2143125" cy="2143125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C00000"/>
                </a:solidFill>
              </a:rPr>
              <a:t>Игра «Лесенка»</a:t>
            </a:r>
            <a:endParaRPr lang="ru-RU" altLang="ru-RU" smtClean="0">
              <a:solidFill>
                <a:srgbClr val="C00000"/>
              </a:solidFill>
            </a:endParaRPr>
          </a:p>
        </p:txBody>
      </p:sp>
      <p:pic>
        <p:nvPicPr>
          <p:cNvPr id="9219" name="Picture 2" descr="C:\Users\asus\Pictures\Screenshots\Снимок экрана (1048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604963"/>
            <a:ext cx="6337300" cy="4814887"/>
          </a:xfrm>
          <a:noFill/>
        </p:spPr>
      </p:pic>
    </p:spTree>
    <p:extLst>
      <p:ext uri="{BB962C8B-B14F-4D97-AF65-F5344CB8AC3E}">
        <p14:creationId xmlns:p14="http://schemas.microsoft.com/office/powerpoint/2010/main" val="7566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64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00B0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927</TotalTime>
  <Words>306</Words>
  <Application>Microsoft Office PowerPoint</Application>
  <PresentationFormat>Экран (4:3)</PresentationFormat>
  <Paragraphs>74</Paragraphs>
  <Slides>33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Arial Black</vt:lpstr>
      <vt:lpstr>Garamond</vt:lpstr>
      <vt:lpstr>Calibri</vt:lpstr>
      <vt:lpstr>Calligraph</vt:lpstr>
      <vt:lpstr>Impact</vt:lpstr>
      <vt:lpstr>Arial</vt:lpstr>
      <vt:lpstr>Times New Roman</vt:lpstr>
      <vt:lpstr>Romana Script</vt:lpstr>
      <vt:lpstr>NunitoRegular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-Стоит в поле теремок, Он не низок, не высок. Теремок пустой стоит, Но кто-то к терему спешит. Теремок –то непростой- Не пускает он домой. </vt:lpstr>
      <vt:lpstr>Презентация PowerPoint</vt:lpstr>
      <vt:lpstr>Презентация PowerPoint</vt:lpstr>
      <vt:lpstr>Презентация PowerPoint</vt:lpstr>
      <vt:lpstr>Игра «Лесенка»</vt:lpstr>
      <vt:lpstr>Устный счет</vt:lpstr>
      <vt:lpstr>Презентация PowerPoint</vt:lpstr>
      <vt:lpstr>Презентация PowerPoint</vt:lpstr>
      <vt:lpstr>Каллиграфическая минутка</vt:lpstr>
      <vt:lpstr>         КАЛЛИГРАФИЧЕСКАЯ     МИНУТКА</vt:lpstr>
      <vt:lpstr>Презентация PowerPoint</vt:lpstr>
      <vt:lpstr>           Напишите числа первого десятка                      в нужном порядке</vt:lpstr>
      <vt:lpstr>Презентация PowerPoint</vt:lpstr>
      <vt:lpstr>Презентация PowerPoint</vt:lpstr>
      <vt:lpstr>      ИГРА  В   АССОЦИАЦИИ</vt:lpstr>
      <vt:lpstr>      СЕМЬ</vt:lpstr>
      <vt:lpstr>ДВА</vt:lpstr>
      <vt:lpstr>   ПЯТЬ</vt:lpstr>
      <vt:lpstr>Серый , страшный и зубастый Произвел переполох. Все зверята разбежались. Напугал зверят тех …. (волк)</vt:lpstr>
      <vt:lpstr>Презентация PowerPoint</vt:lpstr>
      <vt:lpstr>Тише, тише не шумите,  Кто-то к нам идет сюда!  Ну, конечно же, лиса!</vt:lpstr>
      <vt:lpstr>Реши задачу записать в тетрадь: краткую запись, решение, ответ.</vt:lpstr>
      <vt:lpstr>                       Задача 1  Было-4 игр. Подарили-3 игр. Стало-?игр.                       Решение 4+ 3 = 7 (игр.)   Ответ: 7 игрушек. </vt:lpstr>
      <vt:lpstr>Презентация PowerPoint</vt:lpstr>
      <vt:lpstr>Презентация PowerPoint</vt:lpstr>
      <vt:lpstr>Кто же по лесу гулял, кто же шишки собирал? Это МИШЕНЬКА устал , на пенёчке задремал.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класс</dc:title>
  <dc:creator>Фокина Лидия Петровна</dc:creator>
  <cp:keywords>Математический диктант</cp:keywords>
  <cp:lastModifiedBy>UpGrade</cp:lastModifiedBy>
  <cp:revision>123</cp:revision>
  <dcterms:created xsi:type="dcterms:W3CDTF">2014-07-06T18:18:01Z</dcterms:created>
  <dcterms:modified xsi:type="dcterms:W3CDTF">2022-12-21T07:52:01Z</dcterms:modified>
</cp:coreProperties>
</file>