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364" y="9587"/>
            <a:ext cx="11076709" cy="6486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ИРМО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Пивоваровская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«Правильное поведение в конфликтной/нестандартной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ситуации. Компромиссное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поведение, его причины и границы»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Исполнитель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проекта: Горюнова Е., класс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7б,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Наставники:                               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indent="449580" algn="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Жеребцова Анна Александровна (мать),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indent="449580" algn="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Горюнов Владимир Владимирович (отец),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Куратор проекта: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социальный педагог, Калина Т.И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Пивовариха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Иркутский район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79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473" y="145473"/>
            <a:ext cx="1204652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данным фармакологов, при выкуривании одной пачки сигарет средней крепости с общей массой табака 20гр образуется 0,0012г синильной кислоты, приблизительно столько же сероводорода, 0.22г пиридиновых оснований, 0,18 г никотина, 0,54г (,843л) аммиака, 0,92г (0,738л) угарного газа и не менее 1г концентрата табачного дёгтя. Нарушение питания сердечной мышцы и головного мозга при курении усиливается за счёт угарного газа. Аммиак разжижает слизистую оболочку рта, гортани, трахей, бронхов. Вот почему у курильщиков рыхлость десен, </a:t>
            </a:r>
            <a:r>
              <a:rPr lang="ru-RU" dirty="0" smtClean="0"/>
              <a:t>..</a:t>
            </a:r>
          </a:p>
          <a:p>
            <a:r>
              <a:rPr lang="ru-RU" b="1" dirty="0">
                <a:solidFill>
                  <a:srgbClr val="FFFF00"/>
                </a:solidFill>
              </a:rPr>
              <a:t>б.   Особенности семейного воспитания. Интервью: говорит социальный педагог.</a:t>
            </a:r>
          </a:p>
          <a:p>
            <a:endParaRPr lang="ru-RU" dirty="0"/>
          </a:p>
          <a:p>
            <a:r>
              <a:rPr lang="ru-RU" dirty="0"/>
              <a:t>	Принято считать, что большинство детей, само- нереализованных, использующих наркотические вещества, воспитываются в неполных семьях – там, где есть только мама (реже – отец). Однако сегодня это представление теряет силу и актуальность: значительная часть подростков. Имеющих опыт наркотизации (по нашим данным больше 60%), живут вместе с обоими родителями (</a:t>
            </a:r>
            <a:r>
              <a:rPr lang="ru-RU" dirty="0" err="1"/>
              <a:t>Эйдмиллер</a:t>
            </a:r>
            <a:r>
              <a:rPr lang="ru-RU" dirty="0"/>
              <a:t> Э.Г., 1976; Кулаков С.А. 1989; Макеева А.Г., 1995) По-видимому, главное значение имеет не состав семьи, а характер атмосферы, </a:t>
            </a:r>
            <a:r>
              <a:rPr lang="ru-RU" dirty="0" smtClean="0"/>
              <a:t>..</a:t>
            </a:r>
          </a:p>
          <a:p>
            <a:r>
              <a:rPr lang="ru-RU" dirty="0"/>
              <a:t>Папа (Горюнов Владимир Владимирович) о </a:t>
            </a:r>
            <a:r>
              <a:rPr lang="ru-RU" dirty="0" err="1"/>
              <a:t>гиперопеке</a:t>
            </a:r>
            <a:r>
              <a:rPr lang="ru-RU" dirty="0"/>
              <a:t>:</a:t>
            </a:r>
          </a:p>
          <a:p>
            <a:r>
              <a:rPr lang="ru-RU" dirty="0"/>
              <a:t>- Что Вы можете сказать о роли </a:t>
            </a:r>
            <a:r>
              <a:rPr lang="ru-RU" dirty="0" err="1"/>
              <a:t>гипоопеки</a:t>
            </a:r>
            <a:r>
              <a:rPr lang="ru-RU" dirty="0"/>
              <a:t> в семейном воспитании?</a:t>
            </a:r>
          </a:p>
          <a:p>
            <a:r>
              <a:rPr lang="ru-RU" dirty="0"/>
              <a:t>Ответ:</a:t>
            </a:r>
          </a:p>
          <a:p>
            <a:r>
              <a:rPr lang="ru-RU" dirty="0"/>
              <a:t>-</a:t>
            </a:r>
            <a:r>
              <a:rPr lang="ru-RU" dirty="0" err="1"/>
              <a:t>Гиперопека</a:t>
            </a:r>
            <a:r>
              <a:rPr lang="ru-RU" dirty="0"/>
              <a:t> – от слова «</a:t>
            </a:r>
            <a:r>
              <a:rPr lang="ru-RU" dirty="0" err="1"/>
              <a:t>гипер</a:t>
            </a:r>
            <a:r>
              <a:rPr lang="ru-RU" dirty="0"/>
              <a:t>» - много, повышенная (опека). Это когда родители абсолютно блокируют самостоятельность у ребёнка, контролируют излишне каждый шаг, </a:t>
            </a:r>
            <a:r>
              <a:rPr lang="ru-RU" dirty="0" smtClean="0"/>
              <a:t>…</a:t>
            </a:r>
            <a:endParaRPr lang="ru-RU" dirty="0"/>
          </a:p>
          <a:p>
            <a:r>
              <a:rPr lang="ru-RU" sz="1200" dirty="0"/>
              <a:t>в.       Особенности характера подростков. </a:t>
            </a:r>
          </a:p>
          <a:p>
            <a:r>
              <a:rPr lang="ru-RU" sz="1200" dirty="0"/>
              <a:t>Интервью: говорит социальный работник, Калина Татьяна Ивановна</a:t>
            </a:r>
          </a:p>
          <a:p>
            <a:r>
              <a:rPr lang="ru-RU" sz="1200" dirty="0"/>
              <a:t>- Скажите, влияет ли характер человека на то, как легко ему будет жить в обществе?</a:t>
            </a:r>
          </a:p>
          <a:p>
            <a:r>
              <a:rPr lang="ru-RU" sz="1200" dirty="0"/>
              <a:t>Ответ:</a:t>
            </a:r>
          </a:p>
          <a:p>
            <a:r>
              <a:rPr lang="ru-RU" sz="1200" dirty="0"/>
              <a:t>«Конечно, трудно говорить о каком-то определённом характере, свойственном несовершеннолетним – «будущим наркоманам». Правильнее рассматривать отдельные личностные черты, способные облегчить знакомство с наркотиками. Попробуем перечислить некоторые из </a:t>
            </a:r>
            <a:r>
              <a:rPr lang="ru-RU" sz="1200" dirty="0" smtClean="0"/>
              <a:t>них…..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01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г.       Возрастные особенности. </a:t>
            </a:r>
          </a:p>
          <a:p>
            <a:r>
              <a:rPr lang="ru-RU" dirty="0" smtClean="0"/>
              <a:t>	Интервью</a:t>
            </a:r>
            <a:r>
              <a:rPr lang="ru-RU" dirty="0"/>
              <a:t>: говорит: психолог, </a:t>
            </a:r>
            <a:r>
              <a:rPr lang="ru-RU" dirty="0" err="1"/>
              <a:t>Щёклова</a:t>
            </a:r>
            <a:r>
              <a:rPr lang="ru-RU" dirty="0"/>
              <a:t> Наталья Степановна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Подростки </a:t>
            </a:r>
            <a:r>
              <a:rPr lang="ru-RU" dirty="0"/>
              <a:t>14 - 18 лет особенно подвержены ситуации, в которой проявляется конфликтное поведение. Почему</a:t>
            </a:r>
            <a:r>
              <a:rPr lang="ru-RU" dirty="0" smtClean="0"/>
              <a:t>? …</a:t>
            </a:r>
          </a:p>
          <a:p>
            <a:r>
              <a:rPr lang="ru-RU" dirty="0" smtClean="0"/>
              <a:t>	- </a:t>
            </a:r>
            <a:r>
              <a:rPr lang="ru-RU" dirty="0"/>
              <a:t>Что такое компромиссное, поведение его причины и границы</a:t>
            </a:r>
            <a:r>
              <a:rPr lang="ru-RU" dirty="0" smtClean="0"/>
              <a:t>?.....</a:t>
            </a:r>
          </a:p>
          <a:p>
            <a:r>
              <a:rPr lang="ru-RU" dirty="0" smtClean="0"/>
              <a:t>	Компромиссное </a:t>
            </a:r>
            <a:r>
              <a:rPr lang="ru-RU" dirty="0"/>
              <a:t>поведение – это поведение, в котором обе стороны согласны пойти на уступки. </a:t>
            </a:r>
            <a:r>
              <a:rPr lang="ru-RU" dirty="0" smtClean="0"/>
              <a:t>	Однако </a:t>
            </a:r>
            <a:r>
              <a:rPr lang="ru-RU" dirty="0"/>
              <a:t>оно возможно только в случае, когда для нас эти отношения важны, ценны или же нам </a:t>
            </a:r>
            <a:r>
              <a:rPr lang="ru-RU" dirty="0" smtClean="0"/>
              <a:t>	необходимо </a:t>
            </a:r>
            <a:r>
              <a:rPr lang="ru-RU" dirty="0"/>
              <a:t>их сохранить. В другом случае </a:t>
            </a:r>
            <a:r>
              <a:rPr lang="ru-RU" dirty="0" smtClean="0"/>
              <a:t>…..</a:t>
            </a:r>
          </a:p>
          <a:p>
            <a:r>
              <a:rPr lang="ru-RU" b="1" dirty="0">
                <a:solidFill>
                  <a:srgbClr val="FFFF00"/>
                </a:solidFill>
              </a:rPr>
              <a:t>д.       Факторы формирования стресс устойчивой личности (самодостаточной личности)</a:t>
            </a:r>
          </a:p>
          <a:p>
            <a:r>
              <a:rPr lang="ru-RU" dirty="0"/>
              <a:t>     </a:t>
            </a:r>
            <a:r>
              <a:rPr lang="ru-RU" dirty="0" smtClean="0"/>
              <a:t>  Самопознание </a:t>
            </a:r>
            <a:r>
              <a:rPr lang="ru-RU" dirty="0"/>
              <a:t>и само формирование. Такие качества личности можно развивать в тех условиях, </a:t>
            </a:r>
            <a:r>
              <a:rPr lang="ru-RU" dirty="0" smtClean="0"/>
              <a:t>	когда </a:t>
            </a:r>
            <a:r>
              <a:rPr lang="ru-RU" dirty="0"/>
              <a:t>твоя деятельность востребована, нужна и самому тебе доставляет немало удовольствия. </a:t>
            </a:r>
            <a:r>
              <a:rPr lang="ru-RU" dirty="0" smtClean="0"/>
              <a:t>	Интервью </a:t>
            </a:r>
            <a:r>
              <a:rPr lang="ru-RU" dirty="0"/>
              <a:t>с библиотечным работником, Громыко Полиной Николаевной</a:t>
            </a:r>
            <a:r>
              <a:rPr lang="ru-RU" dirty="0" smtClean="0"/>
              <a:t>:…..</a:t>
            </a:r>
            <a:endParaRPr lang="ru-RU" dirty="0"/>
          </a:p>
          <a:p>
            <a:r>
              <a:rPr lang="ru-RU" sz="2800" b="1" dirty="0" smtClean="0">
                <a:solidFill>
                  <a:srgbClr val="FFFF00"/>
                </a:solidFill>
              </a:rPr>
              <a:t>	3</a:t>
            </a:r>
            <a:r>
              <a:rPr lang="ru-RU" sz="2800" b="1" dirty="0">
                <a:solidFill>
                  <a:srgbClr val="FFFF00"/>
                </a:solidFill>
              </a:rPr>
              <a:t>.	Практическая часть.</a:t>
            </a:r>
          </a:p>
          <a:p>
            <a:r>
              <a:rPr lang="ru-RU" dirty="0" smtClean="0"/>
              <a:t>1.</a:t>
            </a:r>
            <a:r>
              <a:rPr lang="ru-RU" dirty="0"/>
              <a:t>	Тренинг - игра «Узкий мост» (для учащихся 7-11 классов)</a:t>
            </a:r>
          </a:p>
          <a:p>
            <a:r>
              <a:rPr lang="ru-RU" dirty="0" smtClean="0"/>
              <a:t>	Цель</a:t>
            </a:r>
            <a:r>
              <a:rPr lang="ru-RU" dirty="0"/>
              <a:t>: формирование положительного навыка действий в нестандартной ситуации</a:t>
            </a:r>
          </a:p>
          <a:p>
            <a:r>
              <a:rPr lang="ru-RU" dirty="0" smtClean="0"/>
              <a:t>	Задача</a:t>
            </a:r>
            <a:r>
              <a:rPr lang="ru-RU" dirty="0"/>
              <a:t>: учиться вежливо убеждать другого в необходимости уступить место для достижения цели, </a:t>
            </a:r>
            <a:r>
              <a:rPr lang="ru-RU" dirty="0" smtClean="0"/>
              <a:t>	правильного </a:t>
            </a:r>
            <a:r>
              <a:rPr lang="ru-RU" dirty="0"/>
              <a:t>взаимодействия; учить методам и формам компромиссного поведения в коллективе</a:t>
            </a:r>
            <a:r>
              <a:rPr lang="ru-RU" dirty="0" smtClean="0"/>
              <a:t>.</a:t>
            </a:r>
          </a:p>
          <a:p>
            <a:r>
              <a:rPr lang="ru-RU" dirty="0"/>
              <a:t>2.	Тренинг - игра «Говорим гадости» (для учащихся 7-11 классов)</a:t>
            </a:r>
          </a:p>
          <a:p>
            <a:r>
              <a:rPr lang="ru-RU" dirty="0" smtClean="0"/>
              <a:t>	Цель</a:t>
            </a:r>
            <a:r>
              <a:rPr lang="ru-RU" dirty="0"/>
              <a:t>: формирование навыка культурного общения</a:t>
            </a:r>
          </a:p>
          <a:p>
            <a:r>
              <a:rPr lang="ru-RU" dirty="0" smtClean="0"/>
              <a:t>	Задача</a:t>
            </a:r>
            <a:r>
              <a:rPr lang="ru-RU" dirty="0"/>
              <a:t>: учить сдерживать эмоции, правильно реагировать на грубое отношение; учить методам и </a:t>
            </a:r>
            <a:r>
              <a:rPr lang="ru-RU" dirty="0" smtClean="0"/>
              <a:t>	формам </a:t>
            </a:r>
            <a:r>
              <a:rPr lang="ru-RU" dirty="0"/>
              <a:t>компромиссного поведения в коллективе.</a:t>
            </a:r>
          </a:p>
          <a:p>
            <a:r>
              <a:rPr lang="ru-RU" dirty="0" smtClean="0"/>
              <a:t>3</a:t>
            </a:r>
            <a:r>
              <a:rPr lang="ru-RU" dirty="0"/>
              <a:t>.	Тренинг- игра «Двадцать Я» для старшеклассников</a:t>
            </a:r>
          </a:p>
          <a:p>
            <a:r>
              <a:rPr lang="ru-RU" dirty="0" smtClean="0"/>
              <a:t>	Цель</a:t>
            </a:r>
            <a:r>
              <a:rPr lang="ru-RU" dirty="0"/>
              <a:t>: формировать осознанность и осмысление собственного «Я» как неделимого единства </a:t>
            </a:r>
            <a:r>
              <a:rPr lang="ru-RU" dirty="0" smtClean="0"/>
              <a:t>	телесного</a:t>
            </a:r>
            <a:r>
              <a:rPr lang="ru-RU" dirty="0"/>
              <a:t>, психического и духовного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26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818" y="249382"/>
            <a:ext cx="1198418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Задача: расширить представление о природе человека, познакомить с моделью «звезда </a:t>
            </a:r>
            <a:r>
              <a:rPr lang="ru-RU" dirty="0" err="1"/>
              <a:t>Женжера</a:t>
            </a:r>
            <a:r>
              <a:rPr lang="ru-RU" dirty="0"/>
              <a:t>»; развивать </a:t>
            </a:r>
            <a:r>
              <a:rPr lang="ru-RU" dirty="0" err="1"/>
              <a:t>рефлексивность</a:t>
            </a:r>
            <a:r>
              <a:rPr lang="ru-RU" dirty="0"/>
              <a:t> и навыки самоанализа; воспитывать ответственность за свой выбор, за свою жизнь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Дискуссия «Что есть человек?». Индивидуальная работа. Групповая работа. Выводы: Социализация старшеклассников зависит от возможности правильного самоанализа, а на основе него, постановки прогрессивных данной личности целей и идей, которые будут иметь успешную </a:t>
            </a:r>
            <a:r>
              <a:rPr lang="ru-RU" dirty="0" err="1"/>
              <a:t>достигаемость</a:t>
            </a:r>
            <a:r>
              <a:rPr lang="ru-RU" dirty="0" smtClean="0"/>
              <a:t>.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4.	Социальная востребованность. Организация элементов волонтёрской деятельности </a:t>
            </a:r>
            <a:r>
              <a:rPr lang="ru-RU" dirty="0"/>
              <a:t>в </a:t>
            </a:r>
            <a:r>
              <a:rPr lang="ru-RU" dirty="0" err="1"/>
              <a:t>подпроекте</a:t>
            </a:r>
            <a:r>
              <a:rPr lang="ru-RU" dirty="0"/>
              <a:t> «Библиотека добрых дел» («Библиотека социальных историй») на основе межведомственного взаимодействия (база реализации - детский сад с. </a:t>
            </a:r>
            <a:r>
              <a:rPr lang="ru-RU" dirty="0" err="1"/>
              <a:t>Пивовариха</a:t>
            </a:r>
            <a:r>
              <a:rPr lang="ru-RU" dirty="0"/>
              <a:t>) </a:t>
            </a:r>
          </a:p>
          <a:p>
            <a:r>
              <a:rPr lang="ru-RU" dirty="0"/>
              <a:t>Цель: формирование у детей старшей/подготовительной группы понятий «рассказ», «сказка», «стихотворение» на материале личных семейных добрых дел, на основе проведения совместно с воспитателем группы, занятия по развитию речи. </a:t>
            </a:r>
          </a:p>
          <a:p>
            <a:r>
              <a:rPr lang="ru-RU" dirty="0"/>
              <a:t>Задачи: </a:t>
            </a:r>
          </a:p>
          <a:p>
            <a:r>
              <a:rPr lang="ru-RU" dirty="0"/>
              <a:t> 	Образовательные: дать представление детям о понятиях «рассказ, сказка, стихотворение»</a:t>
            </a:r>
          </a:p>
          <a:p>
            <a:r>
              <a:rPr lang="ru-RU" dirty="0"/>
              <a:t> 	Познавательные: показать возможности проявления личной активности в нестандартной ситуации в жизни.</a:t>
            </a:r>
          </a:p>
          <a:p>
            <a:r>
              <a:rPr lang="ru-RU" dirty="0"/>
              <a:t> 	Воспитательные: воспитывать любовь к членам своей семьи</a:t>
            </a:r>
          </a:p>
          <a:p>
            <a:r>
              <a:rPr lang="ru-RU" dirty="0"/>
              <a:t>      Описание </a:t>
            </a:r>
            <a:r>
              <a:rPr lang="ru-RU" dirty="0" err="1"/>
              <a:t>подпроекта</a:t>
            </a:r>
            <a:r>
              <a:rPr lang="ru-RU" dirty="0"/>
              <a:t>:</a:t>
            </a:r>
          </a:p>
          <a:p>
            <a:r>
              <a:rPr lang="ru-RU" dirty="0"/>
              <a:t>Дети с родителями вместе готовят фото, видео материалы, в которых рассказывают о переживаниях ребёнка, способах самоорганизации и изменения отношения к окружающему миру, с точки зрения решения проблемы.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41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1" y="187037"/>
            <a:ext cx="1157547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группе организуется «Библиотека добрых дел». Это </a:t>
            </a:r>
            <a:r>
              <a:rPr lang="ru-RU" dirty="0" err="1"/>
              <a:t>фоторассказы</a:t>
            </a:r>
            <a:r>
              <a:rPr lang="ru-RU" dirty="0"/>
              <a:t> о добрых делах ребят. На занятиях по развитию речи воспитатель вместе с детьми учит составлять на основе фотоматериалов связные рассказы, сказки и стихотворения. Эта работа проводилась и во внеурочное время, потому что все хотели, чтобы с помощью их </a:t>
            </a:r>
            <a:r>
              <a:rPr lang="ru-RU" dirty="0" err="1"/>
              <a:t>фоторассказа</a:t>
            </a:r>
            <a:r>
              <a:rPr lang="ru-RU" dirty="0"/>
              <a:t> дети получили невероятные истории</a:t>
            </a:r>
            <a:r>
              <a:rPr lang="ru-RU" dirty="0" smtClean="0"/>
              <a:t>.</a:t>
            </a:r>
          </a:p>
          <a:p>
            <a:r>
              <a:rPr lang="ru-RU" dirty="0"/>
              <a:t>Выводы: мы сделали выводы, что ребятам интересны такого рода проекты, они хотят действовать вместе с нами, с родителями и воспитателями. Мы поняли, что правильно представленная идея, соответствующая возрасту детей, может стать основой правильной самореализации и социализации ребят в любом возрасте.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4</a:t>
            </a:r>
            <a:r>
              <a:rPr lang="ru-RU" sz="2400" dirty="0">
                <a:solidFill>
                  <a:srgbClr val="FFFF00"/>
                </a:solidFill>
              </a:rPr>
              <a:t>.	Выводы проекта: </a:t>
            </a:r>
          </a:p>
          <a:p>
            <a:r>
              <a:rPr lang="ru-RU" dirty="0"/>
              <a:t>Проведенное исследование способствовало формированию у обучающихся и их родителей понимания необходимости совместно противостать вредным привычкам. Научило ставить практические достижимые и важные, для человека и общества в целом, цели, тем самым принося прогрессивный взгляд молодого поколения на настоящее и будущее. В ходе мероприятий были разъяснены последствия воздействия </a:t>
            </a:r>
            <a:r>
              <a:rPr lang="ru-RU" dirty="0" err="1"/>
              <a:t>психоактивных</a:t>
            </a:r>
            <a:r>
              <a:rPr lang="ru-RU" dirty="0"/>
              <a:t> веществ и выяснены факторы </a:t>
            </a:r>
          </a:p>
          <a:p>
            <a:r>
              <a:rPr lang="ru-RU" dirty="0"/>
              <a:t>формирования неустойчивой личности, склонной к недостаточной социализации. На наш взгляд, все поставленные задачи были решены. Мероприятия имели большой интерес в той социальной среде, где проводилась работа. Проанализировав ответы ребят, родителей, итоги ситуационных игр и работу в группе стало заметно, что не все семьи имеют доверительные отношения, не все родители имеют контакт с ребёнком, а, следовательно, часто не в состоянии помочь ребенку в трудной жизненной ситуации. Для меня и нашей семьи этот проект внёс новизну взаимоотношений, показал новые формы коммуникации и </a:t>
            </a:r>
            <a:r>
              <a:rPr lang="ru-RU" dirty="0" smtClean="0"/>
              <a:t>сотрудничества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36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618" y="394854"/>
            <a:ext cx="1127067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Выводы </a:t>
            </a:r>
            <a:r>
              <a:rPr lang="ru-RU" dirty="0" err="1" smtClean="0"/>
              <a:t>подпроекта</a:t>
            </a:r>
            <a:r>
              <a:rPr lang="ru-RU" dirty="0" smtClean="0"/>
              <a:t>: </a:t>
            </a:r>
            <a:r>
              <a:rPr lang="ru-RU" dirty="0"/>
              <a:t>мы сделали выводы, что ребятам интересны такого рода проекты, они хотят действовать вместе с нами, с родителями и воспитателями. Мы поняли, что правильно представленная идея, соответствующая возрасту детей, может стать основой правильной самореализации и социализации ребят в любом возрасте.</a:t>
            </a:r>
          </a:p>
          <a:p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4.	Выводы проекта: </a:t>
            </a:r>
          </a:p>
          <a:p>
            <a:r>
              <a:rPr lang="ru-RU" dirty="0"/>
              <a:t>Проведенное исследование способствовало формированию у обучающихся и их родителей понимания необходимости совместно противостать вредным привычкам. Научило ставить практические достижимые и важные, для человека и общества в целом, цели, тем самым принося прогрессивный взгляд молодого поколения на настоящее и будущее. В ходе мероприятий были разъяснены последствия воздействия </a:t>
            </a:r>
            <a:r>
              <a:rPr lang="ru-RU" dirty="0" err="1"/>
              <a:t>психоактивных</a:t>
            </a:r>
            <a:r>
              <a:rPr lang="ru-RU" dirty="0"/>
              <a:t> веществ и выяснены факторы </a:t>
            </a:r>
            <a:r>
              <a:rPr lang="ru-RU" dirty="0" smtClean="0"/>
              <a:t>формирования </a:t>
            </a:r>
            <a:r>
              <a:rPr lang="ru-RU" dirty="0"/>
              <a:t>неустойчивой личности, склонной к недостаточной социализации. На наш взгляд, все поставленные задачи были решены. Мероприятия имели большой интерес в той социальной среде, где проводилась работа. Проанализировав ответы ребят, родителей, итоги ситуационных игр и работу в группе стало заметно, что не все семьи имеют доверительные отношения, не все родители имеют контакт с ребёнком, а, следовательно, часто не в состоянии помочь ребенку в трудной жизненной ситуации. Для меня и нашей семьи этот проект внёс новизну взаимоотношений, показал новые формы коммуникации и сотрудничества. Мне понравилось работать в классах с ребятами и детском саду. Здесь я смогла видеть результат своей деятельности, времени, не потраченного даром.</a:t>
            </a:r>
          </a:p>
        </p:txBody>
      </p:sp>
    </p:spTree>
    <p:extLst>
      <p:ext uri="{BB962C8B-B14F-4D97-AF65-F5344CB8AC3E}">
        <p14:creationId xmlns:p14="http://schemas.microsoft.com/office/powerpoint/2010/main" val="75704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473" y="190925"/>
            <a:ext cx="1204652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СПИСОК ИСПОЛЬЗОВАННЫХ ИСТОЧНИКОВ</a:t>
            </a:r>
          </a:p>
          <a:p>
            <a:r>
              <a:rPr lang="ru-RU" dirty="0"/>
              <a:t>1   </a:t>
            </a:r>
            <a:r>
              <a:rPr lang="ru-RU" dirty="0" err="1"/>
              <a:t>Андреенкова</a:t>
            </a:r>
            <a:r>
              <a:rPr lang="ru-RU" dirty="0"/>
              <a:t> Н.В. Проблемы социализации личности // Социальные исследования. - Вып.3. - М., 1970.-С.45-50.</a:t>
            </a:r>
          </a:p>
          <a:p>
            <a:r>
              <a:rPr lang="ru-RU" dirty="0"/>
              <a:t>2   </a:t>
            </a:r>
            <a:r>
              <a:rPr lang="ru-RU" dirty="0" err="1"/>
              <a:t>Божович</a:t>
            </a:r>
            <a:r>
              <a:rPr lang="ru-RU" dirty="0"/>
              <a:t> Л.И. Личность и ее формирование в детском возрасте. М., 1968.</a:t>
            </a:r>
          </a:p>
          <a:p>
            <a:r>
              <a:rPr lang="ru-RU" dirty="0"/>
              <a:t>3   Изотова Е.И. Психологическая служба в образовательном учреждении: учебное пособие. – М., 2007. –С.46-47.</a:t>
            </a:r>
          </a:p>
          <a:p>
            <a:r>
              <a:rPr lang="ru-RU" dirty="0"/>
              <a:t>4   Макеева А.Г. Не допустить беды. Просвещение, 2003г.</a:t>
            </a:r>
          </a:p>
          <a:p>
            <a:r>
              <a:rPr lang="ru-RU" dirty="0"/>
              <a:t>5   Мудрик А.В. Социальная педагогика. -М.,2002 (выдержки)</a:t>
            </a:r>
          </a:p>
          <a:p>
            <a:r>
              <a:rPr lang="ru-RU" dirty="0"/>
              <a:t>6   </a:t>
            </a:r>
            <a:r>
              <a:rPr lang="ru-RU" dirty="0" err="1"/>
              <a:t>Овчарова</a:t>
            </a:r>
            <a:r>
              <a:rPr lang="ru-RU" dirty="0"/>
              <a:t> Р.В. Психологическое сопровождение </a:t>
            </a:r>
            <a:r>
              <a:rPr lang="ru-RU" dirty="0" err="1"/>
              <a:t>родительства</a:t>
            </a:r>
            <a:r>
              <a:rPr lang="ru-RU" dirty="0"/>
              <a:t>. - М.: Изд-во Института психотерапии, 2003. </a:t>
            </a:r>
          </a:p>
          <a:p>
            <a:r>
              <a:rPr lang="ru-RU" dirty="0"/>
              <a:t>7 </a:t>
            </a:r>
            <a:r>
              <a:rPr lang="ru-RU" dirty="0" err="1"/>
              <a:t>Политнева</a:t>
            </a:r>
            <a:r>
              <a:rPr lang="ru-RU" dirty="0"/>
              <a:t> Н. Э. Социализация школьников в разновозрастном коллективе учреждений дополнительного образования детей. Дисс..канд.пед.наук.М.,2009.</a:t>
            </a:r>
          </a:p>
          <a:p>
            <a:r>
              <a:rPr lang="ru-RU" dirty="0"/>
              <a:t>8 Петровский В.А. Проблемы развития личности с позиции социальной психологии //Вопросы психологии.1984.-№4.С.31-35</a:t>
            </a:r>
          </a:p>
          <a:p>
            <a:r>
              <a:rPr lang="ru-RU" dirty="0"/>
              <a:t>9 Развитие социальных эмоций у детей дошкольного возраста / Под. ред. А.В. Запорожца, Я.З. </a:t>
            </a:r>
            <a:r>
              <a:rPr lang="ru-RU" dirty="0" err="1"/>
              <a:t>Неверович</a:t>
            </a:r>
            <a:r>
              <a:rPr lang="ru-RU" dirty="0"/>
              <a:t>. М., 1986.</a:t>
            </a:r>
          </a:p>
          <a:p>
            <a:r>
              <a:rPr lang="ru-RU" dirty="0"/>
              <a:t>10 Яковлева А. Н., Корнилова А.Г., Ильина Т.М., </a:t>
            </a:r>
            <a:r>
              <a:rPr lang="ru-RU" dirty="0" err="1"/>
              <a:t>Шамаева</a:t>
            </a:r>
            <a:r>
              <a:rPr lang="ru-RU" dirty="0"/>
              <a:t> А.П. Социализация школьников.- Якутск, 2003.-С.31.</a:t>
            </a:r>
          </a:p>
          <a:p>
            <a:r>
              <a:rPr lang="ru-RU" dirty="0"/>
              <a:t>11.Парыгин Б.Д. Основы социально-психологической теории.-М.,1971.- С.43-50.</a:t>
            </a:r>
          </a:p>
          <a:p>
            <a:r>
              <a:rPr lang="ru-RU" dirty="0"/>
              <a:t>12. Выготский JI.С. Проблемы развития психики. // Собр. Соч. в 6-ти томах, М.: Педагогика, 1983., Т.3, -367 с.</a:t>
            </a:r>
          </a:p>
        </p:txBody>
      </p:sp>
    </p:spTree>
    <p:extLst>
      <p:ext uri="{BB962C8B-B14F-4D97-AF65-F5344CB8AC3E}">
        <p14:creationId xmlns:p14="http://schemas.microsoft.com/office/powerpoint/2010/main" val="1544820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рина Алексеевна\Desktop\фото к проекту Горюновой\0-02-08-b7cf407684054b98de5bc2146d4afd9122ac244cb5e1423a0d4dffca3617a606_fbeb836e4307850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6" b="18789"/>
          <a:stretch/>
        </p:blipFill>
        <p:spPr bwMode="auto">
          <a:xfrm rot="10800000">
            <a:off x="5736832" y="800215"/>
            <a:ext cx="4616033" cy="25208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Ирина Алексеевна\Desktop\фото к проекту Горюновой\0-02-08-e9bc003c28c6b01079a093fe616b6a54201a859efa4adb62935eb251d7eded1f_145e67e164353c7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b="11972"/>
          <a:stretch/>
        </p:blipFill>
        <p:spPr bwMode="auto">
          <a:xfrm rot="10800000">
            <a:off x="707048" y="800215"/>
            <a:ext cx="4309573" cy="25208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82251" y="0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Приложение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82" y="3321047"/>
            <a:ext cx="5973429" cy="3536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846" y="3321050"/>
            <a:ext cx="6225153" cy="35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7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38019" cy="29690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608550"/>
            <a:ext cx="5938019" cy="3249450"/>
          </a:xfrm>
          <a:prstGeom prst="rect">
            <a:avLst/>
          </a:prstGeom>
        </p:spPr>
      </p:pic>
      <p:pic>
        <p:nvPicPr>
          <p:cNvPr id="4" name="Рисунок 3" descr="C:\Users\Ирина Алексеевна\Desktop\фото к проекту Горюновой\0-02-08-48cfcab339fed2d4b62204bbab2ef60f70f00bd733c0e584c7d0b172e2c9dbf4_72019f92e43db1b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2" b="15726"/>
          <a:stretch/>
        </p:blipFill>
        <p:spPr bwMode="auto">
          <a:xfrm rot="10800000">
            <a:off x="5938017" y="1144209"/>
            <a:ext cx="6253982" cy="2771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585" y="3915986"/>
            <a:ext cx="6253415" cy="294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2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53981" cy="29933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903" y="0"/>
            <a:ext cx="6721098" cy="2993395"/>
          </a:xfrm>
          <a:prstGeom prst="rect">
            <a:avLst/>
          </a:prstGeom>
        </p:spPr>
      </p:pic>
      <p:pic>
        <p:nvPicPr>
          <p:cNvPr id="4" name="Рисунок 3" descr="C:\Users\Ирина Алексеевна\Desktop\фото к проекту Горюновой\Новая папка\0-02-08-3a2c22b7696bda5d12ac1406182253748a792813073220084561421d2aab8dd0_f55addcdac9a3c6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6508" y="1578066"/>
            <a:ext cx="3864604" cy="6695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601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816" y="282392"/>
            <a:ext cx="5934456" cy="4038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6252"/>
            <a:ext cx="3919005" cy="5947023"/>
          </a:xfrm>
          <a:prstGeom prst="rect">
            <a:avLst/>
          </a:prstGeom>
        </p:spPr>
      </p:pic>
      <p:pic>
        <p:nvPicPr>
          <p:cNvPr id="5" name="Рисунок 4" descr="C:\Users\Ирина Алексеевна\Desktop\фото к проекту Горюновой\Новая папка\0-02-08-801d7519392b6f487a493926555869cb34a1e058d04083a8edf55ef4639a833c_b97c1d0c6665f4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81565" y="891323"/>
            <a:ext cx="3943247" cy="426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Ирина Алексеевна\Desktop\фото к проекту Горюновой\Новая папка\0-02-08-4c4759fb824b7f2199382da34a64362d58aa12f7283c2bb500e39cda7a5f9f69_d7441fb95d698be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72" y="1048325"/>
            <a:ext cx="3916045" cy="522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71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1999" cy="730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Правильная социализация – основа коммуникативного прогрессивного развития общества.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Актуальность темы.  Предмет и объект исследования. Основные понятия.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асоциальное поведение?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оно возникает?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Доступные способы самореализации, стимулирующие к прогрессивному поведению.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продуктивное формирование взаимоотношений сотрудничества, взаимопонимания, партнёрства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Актуализация идеи наставничества на примере одной из семей, коллективных взаимоотношений.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исследования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учиться говорить о серьёзных проблемах на простом языке, тренировать навыки бесконфликтного общения, эмпатию, рефлексию, толерантность.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дать определённую модель построения взаимоотношений с родителями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актуализировать психолого-педагогические знания в воспитании подростков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активную жизненную позицию не только автора проекта, но 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 ( переориентация).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многомерности психологического видения детско-родительских и иных межличностных отношений.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исследования. Диагностика.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09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рина Алексеевна\Desktop\фото к проекту Горюновой\Новая папка\0-02-08-ac18431b477c19e6ee49897e12a776772e5f8e48c352de9bda985af2b36d6709_e7b760ce9a1fcb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" y="847538"/>
            <a:ext cx="3006671" cy="3863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Ирина Алексеевна\Desktop\фото к проекту Горюновой\Новая папка\0-02-08-9006c57493f53460d079e5d449a43e92e67f9de12d75584a5695f31c6f9efd31_1d1d78adf7c06e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59" y="847538"/>
            <a:ext cx="2897887" cy="3809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Ирина Алексеевна\Desktop\фото к проекту Горюновой\Новая папка\0-02-08-316332d894515a01ffc45280916814e18637e1aea5408c24c4032eebb9f5cf84_e3066333875a967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34" y="847538"/>
            <a:ext cx="2913978" cy="3801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Ирина Алексеевна\Desktop\фото к проекту Горюновой\Новая папка\0-02-08-286c7a4e81742e00c92dbeea528778fadeec66a1dd53981990dce443fd3b6890_ffb5b1f4506cc5d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985" y="847538"/>
            <a:ext cx="2789695" cy="3801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857" y="313388"/>
            <a:ext cx="5934456" cy="403860"/>
          </a:xfrm>
          <a:prstGeom prst="rect">
            <a:avLst/>
          </a:prstGeom>
        </p:spPr>
      </p:pic>
      <p:pic>
        <p:nvPicPr>
          <p:cNvPr id="7" name="Рисунок 6" descr="C:\Users\Ирина Алексеевна\Desktop\фото к проекту Горюновой\Новая папка\0-02-08-5991052598fa773d03ca852b26844c891acab66edea063b868ddd0b9715c1ca7_88beb0d33042b16f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666" y="3985944"/>
            <a:ext cx="3053166" cy="2872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918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799" y="220398"/>
            <a:ext cx="5934456" cy="403860"/>
          </a:xfrm>
          <a:prstGeom prst="rect">
            <a:avLst/>
          </a:prstGeom>
        </p:spPr>
      </p:pic>
      <p:pic>
        <p:nvPicPr>
          <p:cNvPr id="3" name="Рисунок 2" descr="C:\Users\Ирина Алексеевна\Desktop\фото к проекту Горюновой\Новая папка\0-02-08-49a7d06cc7affcd79c329325ca033654cc500e9f3e4aa10a1ac4afe857e0d302_b45acf012f60e89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1105" cy="432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Ирина Алексеевна\Desktop\фото к проекту Горюновой\Новая папка\0-02-08-4a5f80cc60f7f47bf9479c6150c25f35ff5b7f87a8a57e13d2b023cae74fb04f_971b3db1a7ee399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960" y="2352319"/>
            <a:ext cx="3456122" cy="4505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Ирина Алексеевна\Desktop\фото к проекту Горюновой\Новая папка\0-02-08-c87fbb0135cde190ea36897763a994e4a85d28242b0b0ede2dee28658c02925b_ce9fd5af492d1e0d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700" y="220398"/>
            <a:ext cx="3688300" cy="455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Ирина Алексеевна\Desktop\фото к проекту Горюновой\Новая папка\0-02-08-32c8e35da1a5534390d5c3baad357ef9aadbd7aeeb53e920f61de4a8696f199a_d633442cb793ff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065" y="2352319"/>
            <a:ext cx="3455825" cy="4505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24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83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2. Основная часть.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Теоретические основы социализации подростков в школе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Факторы социализации личности.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 Факторы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формирования неустойчивой личности (факторы риска)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   Биологические факторы риска развития психологически неустойчивой личности.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  Особенности семейного воспитания.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Медицинские исследования и социологические данные о влиянии курения        сигарет/электронных сигарет на организм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человека. </a:t>
            </a:r>
          </a:p>
          <a:p>
            <a:pPr marL="7239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Интервью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говорит социальный педагог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390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Интервью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говорят Наставники-родители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(мама, Жеребцова Анна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Александровна,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гипоопеке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семейном воспитании,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папа, Горюнов Владимир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Владимирович,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гиперопеке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семейном воспитании)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характера подростков.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Интервью: говорит социальный работник, Калина Татьяна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Ивановна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Факторы формирования стресс устойчивой личности (самодостаточной личности)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Самопознание 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 формирование. </a:t>
            </a:r>
          </a:p>
          <a:p>
            <a:pPr marL="7239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Интервью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библиотечным работником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Громыко Полиной Николаевной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семейного воспитания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39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Интервью: говорит социальный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педагог, Калина  Татьяна  Ивановна.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 Возрастные особенности. Интервью: говорит: психолог,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Щёклова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Наталья Степановна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73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3" y="215912"/>
            <a:ext cx="11797144" cy="634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Практическая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часть.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социального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в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МОУ ИРМО «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Пивоваровская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</a:t>
            </a:r>
            <a:endParaRPr lang="ru-RU" sz="20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«Узкий мост» (для учащихся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6/7 классов, МОУ ИРМО «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Пивоваровская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СОШ»),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социопсихологический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срез. Выводы.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«Говорим гадости»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(для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6/7 классов, МОУ ИРМО «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Пивоваровская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СОШ»),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социопсихологический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срез. Выводы.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«Двадцать 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( 7 класс, МОУ ИРМО «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Пивоваровская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СОШ»)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востребованность. Организация элементов волонтёрской деятельности 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подпроекте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«Библиотека добрых дел» («Библиотека социальных историй») на основе межведомственного взаимодействия (база реализации - детский сад с.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Пивовариха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подпроекта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часть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подпроекта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и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выоды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подпроекта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создание Социальной библиотеки («Библиотека добрых дел») в группе детского сада, методического материала для использования на занятиях по развитию речи. А также активная социализация детей дошкольного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социального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подпроекта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детском саду, с.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Пивовариха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автором, Горюновой Е. .,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7А класс </a:t>
            </a:r>
          </a:p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Выводы проекта.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5.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7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819" y="335846"/>
            <a:ext cx="1172094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/>
              <a:t>Тезисы</a:t>
            </a:r>
          </a:p>
          <a:p>
            <a:endParaRPr lang="ru-RU" dirty="0"/>
          </a:p>
          <a:p>
            <a:r>
              <a:rPr lang="ru-RU" dirty="0" smtClean="0"/>
              <a:t>1</a:t>
            </a:r>
            <a:r>
              <a:rPr lang="ru-RU" dirty="0"/>
              <a:t>.	Введение.</a:t>
            </a:r>
          </a:p>
          <a:p>
            <a:pPr algn="r"/>
            <a:r>
              <a:rPr lang="ru-RU" sz="3200" b="1" dirty="0" err="1">
                <a:solidFill>
                  <a:srgbClr val="FFFF00"/>
                </a:solidFill>
              </a:rPr>
              <a:t>Facilius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est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morbos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evitare</a:t>
            </a:r>
            <a:r>
              <a:rPr lang="ru-RU" sz="3200" b="1" dirty="0">
                <a:solidFill>
                  <a:srgbClr val="FFFF00"/>
                </a:solidFill>
              </a:rPr>
              <a:t>, </a:t>
            </a:r>
            <a:r>
              <a:rPr lang="ru-RU" sz="3200" b="1" dirty="0" err="1">
                <a:solidFill>
                  <a:srgbClr val="FFFF00"/>
                </a:solidFill>
              </a:rPr>
              <a:t>quam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eos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curare</a:t>
            </a:r>
            <a:endParaRPr lang="ru-RU" sz="3200" b="1" dirty="0">
              <a:solidFill>
                <a:srgbClr val="FFFF00"/>
              </a:solidFill>
            </a:endParaRPr>
          </a:p>
          <a:p>
            <a:pPr algn="r"/>
            <a:r>
              <a:rPr lang="ru-RU" b="1" dirty="0">
                <a:solidFill>
                  <a:srgbClr val="FFFF00"/>
                </a:solidFill>
              </a:rPr>
              <a:t> «Болезни легче предупредить, чем лечить» / Гиппократ/</a:t>
            </a:r>
          </a:p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Болезнь легче предупредить, чем лечить» - это золотое правило медицины распространяется и на то, как человек чувствует себя в обществе. А поэтому, да здравствует профилактика… Лучше иметь в арсенале методы и приемы правильного коммуникативного поведения и с успехом их использовать в той среде, где мы находимся.</a:t>
            </a:r>
          </a:p>
          <a:p>
            <a:r>
              <a:rPr lang="ru-RU" dirty="0"/>
              <a:t> 	Социализация – это процесс вхождения (интеграции) личности в социальную систему, через овладение её социальными нормами, ценностями, знаниями. На первых этапах социализация личности осуществляется через воспитание, обучение и общение со сверстниками, затем осуществляется через практическую деятельность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sz="2000" dirty="0">
                <a:solidFill>
                  <a:srgbClr val="FFFF00"/>
                </a:solidFill>
              </a:rPr>
              <a:t>Актуальность исследования </a:t>
            </a:r>
            <a:r>
              <a:rPr lang="ru-RU" dirty="0"/>
              <a:t>обусловлено тем, что именно в школьном возрасте происходит очень важный переход – учебная деятельность для подростка становиться ведущей. Школьнику предстоит принять множество новых правил, норм, и здесь участвует такой процесс, как социализация – формирование личности в социальной среде.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828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9" y="311728"/>
            <a:ext cx="11720945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>
                <a:solidFill>
                  <a:srgbClr val="FFFF00"/>
                </a:solidFill>
              </a:rPr>
              <a:t>Проблема исследования </a:t>
            </a:r>
            <a:r>
              <a:rPr lang="ru-RU" dirty="0"/>
              <a:t>в необходимости социализации школьников и недостаточности внимания к этой проблеме в условиях образовательной школы.</a:t>
            </a:r>
          </a:p>
          <a:p>
            <a:r>
              <a:rPr lang="ru-RU" dirty="0"/>
              <a:t>  </a:t>
            </a:r>
            <a:r>
              <a:rPr lang="ru-RU" sz="2000" b="1" dirty="0">
                <a:solidFill>
                  <a:srgbClr val="FFFF00"/>
                </a:solidFill>
              </a:rPr>
              <a:t>Цель исследования</a:t>
            </a:r>
            <a:r>
              <a:rPr lang="ru-RU" dirty="0"/>
              <a:t>: изучить проблему; выявить исходный уровень социализации школьников (дошкольников – </a:t>
            </a:r>
            <a:r>
              <a:rPr lang="ru-RU" dirty="0" err="1"/>
              <a:t>подпроект</a:t>
            </a:r>
            <a:r>
              <a:rPr lang="ru-RU" dirty="0"/>
              <a:t>)</a:t>
            </a:r>
          </a:p>
          <a:p>
            <a:r>
              <a:rPr lang="ru-RU" dirty="0"/>
              <a:t>  </a:t>
            </a:r>
            <a:r>
              <a:rPr lang="ru-RU" sz="2000" b="1" dirty="0">
                <a:solidFill>
                  <a:srgbClr val="FFFF00"/>
                </a:solidFill>
              </a:rPr>
              <a:t>Объект исследования</a:t>
            </a:r>
            <a:r>
              <a:rPr lang="ru-RU" dirty="0"/>
              <a:t>: </a:t>
            </a:r>
            <a:r>
              <a:rPr lang="ru-RU" dirty="0" err="1"/>
              <a:t>внеучебная</a:t>
            </a:r>
            <a:r>
              <a:rPr lang="ru-RU" dirty="0"/>
              <a:t> деятельность</a:t>
            </a:r>
          </a:p>
          <a:p>
            <a:r>
              <a:rPr lang="ru-RU" dirty="0"/>
              <a:t>  </a:t>
            </a:r>
            <a:r>
              <a:rPr lang="ru-RU" sz="2000" b="1" dirty="0">
                <a:solidFill>
                  <a:srgbClr val="FFFF00"/>
                </a:solidFill>
              </a:rPr>
              <a:t>Предмет исследования</a:t>
            </a:r>
            <a:r>
              <a:rPr lang="ru-RU" dirty="0"/>
              <a:t>: социализация подростка в условиях </a:t>
            </a:r>
            <a:r>
              <a:rPr lang="ru-RU" dirty="0" err="1"/>
              <a:t>внеучебной</a:t>
            </a:r>
            <a:r>
              <a:rPr lang="ru-RU" dirty="0"/>
              <a:t> деятельности.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   Гипотеза исследования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/>
              <a:t>Мы предположили: чем раньше ребята начнут учиться общаться с окружающими, правильно вести себя в конфликтных и стрессовых ситуациях, находить способы самореализации, тем меньший соблазн для них будет представлять, например, наркотики, как возможность получить удовлетворение для себя и самовыражения.</a:t>
            </a:r>
          </a:p>
          <a:p>
            <a:r>
              <a:rPr lang="ru-RU" b="1" dirty="0">
                <a:solidFill>
                  <a:srgbClr val="FFFF00"/>
                </a:solidFill>
              </a:rPr>
              <a:t>Форма организации деятельности на основе элементов волонтерского движения и межведомственного взаимодействия </a:t>
            </a:r>
            <a:r>
              <a:rPr lang="ru-RU" dirty="0"/>
              <a:t>(школа – детский сад), позволит выразить подростку себя и быть полезным окружающим, вносить конкретный вклад в формирование социального иммунитета своего и младших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b="1" dirty="0">
                <a:solidFill>
                  <a:srgbClr val="FFFF00"/>
                </a:solidFill>
              </a:rPr>
              <a:t>Задачи исследован</a:t>
            </a:r>
            <a:r>
              <a:rPr lang="ru-RU" sz="2000" b="1" dirty="0">
                <a:solidFill>
                  <a:srgbClr val="FFFF00"/>
                </a:solidFill>
              </a:rPr>
              <a:t>ия:</a:t>
            </a:r>
          </a:p>
          <a:p>
            <a:r>
              <a:rPr lang="ru-RU" dirty="0"/>
              <a:t>1.	Рассмотреть социализацию подростка/школьника как социально-педагогическую проблему.</a:t>
            </a:r>
          </a:p>
          <a:p>
            <a:r>
              <a:rPr lang="ru-RU" dirty="0"/>
              <a:t>2.   </a:t>
            </a:r>
            <a:r>
              <a:rPr lang="ru-RU" dirty="0" smtClean="0"/>
              <a:t> </a:t>
            </a:r>
            <a:r>
              <a:rPr lang="ru-RU" dirty="0"/>
              <a:t>Выявить уровень социализации.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 Учиться </a:t>
            </a:r>
            <a:r>
              <a:rPr lang="ru-RU" dirty="0"/>
              <a:t>говорить о серьёзных проблемах на простом языке, тренировать навыки </a:t>
            </a:r>
            <a:r>
              <a:rPr lang="ru-RU" dirty="0" smtClean="0"/>
              <a:t>  бесконфликтного </a:t>
            </a:r>
            <a:r>
              <a:rPr lang="ru-RU" dirty="0"/>
              <a:t>общения, эмпатию, рефлексию, толерантность</a:t>
            </a:r>
            <a:r>
              <a:rPr lang="ru-RU" dirty="0" smtClean="0"/>
              <a:t>.</a:t>
            </a:r>
          </a:p>
          <a:p>
            <a:r>
              <a:rPr lang="ru-RU" dirty="0"/>
              <a:t>4.   </a:t>
            </a:r>
            <a:r>
              <a:rPr lang="ru-RU" dirty="0" smtClean="0"/>
              <a:t> </a:t>
            </a:r>
            <a:r>
              <a:rPr lang="ru-RU" dirty="0"/>
              <a:t>Дать определённую модель построения взаимоотношений с родителями</a:t>
            </a:r>
          </a:p>
          <a:p>
            <a:r>
              <a:rPr lang="ru-RU" dirty="0"/>
              <a:t>5.    </a:t>
            </a:r>
            <a:r>
              <a:rPr lang="ru-RU" dirty="0" smtClean="0"/>
              <a:t>Актуализировать </a:t>
            </a:r>
            <a:r>
              <a:rPr lang="ru-RU" dirty="0"/>
              <a:t>психолого-педагогические знания в воспитании подростков</a:t>
            </a:r>
          </a:p>
          <a:p>
            <a:pPr marL="342900" indent="-342900">
              <a:buAutoNum type="arabicPeriod" startAt="3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706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945" y="228600"/>
            <a:ext cx="1161703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6"/>
            </a:pPr>
            <a:r>
              <a:rPr lang="ru-RU" dirty="0" smtClean="0"/>
              <a:t>Переориентация </a:t>
            </a:r>
            <a:r>
              <a:rPr lang="ru-RU" dirty="0"/>
              <a:t>– формировать активную жизненную позицию не только автора проекта, но и родителей</a:t>
            </a:r>
            <a:r>
              <a:rPr lang="ru-RU" dirty="0" smtClean="0"/>
              <a:t>.</a:t>
            </a:r>
          </a:p>
          <a:p>
            <a:pPr marL="342900" indent="-342900">
              <a:buAutoNum type="arabicPeriod" startAt="6"/>
            </a:pPr>
            <a:endParaRPr lang="ru-RU" dirty="0"/>
          </a:p>
          <a:p>
            <a:pPr marL="342900" indent="-342900">
              <a:buAutoNum type="arabicPeriod" startAt="7"/>
            </a:pPr>
            <a:r>
              <a:rPr lang="ru-RU" dirty="0" smtClean="0"/>
              <a:t>Развитие </a:t>
            </a:r>
            <a:r>
              <a:rPr lang="ru-RU" dirty="0"/>
              <a:t>многомерности психологического видения детско-родительских и иных межличностных отношений</a:t>
            </a:r>
            <a:r>
              <a:rPr lang="ru-RU" dirty="0" smtClean="0"/>
              <a:t>.</a:t>
            </a:r>
          </a:p>
          <a:p>
            <a:pPr marL="342900" indent="-342900">
              <a:buAutoNum type="arabicPeriod" startAt="7"/>
            </a:pPr>
            <a:endParaRPr lang="ru-RU" dirty="0" smtClean="0"/>
          </a:p>
          <a:p>
            <a:pPr marL="342900" indent="-342900">
              <a:buAutoNum type="arabicPeriod" startAt="7"/>
            </a:pPr>
            <a:r>
              <a:rPr lang="ru-RU" dirty="0"/>
              <a:t>Методы исследования:</a:t>
            </a:r>
          </a:p>
          <a:p>
            <a:r>
              <a:rPr lang="ru-RU" dirty="0"/>
              <a:t>  –   теоретические: анализ и обобщение психолого-педагогической, методической литературы по проблеме исследования;</a:t>
            </a:r>
          </a:p>
          <a:p>
            <a:r>
              <a:rPr lang="ru-RU" dirty="0"/>
              <a:t>  – эмпирические: естественный педагогический эксперимент, тестирование, анкетирование; </a:t>
            </a:r>
          </a:p>
          <a:p>
            <a:r>
              <a:rPr lang="ru-RU" dirty="0"/>
              <a:t>  –     математические –  методы обработки полученных данных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9. Диагностика. </a:t>
            </a:r>
            <a:r>
              <a:rPr lang="ru-RU" dirty="0"/>
              <a:t>Анкетирование. </a:t>
            </a:r>
            <a:r>
              <a:rPr lang="ru-RU" dirty="0" smtClean="0"/>
              <a:t>Тренинг-игра «Двадцать Я»,  социально-</a:t>
            </a:r>
            <a:r>
              <a:rPr lang="ru-RU" dirty="0" err="1" smtClean="0"/>
              <a:t>психологичекие</a:t>
            </a:r>
            <a:r>
              <a:rPr lang="ru-RU" dirty="0" smtClean="0"/>
              <a:t> упражнения – маркеры.</a:t>
            </a:r>
          </a:p>
          <a:p>
            <a:endParaRPr lang="ru-RU" dirty="0"/>
          </a:p>
          <a:p>
            <a:r>
              <a:rPr lang="ru-RU" dirty="0"/>
              <a:t>В опросе приняли участие 25 учащихся из нашей школы, что составляет 0,0054% от общего населения нашего села. Возраст учащихся от 11 до 13 лет.</a:t>
            </a:r>
          </a:p>
          <a:p>
            <a:r>
              <a:rPr lang="ru-RU" dirty="0"/>
              <a:t>Было дано задание провести диагностику (какие сферы "из звёзды </a:t>
            </a:r>
            <a:r>
              <a:rPr lang="ru-RU" dirty="0" err="1"/>
              <a:t>Женжера</a:t>
            </a:r>
            <a:r>
              <a:rPr lang="ru-RU" dirty="0"/>
              <a:t>" отсутствуют у учащихся) </a:t>
            </a:r>
          </a:p>
          <a:p>
            <a:endParaRPr lang="ru-RU" dirty="0"/>
          </a:p>
          <a:p>
            <a:r>
              <a:rPr lang="ru-RU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5254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612845"/>
            <a:ext cx="116378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 учеников (24%) ответили "Социальная", 2 учеников (8%) ответили "Эмоциональная", 2 учеников (8%) ответили "Когнитивная", ещё 2 ученика (8%) ответили, и 0 учеников (0%) ответили "Физическая"</a:t>
            </a:r>
          </a:p>
          <a:p>
            <a:r>
              <a:rPr lang="ru-RU" dirty="0"/>
              <a:t>Выводы: Анализируя полученные данные, мы с уверенностью можем сказать, что ребята не знают, как социализироваться в обществе, не умеют находить формы и методы. А знакомство с </a:t>
            </a:r>
            <a:r>
              <a:rPr lang="ru-RU" dirty="0" err="1"/>
              <a:t>наркотичекими</a:t>
            </a:r>
            <a:r>
              <a:rPr lang="ru-RU" dirty="0"/>
              <a:t> и </a:t>
            </a:r>
            <a:r>
              <a:rPr lang="ru-RU" dirty="0" err="1"/>
              <a:t>токикоманичекими</a:t>
            </a:r>
            <a:r>
              <a:rPr lang="ru-RU" dirty="0"/>
              <a:t> веществами ставит под </a:t>
            </a:r>
            <a:r>
              <a:rPr lang="ru-RU" dirty="0" err="1"/>
              <a:t>угозу</a:t>
            </a:r>
            <a:r>
              <a:rPr lang="ru-RU" dirty="0"/>
              <a:t> правильную социализацию ребят. Значит, проблема, в действительности, существует и ее необходимо решать.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9</a:t>
            </a:r>
            <a:r>
              <a:rPr lang="ru-RU" dirty="0"/>
              <a:t>.  База исследования:</a:t>
            </a:r>
          </a:p>
          <a:p>
            <a:r>
              <a:rPr lang="ru-RU" dirty="0"/>
              <a:t>	МОУ ИРМО «</a:t>
            </a:r>
            <a:r>
              <a:rPr lang="ru-RU" dirty="0" err="1"/>
              <a:t>Пивоваровская</a:t>
            </a:r>
            <a:r>
              <a:rPr lang="ru-RU" dirty="0"/>
              <a:t> СОШ»</a:t>
            </a:r>
          </a:p>
          <a:p>
            <a:r>
              <a:rPr lang="ru-RU" dirty="0"/>
              <a:t>	Детский сад, с. </a:t>
            </a:r>
            <a:r>
              <a:rPr lang="ru-RU" dirty="0" err="1"/>
              <a:t>Пивовариха</a:t>
            </a:r>
            <a:endParaRPr lang="ru-RU" dirty="0"/>
          </a:p>
          <a:p>
            <a:endParaRPr lang="ru-RU" dirty="0"/>
          </a:p>
          <a:p>
            <a:r>
              <a:rPr lang="ru-RU" dirty="0"/>
              <a:t>2.	Основная часть.</a:t>
            </a:r>
          </a:p>
          <a:p>
            <a:r>
              <a:rPr lang="ru-RU" dirty="0"/>
              <a:t>2.1   Теоретические основы социализации подростков в школе</a:t>
            </a:r>
          </a:p>
          <a:p>
            <a:r>
              <a:rPr lang="ru-RU" dirty="0"/>
              <a:t> Анализ психолого-педагогической литературы по осуществлению социализации школьников.</a:t>
            </a:r>
          </a:p>
          <a:p>
            <a:r>
              <a:rPr lang="ru-RU" dirty="0"/>
              <a:t>     В гуманитарные науки термин «социализация» пришел из политэкономии, где его первоначальным значением было «обобществление» земли. Автором термина «социализация» применительно к человеку, является американский социолог Ф.Г. </a:t>
            </a:r>
            <a:r>
              <a:rPr lang="ru-RU" dirty="0" err="1"/>
              <a:t>Гиддингс</a:t>
            </a:r>
            <a:r>
              <a:rPr lang="ru-RU" dirty="0"/>
              <a:t>, который в 1887 г. в книге «Теория социализации» употребил его в значении, – «развитие социальной природы или характера индивида, подготовка человеческого материала к социальной жизни».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8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164" y="207818"/>
            <a:ext cx="1163781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FFFF00"/>
                </a:solidFill>
              </a:rPr>
              <a:t>Социализация </a:t>
            </a:r>
            <a:r>
              <a:rPr lang="ru-RU" dirty="0"/>
              <a:t>– это процесс вхождения (интеграции) личности в социальную систему, через овладение её социальными нормами, ценностями, знаниями. На первых этапах социализация личности осуществляется через воспитание, обучение и общение со сверстниками, затем осуществляется через практическую деятельность. Практическая деятельность всегда динамична и постоянна, поэтому социализацию личности можно считать непрерывно действующим процессом</a:t>
            </a:r>
            <a:r>
              <a:rPr lang="ru-RU" dirty="0" smtClean="0"/>
              <a:t>.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2.2 Факторы социализации личности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dirty="0"/>
              <a:t>факторы социализации – это развивающая среда, которая должна быть спроектирована, хорошо организована и даже построена.     </a:t>
            </a:r>
          </a:p>
          <a:p>
            <a:r>
              <a:rPr lang="ru-RU" dirty="0"/>
              <a:t>    Основным требованием к развивающей среде является создание атмосферы, в которой будут господствовать гуманные отношения, доверие, безопасность, возможность личностного роста.</a:t>
            </a:r>
          </a:p>
          <a:p>
            <a:r>
              <a:rPr lang="ru-RU" dirty="0"/>
              <a:t>   Факторы социализации являются одновременно и средовыми факторами формирования личности. Однако в отличие от социализации факторы формирования личности дополняются еще биологическим фактором.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2.3 </a:t>
            </a:r>
            <a:r>
              <a:rPr lang="ru-RU" sz="2400" b="1" dirty="0">
                <a:solidFill>
                  <a:srgbClr val="FFFF00"/>
                </a:solidFill>
              </a:rPr>
              <a:t>Факторы формирования неустойчивой личности (факторы риска)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а</a:t>
            </a:r>
            <a:r>
              <a:rPr lang="ru-RU" dirty="0">
                <a:solidFill>
                  <a:srgbClr val="FFFF00"/>
                </a:solidFill>
              </a:rPr>
              <a:t>.    Биологические факторы риска развития психологически неустойчивой личности.</a:t>
            </a:r>
          </a:p>
          <a:p>
            <a:r>
              <a:rPr lang="ru-RU" dirty="0"/>
              <a:t>Интервью социального педагога: - Скажите, существуют ли биологические факторы риска развития психологически неустойчивой личности?</a:t>
            </a:r>
          </a:p>
          <a:p>
            <a:r>
              <a:rPr lang="ru-RU" dirty="0"/>
              <a:t>	 У ряда людей в силу особенностей развития вырабатывается недостаточное количество дофаминов. Поэтому для таких людей одурманивание оказывается наиболее привлекательным, поскольку позволяет компенсировать этот дефицит. Так же человеку, нереализованному в той среде, в которой он находится (школа, семья, ВУЗ…) не хватает этих веществ, которые несут не только физическое, но и морально-нравственное удовлетворение.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1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276</TotalTime>
  <Words>3057</Words>
  <Application>Microsoft Office PowerPoint</Application>
  <PresentationFormat>Широкоэкранный</PresentationFormat>
  <Paragraphs>182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Symbol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Ирина Алексеевна</cp:lastModifiedBy>
  <cp:revision>49</cp:revision>
  <dcterms:created xsi:type="dcterms:W3CDTF">2023-10-24T11:47:23Z</dcterms:created>
  <dcterms:modified xsi:type="dcterms:W3CDTF">2023-10-27T06:38:39Z</dcterms:modified>
</cp:coreProperties>
</file>