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sldIdLst>
    <p:sldId id="256" r:id="rId2"/>
    <p:sldId id="257" r:id="rId3"/>
    <p:sldId id="269" r:id="rId4"/>
    <p:sldId id="270" r:id="rId5"/>
    <p:sldId id="271" r:id="rId6"/>
    <p:sldId id="259" r:id="rId7"/>
    <p:sldId id="272" r:id="rId8"/>
    <p:sldId id="260" r:id="rId9"/>
    <p:sldId id="274" r:id="rId10"/>
    <p:sldId id="275" r:id="rId11"/>
    <p:sldId id="276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1773064-8D3A-4191-A36A-B5DF8123EA3B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CD13D24-69EF-44F5-B64F-817F9A5518B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73064-8D3A-4191-A36A-B5DF8123EA3B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13D24-69EF-44F5-B64F-817F9A5518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73064-8D3A-4191-A36A-B5DF8123EA3B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13D24-69EF-44F5-B64F-817F9A5518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773064-8D3A-4191-A36A-B5DF8123EA3B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CD13D24-69EF-44F5-B64F-817F9A5518B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1773064-8D3A-4191-A36A-B5DF8123EA3B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CD13D24-69EF-44F5-B64F-817F9A5518B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73064-8D3A-4191-A36A-B5DF8123EA3B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13D24-69EF-44F5-B64F-817F9A5518B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73064-8D3A-4191-A36A-B5DF8123EA3B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13D24-69EF-44F5-B64F-817F9A5518B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773064-8D3A-4191-A36A-B5DF8123EA3B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CD13D24-69EF-44F5-B64F-817F9A5518B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73064-8D3A-4191-A36A-B5DF8123EA3B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13D24-69EF-44F5-B64F-817F9A5518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773064-8D3A-4191-A36A-B5DF8123EA3B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CD13D24-69EF-44F5-B64F-817F9A5518B9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773064-8D3A-4191-A36A-B5DF8123EA3B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CD13D24-69EF-44F5-B64F-817F9A5518B9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1773064-8D3A-4191-A36A-B5DF8123EA3B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CD13D24-69EF-44F5-B64F-817F9A5518B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infourok.ru/uchebno-metodicheskij-kompleks-chitaem-uchimsya-sporim-4301371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kinouroki.ru/films/" TargetMode="External"/><Relationship Id="rId2" Type="http://schemas.openxmlformats.org/officeDocument/2006/relationships/hyperlink" Target="https://resh.edu.ru/special-course/kino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esh.edu.ru/special-course/2/8" TargetMode="External"/><Relationship Id="rId2" Type="http://schemas.openxmlformats.org/officeDocument/2006/relationships/hyperlink" Target="https://resh.edu.ru/special-course/2/1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642665" y="2060848"/>
            <a:ext cx="7467600" cy="458572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РАБОЧАЯ ПРОГРАММА 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классного руководителя по реализации 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ДУХОВНО – НРАВСТВЕННОГО  ВОСПИТАНИЯ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«КИНОУРОКИ НРАВСТВЕННОСТИ»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6" name="Рисунок 5" descr="https://rbsmi.ru/upload/iblock/e9e/e9eef2e425d2c4e978f7263c8118ae9d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6632"/>
            <a:ext cx="6089650" cy="153162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2699792" y="4725144"/>
            <a:ext cx="48245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rgbClr val="002060"/>
                </a:solidFill>
              </a:rPr>
              <a:t>Автор: Бобылева Татьяна Николаевна,</a:t>
            </a:r>
            <a:endParaRPr lang="ru-RU" dirty="0">
              <a:solidFill>
                <a:srgbClr val="002060"/>
              </a:solidFill>
            </a:endParaRPr>
          </a:p>
          <a:p>
            <a:pPr algn="r"/>
            <a:r>
              <a:rPr lang="ru-RU" b="1" dirty="0">
                <a:solidFill>
                  <a:srgbClr val="002060"/>
                </a:solidFill>
              </a:rPr>
              <a:t> учитель начальных классов,</a:t>
            </a:r>
            <a:endParaRPr lang="ru-RU" dirty="0">
              <a:solidFill>
                <a:srgbClr val="002060"/>
              </a:solidFill>
            </a:endParaRPr>
          </a:p>
          <a:p>
            <a:pPr algn="r"/>
            <a:r>
              <a:rPr lang="ru-RU" b="1" dirty="0">
                <a:solidFill>
                  <a:srgbClr val="002060"/>
                </a:solidFill>
              </a:rPr>
              <a:t>МБОУ «</a:t>
            </a:r>
            <a:r>
              <a:rPr lang="ru-RU" b="1" dirty="0" err="1">
                <a:solidFill>
                  <a:srgbClr val="002060"/>
                </a:solidFill>
              </a:rPr>
              <a:t>Чижовская</a:t>
            </a:r>
            <a:r>
              <a:rPr lang="ru-RU" b="1" dirty="0">
                <a:solidFill>
                  <a:srgbClr val="002060"/>
                </a:solidFill>
              </a:rPr>
              <a:t> средняя школа</a:t>
            </a:r>
            <a:r>
              <a:rPr lang="ru-RU" b="1" dirty="0" smtClean="0">
                <a:solidFill>
                  <a:srgbClr val="002060"/>
                </a:solidFill>
              </a:rPr>
              <a:t>»</a:t>
            </a:r>
          </a:p>
          <a:p>
            <a:pPr algn="r"/>
            <a:r>
              <a:rPr lang="ru-RU" b="1" dirty="0" err="1" smtClean="0">
                <a:solidFill>
                  <a:srgbClr val="002060"/>
                </a:solidFill>
              </a:rPr>
              <a:t>Рославльского</a:t>
            </a:r>
            <a:r>
              <a:rPr lang="ru-RU" b="1" dirty="0" smtClean="0">
                <a:solidFill>
                  <a:srgbClr val="002060"/>
                </a:solidFill>
              </a:rPr>
              <a:t> района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3893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62382"/>
              </p:ext>
            </p:extLst>
          </p:nvPr>
        </p:nvGraphicFramePr>
        <p:xfrm>
          <a:off x="179512" y="1973833"/>
          <a:ext cx="8568951" cy="31144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{BDBED569-4797-4DF1-A0F4-6AAB3CD982D8}</a:tableStyleId>
              </a:tblPr>
              <a:tblGrid>
                <a:gridCol w="1052566"/>
                <a:gridCol w="1041875"/>
                <a:gridCol w="3123162"/>
                <a:gridCol w="1026248"/>
                <a:gridCol w="613449"/>
                <a:gridCol w="818616"/>
                <a:gridCol w="893035"/>
              </a:tblGrid>
              <a:tr h="546537">
                <a:tc gridSpan="2">
                  <a:txBody>
                    <a:bodyPr/>
                    <a:lstStyle/>
                    <a:p>
                      <a:pPr marL="67945" indent="20574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654050" indent="205740" algn="ctr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Даты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538480" indent="205740" algn="ctr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Варианты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38480" indent="205740" algn="ctr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социальных</a:t>
                      </a: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практик</a:t>
                      </a: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(СП)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66040" indent="20574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активных</a:t>
                      </a:r>
                    </a:p>
                    <a:p>
                      <a:pPr marL="66040" indent="20574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участников в СП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0180" indent="20574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2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участников,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3185" indent="20574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дополнительно привлеченных к СП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093075">
                <a:tc>
                  <a:txBody>
                    <a:bodyPr/>
                    <a:lstStyle/>
                    <a:p>
                      <a:pPr marL="67945" indent="20574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194945" indent="20574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просмотр фильма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155" indent="20574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проведения мероприятий по теме фильма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9420" indent="20574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предложены учениками (не менее 3</a:t>
                      </a:r>
                      <a:r>
                        <a:rPr lang="ru-RU" sz="1200" baseline="30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indent="20574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271780" indent="205740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Выбраны</a:t>
                      </a: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 </a:t>
                      </a:r>
                      <a:r>
                        <a:rPr lang="en-US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исполнению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indent="20574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56845" indent="205740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учащи</a:t>
                      </a: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хся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marL="67945" indent="20574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52400" indent="205740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родите</a:t>
                      </a: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лей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vert="vert27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4193">
                <a:tc rowSpan="3">
                  <a:txBody>
                    <a:bodyPr/>
                    <a:lstStyle/>
                    <a:p>
                      <a:pPr marL="67945" indent="20574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28.09.202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marL="67945" indent="20574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01.10.202</a:t>
                      </a: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indent="20574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Провести шефский рейд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marL="67945" indent="20574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Изготовление и вручение открыток </a:t>
                      </a:r>
                    </a:p>
                    <a:p>
                      <a:pPr marL="67945" indent="20574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Дню пожилого человека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marL="67945" indent="20574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marL="67945" indent="20574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marL="67945" indent="20574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3669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 indent="20574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Помочь отстающим товарищам в классе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87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 indent="205740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Вручить открытки для жителей села к дню пожилого человека</a:t>
                      </a:r>
                    </a:p>
                    <a:p>
                      <a:pPr marL="67945" indent="205740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155022" y="260648"/>
            <a:ext cx="651332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63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11300" algn="l"/>
                <a:tab pos="6169025" algn="l"/>
                <a:tab pos="61976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Анализ проведения социальной практики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63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11300" algn="l"/>
                <a:tab pos="6169025" algn="l"/>
                <a:tab pos="619760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Дата проведения социальной практики </a:t>
            </a:r>
            <a:r>
              <a:rPr kumimoji="0" lang="ru-RU" sz="1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28 сентября-5 октября  2021</a:t>
            </a:r>
            <a:r>
              <a:rPr kumimoji="0" lang="ru-RU" sz="1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63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11300" algn="l"/>
                <a:tab pos="6169025" algn="l"/>
                <a:tab pos="619760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Фильм</a:t>
            </a:r>
            <a:r>
              <a:rPr kumimoji="0" lang="ru-RU" sz="1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1000" b="0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«Друг в беде не бросит»</a:t>
            </a:r>
            <a:r>
              <a:rPr kumimoji="0" lang="ru-RU" sz="1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63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11300" algn="l"/>
                <a:tab pos="6169025" algn="l"/>
                <a:tab pos="619760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Тема социальной практики </a:t>
            </a:r>
            <a:r>
              <a:rPr kumimoji="0" lang="ru-RU" sz="1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000" b="0" i="0" u="sng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Нравственные понятия: честность, отзывчивость, доброта	</a:t>
            </a:r>
            <a:r>
              <a:rPr kumimoji="0" lang="ru-RU" sz="1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63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11300" algn="l"/>
                <a:tab pos="6169025" algn="l"/>
                <a:tab pos="619760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Класс</a:t>
            </a:r>
            <a:r>
              <a:rPr kumimoji="0" lang="ru-RU" sz="1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4    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Школа МБОУ «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Чижовская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средняя школа»</a:t>
            </a:r>
            <a:r>
              <a:rPr kumimoji="0" lang="ru-RU" sz="1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63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11300" algn="l"/>
                <a:tab pos="6169025" algn="l"/>
                <a:tab pos="619760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Населенный пункт </a:t>
            </a:r>
            <a:r>
              <a:rPr kumimoji="0" lang="ru-RU" sz="1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д. Чижовка-2 </a:t>
            </a:r>
            <a:r>
              <a:rPr kumimoji="0" lang="ru-RU" sz="10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Рославльского</a:t>
            </a:r>
            <a:r>
              <a:rPr kumimoji="0" lang="ru-RU" sz="1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района		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63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11300" algn="l"/>
                <a:tab pos="6169025" algn="l"/>
                <a:tab pos="619760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Классный руководитель </a:t>
            </a:r>
            <a:r>
              <a:rPr kumimoji="0" lang="ru-RU" sz="1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Бобылева Татьяна Николаевна	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5013176"/>
            <a:ext cx="73448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06375" eaLnBrk="0" fontAlgn="base" hangingPunct="0">
              <a:spcBef>
                <a:spcPct val="0"/>
              </a:spcBef>
              <a:spcAft>
                <a:spcPct val="0"/>
              </a:spcAft>
              <a:tabLst>
                <a:tab pos="1511300" algn="l"/>
                <a:tab pos="6169025" algn="l"/>
                <a:tab pos="6197600" algn="l"/>
              </a:tabLst>
            </a:pPr>
            <a:r>
              <a:rPr lang="ru-RU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Выявленные проблемы, сложности </a:t>
            </a:r>
            <a:endParaRPr lang="ru-RU" sz="800" dirty="0">
              <a:latin typeface="Arial" pitchFamily="34" charset="0"/>
              <a:cs typeface="Arial" pitchFamily="34" charset="0"/>
            </a:endParaRPr>
          </a:p>
          <a:p>
            <a:pPr lvl="0" indent="206375" eaLnBrk="0" fontAlgn="base" hangingPunct="0">
              <a:spcBef>
                <a:spcPct val="0"/>
              </a:spcBef>
              <a:spcAft>
                <a:spcPct val="0"/>
              </a:spcAft>
              <a:tabLst>
                <a:tab pos="1511300" algn="l"/>
                <a:tab pos="6169025" algn="l"/>
                <a:tab pos="6197600" algn="l"/>
              </a:tabLst>
            </a:pP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Короткий период подготовки к вручению</a:t>
            </a:r>
            <a:endParaRPr lang="ru-RU" sz="800" dirty="0">
              <a:latin typeface="Arial" pitchFamily="34" charset="0"/>
              <a:cs typeface="Arial" pitchFamily="34" charset="0"/>
            </a:endParaRPr>
          </a:p>
          <a:p>
            <a:pPr lvl="0" indent="206375" eaLnBrk="0" fontAlgn="base" hangingPunct="0">
              <a:spcBef>
                <a:spcPct val="0"/>
              </a:spcBef>
              <a:spcAft>
                <a:spcPct val="0"/>
              </a:spcAft>
              <a:tabLst>
                <a:tab pos="1511300" algn="l"/>
                <a:tab pos="6169025" algn="l"/>
                <a:tab pos="6197600" algn="l"/>
              </a:tabLst>
            </a:pPr>
            <a:r>
              <a:rPr lang="ru-RU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Достоинства, достигнутые успехи </a:t>
            </a:r>
            <a:endParaRPr lang="ru-RU" sz="800" dirty="0">
              <a:latin typeface="Arial" pitchFamily="34" charset="0"/>
              <a:cs typeface="Arial" pitchFamily="34" charset="0"/>
            </a:endParaRPr>
          </a:p>
          <a:p>
            <a:pPr lvl="0" indent="206375" eaLnBrk="0" fontAlgn="base" hangingPunct="0">
              <a:spcBef>
                <a:spcPct val="0"/>
              </a:spcBef>
              <a:spcAft>
                <a:spcPct val="0"/>
              </a:spcAft>
              <a:tabLst>
                <a:tab pos="1511300" algn="l"/>
                <a:tab pos="6169025" algn="l"/>
                <a:tab pos="6197600" algn="l"/>
              </a:tabLst>
            </a:pP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 жители были рады встрече, улыбались, искренне благодарили</a:t>
            </a:r>
            <a:endParaRPr lang="ru-RU" sz="800" dirty="0">
              <a:latin typeface="Arial" pitchFamily="34" charset="0"/>
              <a:cs typeface="Arial" pitchFamily="34" charset="0"/>
            </a:endParaRPr>
          </a:p>
          <a:p>
            <a:pPr lvl="0" indent="206375" eaLnBrk="0" fontAlgn="base" hangingPunct="0">
              <a:spcBef>
                <a:spcPct val="0"/>
              </a:spcBef>
              <a:spcAft>
                <a:spcPct val="0"/>
              </a:spcAft>
              <a:tabLst>
                <a:tab pos="1511300" algn="l"/>
                <a:tab pos="6169025" algn="l"/>
                <a:tab pos="6197600" algn="l"/>
              </a:tabLst>
            </a:pP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Общая оценка результата социальной практики: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«ОТЛИЧНО» 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504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Users\ADM\Desktop\2023-04-21_11-17-40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8016428" cy="4032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Объект 5" descr="D:\С Рабочего Стола\Грамоты 2021-2022\грамоты 20-21\Сертификат Бобылева Киноуроки.jpg"/>
          <p:cNvPicPr>
            <a:picLocks noGrp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22" y="4437112"/>
            <a:ext cx="4392488" cy="20162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0174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Учебно-методический </a:t>
            </a:r>
            <a:r>
              <a:rPr lang="ru-RU" b="1" dirty="0" smtClean="0">
                <a:solidFill>
                  <a:srgbClr val="002060"/>
                </a:solidFill>
              </a:rPr>
              <a:t>комплекс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  </a:t>
            </a:r>
            <a:r>
              <a:rPr lang="ru-RU" b="1" dirty="0" smtClean="0">
                <a:solidFill>
                  <a:srgbClr val="002060"/>
                </a:solidFill>
              </a:rPr>
              <a:t>«Читаем. Думаем. Спорим.»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067944" y="1412776"/>
            <a:ext cx="4947320" cy="23496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i="1" dirty="0"/>
              <a:t>Формирование личностных качеств  школьников </a:t>
            </a:r>
            <a:r>
              <a:rPr lang="ru-RU" i="1" dirty="0" smtClean="0"/>
              <a:t>на </a:t>
            </a:r>
            <a:r>
              <a:rPr lang="ru-RU" i="1" dirty="0"/>
              <a:t>основе духовных </a:t>
            </a:r>
            <a:r>
              <a:rPr lang="ru-RU" i="1" dirty="0" smtClean="0"/>
              <a:t>ценностей  </a:t>
            </a:r>
            <a:r>
              <a:rPr lang="ru-RU" i="1" dirty="0"/>
              <a:t>с использованием </a:t>
            </a:r>
            <a:r>
              <a:rPr lang="ru-RU" i="1" dirty="0" smtClean="0"/>
              <a:t>активных </a:t>
            </a:r>
            <a:r>
              <a:rPr lang="ru-RU" i="1" dirty="0"/>
              <a:t>методов </a:t>
            </a:r>
            <a:r>
              <a:rPr lang="ru-RU" i="1" dirty="0" smtClean="0"/>
              <a:t>обучения  по технологии  «Кейс – </a:t>
            </a:r>
            <a:r>
              <a:rPr lang="ru-RU" i="1" dirty="0" err="1" smtClean="0"/>
              <a:t>стади</a:t>
            </a:r>
            <a:r>
              <a:rPr lang="ru-RU" i="1" dirty="0" smtClean="0"/>
              <a:t>»  для учащихся 4-11 классов,10-17 лет.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73016"/>
            <a:ext cx="4320480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11960" y="4077072"/>
            <a:ext cx="44644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Основной </a:t>
            </a:r>
            <a:r>
              <a:rPr lang="ru-RU" dirty="0"/>
              <a:t>целью данного  учебно-методического комплекса является </a:t>
            </a:r>
            <a:r>
              <a:rPr lang="ru-RU" b="1" i="1" dirty="0"/>
              <a:t>воспитание нравственной личности, духовно богатой, внутренне свободной, способной строить жизнь, достойную Человека-патриота и гражданина.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0333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836712"/>
            <a:ext cx="7467600" cy="487375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Суть  кейс-метода  состоит  в  том,  что  учащиеся получают от учителя пакет документов (кейс), при помощи которых либо выявляют проблему и пути её решения, либо вырабатывают варианты выхода из сложной ситуации, когда проблема обозначена.</a:t>
            </a:r>
          </a:p>
          <a:p>
            <a:r>
              <a:rPr lang="ru-RU" b="1" dirty="0"/>
              <a:t>         Кейс  содержит: </a:t>
            </a:r>
            <a:endParaRPr lang="ru-RU" dirty="0"/>
          </a:p>
          <a:p>
            <a:pPr lvl="0"/>
            <a:r>
              <a:rPr lang="ru-RU" dirty="0"/>
              <a:t>реальную  ситуацию;</a:t>
            </a:r>
          </a:p>
          <a:p>
            <a:pPr lvl="0"/>
            <a:r>
              <a:rPr lang="ru-RU" dirty="0"/>
              <a:t>информацию,  предназначенную  для  анализа  и  обобщения; </a:t>
            </a:r>
          </a:p>
          <a:p>
            <a:pPr lvl="0"/>
            <a:r>
              <a:rPr lang="ru-RU" dirty="0"/>
              <a:t>задание,  обучающее  навыкам  формулирования  проблемы  и  выработки  возможных  вариантов    решения.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         Содержание кейса</a:t>
            </a:r>
            <a:r>
              <a:rPr lang="ru-RU" dirty="0"/>
              <a:t> состоит из пакета специально подобранных в соответствии с дидактическими целями материалов.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5305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476672"/>
            <a:ext cx="746760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Технология использования</a:t>
            </a:r>
            <a:endParaRPr lang="ru-RU" dirty="0"/>
          </a:p>
          <a:p>
            <a:pPr lvl="0"/>
            <a:r>
              <a:rPr lang="ru-RU" dirty="0" smtClean="0"/>
              <a:t>Индивидуальная </a:t>
            </a:r>
            <a:r>
              <a:rPr lang="ru-RU" dirty="0"/>
              <a:t>самостоятельная работа обучаемых с материалами кейса (идентификация проблемы, формулирование ключевых альтернатив, предложение решения или рекомендуемого действия);</a:t>
            </a:r>
          </a:p>
          <a:p>
            <a:pPr lvl="0"/>
            <a:r>
              <a:rPr lang="ru-RU" dirty="0"/>
              <a:t>Работа в малых группах по согласованию видения ключевой проблемы и ее решений;</a:t>
            </a:r>
          </a:p>
          <a:p>
            <a:pPr lvl="0"/>
            <a:r>
              <a:rPr lang="ru-RU" dirty="0"/>
              <a:t>Презентация и экспертиза результатов малых групп на общей дискуссии (в рамках учебной группы).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51773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86284" y="660162"/>
            <a:ext cx="7467600" cy="487375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Кейс – стадии:</a:t>
            </a:r>
            <a:endParaRPr lang="ru-RU" dirty="0"/>
          </a:p>
          <a:p>
            <a:r>
              <a:rPr lang="ru-RU" i="1" dirty="0"/>
              <a:t>1  шаг.</a:t>
            </a:r>
            <a:r>
              <a:rPr lang="ru-RU" dirty="0"/>
              <a:t>    Сформулируйте одну конкретную проблему и запишите ее.</a:t>
            </a:r>
          </a:p>
          <a:p>
            <a:r>
              <a:rPr lang="ru-RU" i="1" dirty="0"/>
              <a:t>2 шаг.</a:t>
            </a:r>
            <a:r>
              <a:rPr lang="ru-RU" dirty="0"/>
              <a:t> Выявите и запишите основные причины ее возникновения (причины формулируются со слов «не» и «нет»).</a:t>
            </a:r>
          </a:p>
          <a:p>
            <a:r>
              <a:rPr lang="ru-RU" i="1" dirty="0"/>
              <a:t>1 и 2 шаг</a:t>
            </a:r>
            <a:r>
              <a:rPr lang="ru-RU" dirty="0"/>
              <a:t> представляют ситуацию «минус». Далее ее надо перевести в ситуацию «плюс».</a:t>
            </a:r>
          </a:p>
          <a:p>
            <a:r>
              <a:rPr lang="ru-RU" i="1" dirty="0"/>
              <a:t>3 шаг.</a:t>
            </a:r>
            <a:r>
              <a:rPr lang="ru-RU" dirty="0"/>
              <a:t> Проблема </a:t>
            </a:r>
            <a:r>
              <a:rPr lang="ru-RU" dirty="0" err="1"/>
              <a:t>переформулируется</a:t>
            </a:r>
            <a:r>
              <a:rPr lang="ru-RU" dirty="0"/>
              <a:t> в цель.</a:t>
            </a:r>
          </a:p>
          <a:p>
            <a:r>
              <a:rPr lang="ru-RU" i="1" dirty="0"/>
              <a:t>4 шаг. </a:t>
            </a:r>
            <a:r>
              <a:rPr lang="ru-RU" dirty="0"/>
              <a:t>Причины становятся задачами.</a:t>
            </a:r>
          </a:p>
          <a:p>
            <a:r>
              <a:rPr lang="ru-RU" i="1" dirty="0"/>
              <a:t>5 шаг. </a:t>
            </a:r>
            <a:r>
              <a:rPr lang="ru-RU" dirty="0"/>
              <a:t>Для каждой задачи определяется комплекс мероприятий – шагов по ее решению, для каждого шага назначаются ответственные, которые подбирают команду для реализации мероприятий.</a:t>
            </a:r>
          </a:p>
          <a:p>
            <a:r>
              <a:rPr lang="ru-RU" i="1" dirty="0"/>
              <a:t>6 шаг. </a:t>
            </a:r>
            <a:r>
              <a:rPr lang="ru-RU" dirty="0"/>
              <a:t>Ответственные определяют необходимые материальные ресурсы и время для выполнения мероприятия</a:t>
            </a:r>
          </a:p>
          <a:p>
            <a:r>
              <a:rPr lang="ru-RU" i="1" dirty="0"/>
              <a:t>7 шаг. </a:t>
            </a:r>
            <a:r>
              <a:rPr lang="ru-RU" dirty="0"/>
              <a:t>Для каждого блока задач определяется конкретный продукт и критерии эффективности решения задачи.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1266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Работа ученика с кейсом</a:t>
            </a:r>
            <a:endParaRPr lang="ru-RU" dirty="0"/>
          </a:p>
          <a:p>
            <a:r>
              <a:rPr lang="ru-RU" dirty="0"/>
              <a:t>1 этап: знакомство с ситуацией, её особенностями;</a:t>
            </a:r>
          </a:p>
          <a:p>
            <a:r>
              <a:rPr lang="ru-RU" dirty="0"/>
              <a:t>2 этап: выделение основной проблемы, персоналий, которые могут реально воздействовать на ситуацию;</a:t>
            </a:r>
          </a:p>
          <a:p>
            <a:r>
              <a:rPr lang="ru-RU" dirty="0"/>
              <a:t>3 этап: предложение концепций или тем для мозгового штурма;</a:t>
            </a:r>
          </a:p>
          <a:p>
            <a:r>
              <a:rPr lang="ru-RU" dirty="0"/>
              <a:t>4 этап: анализ последствий принятия того или иного решения;</a:t>
            </a:r>
          </a:p>
          <a:p>
            <a:r>
              <a:rPr lang="ru-RU" dirty="0"/>
              <a:t>5 этап: решение кейса – предложение одного или нескольких вариантов последовательности действий.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98605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404664"/>
            <a:ext cx="7467600" cy="6213304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/>
              <a:t>СОДЕРЖАНИЕ</a:t>
            </a:r>
            <a:endParaRPr lang="ru-RU" dirty="0"/>
          </a:p>
          <a:p>
            <a:r>
              <a:rPr lang="ru-RU" dirty="0"/>
              <a:t> Кейс № 1.   Человеческие ценности </a:t>
            </a:r>
          </a:p>
          <a:p>
            <a:r>
              <a:rPr lang="ru-RU" dirty="0"/>
              <a:t> Кейс № 2.   Душа </a:t>
            </a:r>
          </a:p>
          <a:p>
            <a:r>
              <a:rPr lang="ru-RU" dirty="0"/>
              <a:t> Кейс № 3.   Добро</a:t>
            </a:r>
          </a:p>
          <a:p>
            <a:r>
              <a:rPr lang="ru-RU" dirty="0"/>
              <a:t> Кейс № 4.   Милосердие и жертвенность </a:t>
            </a:r>
          </a:p>
          <a:p>
            <a:r>
              <a:rPr lang="ru-RU" dirty="0"/>
              <a:t> Кейс № 5.   Совесть</a:t>
            </a:r>
          </a:p>
          <a:p>
            <a:r>
              <a:rPr lang="ru-RU" dirty="0"/>
              <a:t> Кейс № 6.   Правда</a:t>
            </a:r>
          </a:p>
          <a:p>
            <a:r>
              <a:rPr lang="ru-RU" dirty="0"/>
              <a:t> Кейс № 7.   Вера. Верность </a:t>
            </a:r>
          </a:p>
          <a:p>
            <a:r>
              <a:rPr lang="ru-RU" dirty="0"/>
              <a:t> Кейс № 8.   Дружба </a:t>
            </a:r>
          </a:p>
          <a:p>
            <a:r>
              <a:rPr lang="ru-RU" dirty="0"/>
              <a:t> Кейс № 9.   Зависть</a:t>
            </a:r>
          </a:p>
          <a:p>
            <a:r>
              <a:rPr lang="ru-RU" dirty="0"/>
              <a:t> Кейс №10.  Гордость</a:t>
            </a:r>
          </a:p>
          <a:p>
            <a:r>
              <a:rPr lang="ru-RU" dirty="0"/>
              <a:t> Кейс № 11. Долг</a:t>
            </a:r>
          </a:p>
          <a:p>
            <a:r>
              <a:rPr lang="ru-RU" dirty="0"/>
              <a:t> Кейс № 12. Чувства</a:t>
            </a:r>
          </a:p>
          <a:p>
            <a:r>
              <a:rPr lang="ru-RU" dirty="0"/>
              <a:t> Кейс № 13. Любовь</a:t>
            </a:r>
          </a:p>
          <a:p>
            <a:r>
              <a:rPr lang="ru-RU" dirty="0"/>
              <a:t> Кейс № 14. Свобода </a:t>
            </a:r>
          </a:p>
          <a:p>
            <a:r>
              <a:rPr lang="ru-RU" dirty="0"/>
              <a:t> Кейс № 15. Надежда</a:t>
            </a:r>
          </a:p>
          <a:p>
            <a:r>
              <a:rPr lang="ru-RU" dirty="0"/>
              <a:t> Кейс № 16. Жизнь</a:t>
            </a:r>
          </a:p>
          <a:p>
            <a:r>
              <a:rPr lang="ru-RU" dirty="0"/>
              <a:t> Кейс № 17. Связь </a:t>
            </a:r>
            <a:r>
              <a:rPr lang="ru-RU" dirty="0" smtClean="0"/>
              <a:t>поколений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infourok.ru/uchebno-metodicheskij-kompleks-chitaem-uchimsya-sporim-4301371.html</a:t>
            </a:r>
            <a:r>
              <a:rPr lang="ru-RU" smtClean="0"/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2018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284984"/>
            <a:ext cx="7467600" cy="936104"/>
          </a:xfrm>
        </p:spPr>
        <p:txBody>
          <a:bodyPr>
            <a:normAutofit fontScale="90000"/>
          </a:bodyPr>
          <a:lstStyle/>
          <a:p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Рабочей программе воспитания МБОУ «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Чижовская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средняя школа» в модуле «Классное руководство» прописаны основные функции классного руководителя: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 проведение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классных часов как часов плодотворного и доверительного общения педагога и школьников, основанных на принципах уважительного отношения к личности ребенка, поддержки активной позиции каждого ребенка в беседе, предоставления школьникам возможности обсуждения и принятия решений по обсуждаемой проблеме, создания благоприятной среды для общения. </a:t>
            </a:r>
            <a:b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 вовлечение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школьников в интересную и полезную для них деятельность, которая предоставит им возможность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самореализоваться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ней, приобрести социально значимые знания, развить в себе важные для своего личностного развития социально значимые отношения, получить опыт участия в социально значимых делах.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Данная программа работы классного руководителя с классом  позволяет организовать воспитательный процесс в общеобразовательных учреждениях в увлекательной интерактивной форме.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907704" y="4437112"/>
            <a:ext cx="4720952" cy="210884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«КИНОУРОКИ НРАВСТВЕННОСТИ»</a:t>
            </a:r>
            <a:endParaRPr lang="ru-RU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=</a:t>
            </a:r>
            <a:endParaRPr lang="ru-RU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классные часы на основе короткометражных фильмов</a:t>
            </a:r>
            <a:endParaRPr lang="ru-RU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+ </a:t>
            </a:r>
            <a:endParaRPr lang="ru-RU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социальные практики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5316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Всероссийский народный проект «</a:t>
            </a:r>
            <a:r>
              <a:rPr lang="ru-RU" dirty="0" err="1" smtClean="0"/>
              <a:t>Киноуроки</a:t>
            </a:r>
            <a:r>
              <a:rPr lang="ru-RU" dirty="0" smtClean="0"/>
              <a:t> в школах России»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Цель Проекта </a:t>
            </a:r>
            <a:r>
              <a:rPr lang="ru-RU" dirty="0"/>
              <a:t>– создание инновационной системы воспитания гармонично развитой и социально ответственной личности на основе нравственных ценностей.</a:t>
            </a:r>
          </a:p>
          <a:p>
            <a:r>
              <a:rPr lang="ru-RU" b="1" dirty="0"/>
              <a:t>Миссия Проекта </a:t>
            </a:r>
            <a:r>
              <a:rPr lang="ru-RU" dirty="0"/>
              <a:t>– воспитание поколений выпускников школ 2030-2040 гг. со сформированной широкой библиотекой этических качеств, высоким уровнем социальной и интеллектуальной компетентности</a:t>
            </a:r>
          </a:p>
        </p:txBody>
      </p:sp>
    </p:spTree>
    <p:extLst>
      <p:ext uri="{BB962C8B-B14F-4D97-AF65-F5344CB8AC3E}">
        <p14:creationId xmlns:p14="http://schemas.microsoft.com/office/powerpoint/2010/main" val="2725533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Этапы проведения </a:t>
            </a:r>
            <a:r>
              <a:rPr lang="ru-RU" dirty="0" err="1"/>
              <a:t>киноуроков</a:t>
            </a:r>
            <a:endParaRPr lang="ru-RU" dirty="0"/>
          </a:p>
        </p:txBody>
      </p:sp>
      <p:pic>
        <p:nvPicPr>
          <p:cNvPr id="4" name="image3.jpeg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916832"/>
            <a:ext cx="8064896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074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Социальная практика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C00000"/>
                </a:solidFill>
              </a:rPr>
              <a:t>–</a:t>
            </a:r>
            <a:r>
              <a:rPr lang="ru-RU" sz="1800" dirty="0">
                <a:solidFill>
                  <a:srgbClr val="C00000"/>
                </a:solidFill>
              </a:rPr>
              <a:t> общественно полезное дело, инициированное классом после проведения </a:t>
            </a:r>
            <a:r>
              <a:rPr lang="ru-RU" sz="1800" dirty="0" err="1">
                <a:solidFill>
                  <a:srgbClr val="C00000"/>
                </a:solidFill>
              </a:rPr>
              <a:t>киноурока</a:t>
            </a:r>
            <a:r>
              <a:rPr lang="ru-RU" sz="1800" dirty="0">
                <a:solidFill>
                  <a:srgbClr val="C00000"/>
                </a:solidFill>
              </a:rPr>
              <a:t>, которое позволяет проявить раскрываемое в фильме качество личности на практике.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3935288" cy="45720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Цель социальных практик </a:t>
            </a:r>
            <a:r>
              <a:rPr lang="ru-RU" dirty="0"/>
              <a:t>– создание условий для развития у детей и подростков понимания и принятия ценности созидательных качеств личности, формирования потребности в проявлении продуктивной социальной активности.</a:t>
            </a:r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 lvl="2"/>
            <a:r>
              <a:rPr lang="ru-RU" b="1" dirty="0"/>
              <a:t>Типы и виды социальных практик</a:t>
            </a:r>
            <a:r>
              <a:rPr lang="ru-RU" dirty="0"/>
              <a:t>:</a:t>
            </a:r>
            <a:endParaRPr lang="ru-RU" sz="1400" dirty="0"/>
          </a:p>
          <a:p>
            <a:r>
              <a:rPr lang="ru-RU" dirty="0"/>
              <a:t>А) социально-педагогические </a:t>
            </a:r>
            <a:endParaRPr lang="ru-RU" dirty="0" smtClean="0"/>
          </a:p>
          <a:p>
            <a:r>
              <a:rPr lang="ru-RU" dirty="0" smtClean="0"/>
              <a:t>Б</a:t>
            </a:r>
            <a:r>
              <a:rPr lang="ru-RU" dirty="0"/>
              <a:t>) социально-культурные </a:t>
            </a:r>
            <a:endParaRPr lang="ru-RU" dirty="0" smtClean="0"/>
          </a:p>
          <a:p>
            <a:r>
              <a:rPr lang="ru-RU" dirty="0" smtClean="0"/>
              <a:t>д</a:t>
            </a:r>
            <a:r>
              <a:rPr lang="ru-RU" dirty="0"/>
              <a:t>.); научно-просветительские мероприятия </a:t>
            </a:r>
            <a:endParaRPr lang="ru-RU" dirty="0" smtClean="0"/>
          </a:p>
          <a:p>
            <a:r>
              <a:rPr lang="ru-RU" dirty="0" smtClean="0"/>
              <a:t>В</a:t>
            </a:r>
            <a:r>
              <a:rPr lang="ru-RU" dirty="0"/>
              <a:t>) </a:t>
            </a:r>
            <a:r>
              <a:rPr lang="ru-RU" dirty="0" smtClean="0"/>
              <a:t>социально-бытовые</a:t>
            </a:r>
          </a:p>
          <a:p>
            <a:r>
              <a:rPr lang="ru-RU" dirty="0" smtClean="0"/>
              <a:t>Г</a:t>
            </a:r>
            <a:r>
              <a:rPr lang="ru-RU" dirty="0"/>
              <a:t>) </a:t>
            </a:r>
            <a:r>
              <a:rPr lang="ru-RU" dirty="0" smtClean="0"/>
              <a:t>социально-медицинские</a:t>
            </a:r>
            <a:endParaRPr lang="ru-RU" sz="2000" dirty="0"/>
          </a:p>
          <a:p>
            <a:r>
              <a:rPr lang="ru-RU" dirty="0"/>
              <a:t>Д) </a:t>
            </a:r>
            <a:r>
              <a:rPr lang="ru-RU" dirty="0" smtClean="0"/>
              <a:t>социально-трудовые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5389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Программа </a:t>
            </a:r>
            <a:r>
              <a:rPr lang="ru-RU" dirty="0" smtClean="0"/>
              <a:t>разработана </a:t>
            </a:r>
            <a:r>
              <a:rPr lang="ru-RU" dirty="0"/>
              <a:t>автономной некоммерческой организацией «Центр развития интеллектуальных и творческих способностей «</a:t>
            </a:r>
            <a:r>
              <a:rPr lang="ru-RU" dirty="0" err="1"/>
              <a:t>Интелрост</a:t>
            </a:r>
            <a:r>
              <a:rPr lang="ru-RU" dirty="0"/>
              <a:t>» в  2014 г.  Материалы рекомендованы к использованию в образовательных учреждениях страны Министерством Просвещения РФ, имеют положительное экспертное заключение ФГБНУ «Институт изучения детства, семьи и воспитания Российской академии образования». Проведение </a:t>
            </a:r>
            <a:r>
              <a:rPr lang="ru-RU" dirty="0" err="1"/>
              <a:t>киноуроков</a:t>
            </a:r>
            <a:r>
              <a:rPr lang="ru-RU" dirty="0"/>
              <a:t> предполагает использование фильмов и методических пособий к ним, размещенных на электронной площадке Министерства просвещения РФ – «Российская электронная школа» </a:t>
            </a:r>
            <a:r>
              <a:rPr lang="ru-RU" u="sng" dirty="0">
                <a:hlinkClick r:id="rId2"/>
              </a:rPr>
              <a:t>https://resh.edu.ru/special-course/kino</a:t>
            </a:r>
            <a:r>
              <a:rPr lang="ru-RU" dirty="0"/>
              <a:t> и сайте проекта «</a:t>
            </a:r>
            <a:r>
              <a:rPr lang="ru-RU" dirty="0" err="1"/>
              <a:t>Киноуроки</a:t>
            </a:r>
            <a:r>
              <a:rPr lang="ru-RU" dirty="0"/>
              <a:t> в школах России»</a:t>
            </a:r>
            <a:r>
              <a:rPr lang="ru-RU" dirty="0">
                <a:hlinkClick r:id="rId3"/>
              </a:rPr>
              <a:t> </a:t>
            </a:r>
            <a:r>
              <a:rPr lang="ru-RU" u="sng" dirty="0">
                <a:hlinkClick r:id="rId3"/>
              </a:rPr>
              <a:t>https://kinouroki.ru/films/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1975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Из опыта работы по реализации проекта «</a:t>
            </a:r>
            <a:r>
              <a:rPr lang="ru-RU" dirty="0" err="1" smtClean="0">
                <a:solidFill>
                  <a:srgbClr val="C00000"/>
                </a:solidFill>
              </a:rPr>
              <a:t>Киноуроки</a:t>
            </a:r>
            <a:r>
              <a:rPr lang="ru-RU" dirty="0" smtClean="0">
                <a:solidFill>
                  <a:srgbClr val="C00000"/>
                </a:solidFill>
              </a:rPr>
              <a:t> нравственности»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6" name="Объект 5" descr="C:\Users\ADM\Desktop\2023-04-22_10-31-54.png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8003232" cy="45488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641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Технология проведение </a:t>
            </a:r>
            <a:r>
              <a:rPr lang="ru-RU" b="1" i="1" dirty="0" err="1"/>
              <a:t>киноурока</a:t>
            </a:r>
            <a:r>
              <a:rPr lang="ru-RU" b="1" i="1" dirty="0"/>
              <a:t>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620688"/>
            <a:ext cx="7467600" cy="5781256"/>
          </a:xfrm>
        </p:spPr>
        <p:txBody>
          <a:bodyPr>
            <a:normAutofit/>
          </a:bodyPr>
          <a:lstStyle/>
          <a:p>
            <a:pPr lvl="0"/>
            <a:r>
              <a:rPr lang="ru-RU" sz="1200" dirty="0" smtClean="0"/>
              <a:t>Система </a:t>
            </a:r>
            <a:r>
              <a:rPr lang="ru-RU" sz="1200" dirty="0"/>
              <a:t>работы выстраивается в соответствии с рабочей программой, разработанной классным руководителем с учетом целей и задач организации воспитательной работы в своем </a:t>
            </a:r>
            <a:r>
              <a:rPr lang="ru-RU" sz="1200" dirty="0" smtClean="0"/>
              <a:t>классе</a:t>
            </a:r>
            <a:endParaRPr lang="ru-RU" sz="1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134089"/>
              </p:ext>
            </p:extLst>
          </p:nvPr>
        </p:nvGraphicFramePr>
        <p:xfrm>
          <a:off x="179512" y="1268760"/>
          <a:ext cx="8820473" cy="5398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684"/>
                <a:gridCol w="1953921"/>
                <a:gridCol w="2142337"/>
                <a:gridCol w="2142337"/>
                <a:gridCol w="567141"/>
                <a:gridCol w="567141"/>
                <a:gridCol w="440912"/>
              </a:tblGrid>
              <a:tr h="14285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83" marR="46583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фильма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83" marR="46583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Качество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83" marR="46583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деятельности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83" marR="46583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часов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583" marR="4658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0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6040" marR="59690" algn="ctr">
                        <a:lnSpc>
                          <a:spcPct val="11500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2060"/>
                          </a:solidFill>
                          <a:effectLst/>
                        </a:rPr>
                        <a:t>теория</a:t>
                      </a:r>
                      <a:endParaRPr lang="ru-RU" sz="7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583" marR="46583" marT="0" marB="0"/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1500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2060"/>
                          </a:solidFill>
                          <a:effectLst/>
                        </a:rPr>
                        <a:t>практика</a:t>
                      </a:r>
                      <a:endParaRPr lang="ru-RU" sz="7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583" marR="46583" marT="0" marB="0"/>
                </a:tc>
                <a:tc>
                  <a:txBody>
                    <a:bodyPr/>
                    <a:lstStyle/>
                    <a:p>
                      <a:pPr marL="99060" marR="73660" algn="ctr">
                        <a:lnSpc>
                          <a:spcPct val="11500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2060"/>
                          </a:solidFill>
                          <a:effectLst/>
                        </a:rPr>
                        <a:t>всего</a:t>
                      </a:r>
                      <a:endParaRPr lang="ru-RU" sz="7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583" marR="46583" marT="0" marB="0"/>
                </a:tc>
              </a:tr>
              <a:tr h="57141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83" marR="46583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Киноурок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«Наследники победы</a:t>
                      </a: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Ссылка на ресурс: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u="sng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https://resh.edu.ru/special-course/2/12</a:t>
                      </a: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83" marR="46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Патриотизм/предательство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83" marR="46583" marT="0" marB="0"/>
                </a:tc>
                <a:tc>
                  <a:txBody>
                    <a:bodyPr/>
                    <a:lstStyle/>
                    <a:p>
                      <a:pPr marL="67945" marR="1384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просмотра фильма, беседа 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нравственном понятии.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Классный час №1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83" marR="46583" marT="0" marB="0"/>
                </a:tc>
                <a:tc>
                  <a:txBody>
                    <a:bodyPr/>
                    <a:lstStyle/>
                    <a:p>
                      <a:pPr marL="67945" marR="1384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7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583" marR="46583" marT="0" marB="0"/>
                </a:tc>
                <a:tc>
                  <a:txBody>
                    <a:bodyPr/>
                    <a:lstStyle/>
                    <a:p>
                      <a:pPr marL="67945" marR="1384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7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583" marR="46583" marT="0" marB="0"/>
                </a:tc>
                <a:tc>
                  <a:txBody>
                    <a:bodyPr/>
                    <a:lstStyle/>
                    <a:p>
                      <a:pPr marL="67945" marR="1384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7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583" marR="46583" marT="0" marB="0"/>
                </a:tc>
              </a:tr>
              <a:tr h="5714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679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практика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83" marR="46583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Обсуждение инициатив школьников, составление плана социальной</a:t>
                      </a:r>
                    </a:p>
                    <a:p>
                      <a:pPr marL="679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практики.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83" marR="46583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7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583" marR="46583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7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583" marR="46583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7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583" marR="46583" marT="0" marB="0"/>
                </a:tc>
              </a:tr>
              <a:tr h="2857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679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практика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83" marR="46583" marT="0" marB="0"/>
                </a:tc>
                <a:tc>
                  <a:txBody>
                    <a:bodyPr/>
                    <a:lstStyle/>
                    <a:p>
                      <a:pPr marL="67945" marR="1384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социальной практики, рефлексия.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83" marR="46583" marT="0" marB="0"/>
                </a:tc>
                <a:tc>
                  <a:txBody>
                    <a:bodyPr/>
                    <a:lstStyle/>
                    <a:p>
                      <a:pPr marL="67945" marR="1384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7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583" marR="46583" marT="0" marB="0"/>
                </a:tc>
                <a:tc>
                  <a:txBody>
                    <a:bodyPr/>
                    <a:lstStyle/>
                    <a:p>
                      <a:pPr marL="67945" marR="1384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7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583" marR="46583" marT="0" marB="0"/>
                </a:tc>
                <a:tc>
                  <a:txBody>
                    <a:bodyPr/>
                    <a:lstStyle/>
                    <a:p>
                      <a:pPr marL="67945" marR="1384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7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583" marR="46583" marT="0" marB="0"/>
                </a:tc>
              </a:tr>
              <a:tr h="57141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октябрь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83" marR="46583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Киноурок 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«Друг в беде не бросит»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Ссылка на ресурс: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u="sng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https://resh.edu.ru/special-course/2/8</a:t>
                      </a: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83" marR="46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Взаимопомощь/ вред, помеха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83" marR="46583" marT="0" marB="0"/>
                </a:tc>
                <a:tc>
                  <a:txBody>
                    <a:bodyPr/>
                    <a:lstStyle/>
                    <a:p>
                      <a:pPr marL="67945" marR="1384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просмотра фильма, беседа 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нравственном понятии.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Классный час №2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83" marR="46583" marT="0" marB="0"/>
                </a:tc>
                <a:tc>
                  <a:txBody>
                    <a:bodyPr/>
                    <a:lstStyle/>
                    <a:p>
                      <a:pPr marL="67945" marR="1384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7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583" marR="46583" marT="0" marB="0"/>
                </a:tc>
                <a:tc>
                  <a:txBody>
                    <a:bodyPr/>
                    <a:lstStyle/>
                    <a:p>
                      <a:pPr marL="67945" marR="1384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7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583" marR="46583" marT="0" marB="0"/>
                </a:tc>
                <a:tc>
                  <a:txBody>
                    <a:bodyPr/>
                    <a:lstStyle/>
                    <a:p>
                      <a:pPr marL="67945" marR="1384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7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583" marR="46583" marT="0" marB="0"/>
                </a:tc>
              </a:tr>
              <a:tr h="5714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679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практика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83" marR="46583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Обсуждение инициатив школьников, составление плана социальной</a:t>
                      </a:r>
                    </a:p>
                    <a:p>
                      <a:pPr marL="679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практики.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83" marR="46583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7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583" marR="46583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7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583" marR="46583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7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583" marR="46583" marT="0" marB="0"/>
                </a:tc>
              </a:tr>
              <a:tr h="2857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679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практика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83" marR="46583" marT="0" marB="0"/>
                </a:tc>
                <a:tc>
                  <a:txBody>
                    <a:bodyPr/>
                    <a:lstStyle/>
                    <a:p>
                      <a:pPr marL="67945" marR="1384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социальной практики, рефлексия.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583" marR="46583" marT="0" marB="0"/>
                </a:tc>
                <a:tc>
                  <a:txBody>
                    <a:bodyPr/>
                    <a:lstStyle/>
                    <a:p>
                      <a:pPr marL="67945" marR="1384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7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583" marR="46583" marT="0" marB="0"/>
                </a:tc>
                <a:tc>
                  <a:txBody>
                    <a:bodyPr/>
                    <a:lstStyle/>
                    <a:p>
                      <a:pPr marL="67945" marR="1384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7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583" marR="46583" marT="0" marB="0"/>
                </a:tc>
                <a:tc>
                  <a:txBody>
                    <a:bodyPr/>
                    <a:lstStyle/>
                    <a:p>
                      <a:pPr marL="67945" marR="1384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7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583" marR="4658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686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Классный </a:t>
            </a:r>
            <a:r>
              <a:rPr lang="ru-RU" dirty="0">
                <a:solidFill>
                  <a:srgbClr val="002060"/>
                </a:solidFill>
              </a:rPr>
              <a:t>час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«</a:t>
            </a:r>
            <a:r>
              <a:rPr lang="ru-RU" dirty="0">
                <a:solidFill>
                  <a:srgbClr val="002060"/>
                </a:solidFill>
              </a:rPr>
              <a:t>ДРУГ В БЕДЕ НЕ БРОСИТ»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Задачи</a:t>
            </a:r>
            <a:r>
              <a:rPr lang="ru-RU" b="1" dirty="0"/>
              <a:t>:</a:t>
            </a:r>
            <a:endParaRPr lang="ru-RU" dirty="0"/>
          </a:p>
          <a:p>
            <a:pPr lvl="0"/>
            <a:r>
              <a:rPr lang="ru-RU" dirty="0"/>
              <a:t>Работа над основными нравственными понятиями: честность, отзывчивость, доброта, смелость, справедливость, борьба с эгоизмом, трусостью, воспитание силы воли.</a:t>
            </a:r>
          </a:p>
          <a:p>
            <a:pPr lvl="0"/>
            <a:r>
              <a:rPr lang="ru-RU" dirty="0"/>
              <a:t>Развитие навыков общения, умения высказать и доказать свое мнение.</a:t>
            </a:r>
          </a:p>
          <a:p>
            <a:pPr lvl="0"/>
            <a:r>
              <a:rPr lang="ru-RU" dirty="0"/>
              <a:t>Воспитание чувства сплоченности, умения работать в коллективе.</a:t>
            </a:r>
          </a:p>
          <a:p>
            <a:pPr lvl="0"/>
            <a:r>
              <a:rPr lang="ru-RU" dirty="0"/>
              <a:t>Духовный рост.</a:t>
            </a:r>
          </a:p>
          <a:p>
            <a:pPr lvl="0"/>
            <a:r>
              <a:rPr lang="ru-RU" dirty="0"/>
              <a:t>Развитие творческих способностей обучающихся.</a:t>
            </a:r>
          </a:p>
          <a:p>
            <a:r>
              <a:rPr lang="ru-RU" b="1" i="1" dirty="0"/>
              <a:t>Оборудование: </a:t>
            </a:r>
            <a:r>
              <a:rPr lang="ru-RU" dirty="0"/>
              <a:t>мультимедийное оборудование для демонстрации фильма и презентации слайдов.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190184" cy="4572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Этапы работы:</a:t>
            </a:r>
          </a:p>
          <a:p>
            <a:pPr lvl="0"/>
            <a:r>
              <a:rPr lang="ru-RU" sz="3200" i="1" dirty="0" smtClean="0"/>
              <a:t>1. </a:t>
            </a:r>
            <a:r>
              <a:rPr lang="ru-RU" sz="3200" i="1" dirty="0"/>
              <a:t>Вступление. Подготовка к восприятию фильма</a:t>
            </a:r>
            <a:r>
              <a:rPr lang="ru-RU" sz="3200" i="1" dirty="0" smtClean="0"/>
              <a:t>.</a:t>
            </a:r>
          </a:p>
          <a:p>
            <a:r>
              <a:rPr lang="ru-RU" sz="3200" i="1" dirty="0"/>
              <a:t>Создание доверительной атмосферы в группе.</a:t>
            </a:r>
          </a:p>
          <a:p>
            <a:r>
              <a:rPr lang="ru-RU" sz="3200" i="1" dirty="0"/>
              <a:t>Задание, фиксирующее внимание на теме.</a:t>
            </a:r>
          </a:p>
          <a:p>
            <a:pPr lvl="0"/>
            <a:r>
              <a:rPr lang="ru-RU" sz="3200" i="1" dirty="0"/>
              <a:t>Просмотр фильма.</a:t>
            </a:r>
          </a:p>
          <a:p>
            <a:r>
              <a:rPr lang="ru-RU" sz="3200" i="1" dirty="0"/>
              <a:t> </a:t>
            </a:r>
            <a:r>
              <a:rPr lang="ru-RU" sz="3200" i="1" dirty="0" smtClean="0"/>
              <a:t>Спонтанное </a:t>
            </a:r>
            <a:r>
              <a:rPr lang="ru-RU" sz="3200" i="1" dirty="0"/>
              <a:t>обсуждение</a:t>
            </a:r>
            <a:r>
              <a:rPr lang="ru-RU" sz="3200" i="1" dirty="0" smtClean="0"/>
              <a:t>.</a:t>
            </a:r>
          </a:p>
          <a:p>
            <a:pPr lvl="0"/>
            <a:r>
              <a:rPr lang="ru-RU" sz="3200" i="1" dirty="0"/>
              <a:t>Обобщение результатов обсуждения.</a:t>
            </a:r>
          </a:p>
          <a:p>
            <a:r>
              <a:rPr lang="ru-RU" sz="3200" i="1" dirty="0"/>
              <a:t>Подведение итогов </a:t>
            </a:r>
            <a:endParaRPr lang="ru-RU" sz="3200" i="1" dirty="0" smtClean="0"/>
          </a:p>
          <a:p>
            <a:pPr lvl="0"/>
            <a:r>
              <a:rPr lang="ru-RU" sz="3200" i="1" dirty="0"/>
              <a:t>Рефлексия.</a:t>
            </a:r>
          </a:p>
          <a:p>
            <a:endParaRPr lang="ru-RU" dirty="0"/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2142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133</TotalTime>
  <Words>1050</Words>
  <Application>Microsoft Office PowerPoint</Application>
  <PresentationFormat>Экран (4:3)</PresentationFormat>
  <Paragraphs>201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Эркер</vt:lpstr>
      <vt:lpstr>Презентация PowerPoint</vt:lpstr>
      <vt:lpstr>В Рабочей программе воспитания МБОУ «Чижовская средняя школа» в модуле «Классное руководство» прописаны основные функции классного руководителя:   1) проведение классных часов как часов плодотворного и доверительного общения педагога и школьников, основанных на принципах уважительного отношения к личности ребенка, поддержки активной позиции каждого ребенка в беседе, предоставления школьникам возможности обсуждения и принятия решений по обсуждаемой проблеме, создания благоприятной среды для общения.   2) вовлечение школьников в интересную и полезную для них деятельность, которая предоставит им возможность самореализоваться в ней, приобрести социально значимые знания, развить в себе важные для своего личностного развития социально значимые отношения, получить опыт участия в социально значимых делах.   Данная программа работы классного руководителя с классом  позволяет организовать воспитательный процесс в общеобразовательных учреждениях в увлекательной интерактивной форме.  </vt:lpstr>
      <vt:lpstr>Всероссийский народный проект «Киноуроки в школах России»</vt:lpstr>
      <vt:lpstr>Этапы проведения киноуроков</vt:lpstr>
      <vt:lpstr>Социальная практика – общественно полезное дело, инициированное классом после проведения киноурока, которое позволяет проявить раскрываемое в фильме качество личности на практике.</vt:lpstr>
      <vt:lpstr>Презентация PowerPoint</vt:lpstr>
      <vt:lpstr>Из опыта работы по реализации проекта «Киноуроки нравственности»</vt:lpstr>
      <vt:lpstr>Технология проведение киноурока.  </vt:lpstr>
      <vt:lpstr>Классный час  «ДРУГ В БЕДЕ НЕ БРОСИТ»  </vt:lpstr>
      <vt:lpstr>Презентация PowerPoint</vt:lpstr>
      <vt:lpstr>Презентация PowerPoint</vt:lpstr>
      <vt:lpstr>Учебно-методический комплекс    «Читаем. Думаем. Спорим.»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</dc:creator>
  <cp:lastModifiedBy>ADM</cp:lastModifiedBy>
  <cp:revision>14</cp:revision>
  <dcterms:created xsi:type="dcterms:W3CDTF">2023-03-17T07:00:00Z</dcterms:created>
  <dcterms:modified xsi:type="dcterms:W3CDTF">2023-04-24T14:11:32Z</dcterms:modified>
</cp:coreProperties>
</file>