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68" r:id="rId7"/>
    <p:sldId id="263" r:id="rId8"/>
    <p:sldId id="264" r:id="rId9"/>
    <p:sldId id="270" r:id="rId10"/>
    <p:sldId id="271" r:id="rId11"/>
    <p:sldId id="272" r:id="rId12"/>
    <p:sldId id="273" r:id="rId13"/>
    <p:sldId id="266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CB2"/>
    <a:srgbClr val="44609E"/>
    <a:srgbClr val="D9E4FB"/>
    <a:srgbClr val="3B7AB2"/>
    <a:srgbClr val="00BC55"/>
    <a:srgbClr val="74B7D2"/>
    <a:srgbClr val="52A5C7"/>
    <a:srgbClr val="3B94B7"/>
    <a:srgbClr val="F3B403"/>
    <a:srgbClr val="3B8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533" autoAdjust="0"/>
  </p:normalViewPr>
  <p:slideViewPr>
    <p:cSldViewPr snapToGrid="0">
      <p:cViewPr>
        <p:scale>
          <a:sx n="123" d="100"/>
          <a:sy n="123" d="100"/>
        </p:scale>
        <p:origin x="828" y="-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01286" y="1889398"/>
            <a:ext cx="7004052" cy="819125"/>
          </a:xfrm>
          <a:prstGeom prst="rect">
            <a:avLst/>
          </a:prstGeom>
          <a:ln w="76200">
            <a:noFill/>
          </a:ln>
          <a:effectLst/>
        </p:spPr>
        <p:txBody>
          <a:bodyPr anchor="ctr"/>
          <a:lstStyle>
            <a:lvl1pPr algn="ctr">
              <a:defRPr sz="4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2302" y="3810220"/>
            <a:ext cx="4681603" cy="1655762"/>
          </a:xfrm>
          <a:prstGeom prst="rect">
            <a:avLst/>
          </a:prstGeom>
          <a:ln>
            <a:noFill/>
          </a:ln>
          <a:effectLst/>
        </p:spPr>
        <p:txBody>
          <a:bodyPr/>
          <a:lstStyle>
            <a:lvl1pPr marL="0" indent="0" algn="ctr">
              <a:buNone/>
              <a:defRPr sz="1800" b="0">
                <a:solidFill>
                  <a:srgbClr val="557299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0" r:id="rId2"/>
    <p:sldLayoutId id="2147483721" r:id="rId3"/>
    <p:sldLayoutId id="2147483716" r:id="rId4"/>
    <p:sldLayoutId id="2147483715" r:id="rId5"/>
    <p:sldLayoutId id="2147483714" r:id="rId6"/>
    <p:sldLayoutId id="2147483712" r:id="rId7"/>
    <p:sldLayoutId id="2147483710" r:id="rId8"/>
    <p:sldLayoutId id="2147483709" r:id="rId9"/>
    <p:sldLayoutId id="2147483722" r:id="rId10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286" y="1938826"/>
            <a:ext cx="7004052" cy="819125"/>
          </a:xfrm>
        </p:spPr>
        <p:txBody>
          <a:bodyPr/>
          <a:lstStyle/>
          <a:p>
            <a:r>
              <a:rPr lang="en-US" sz="5400" dirty="0">
                <a:solidFill>
                  <a:srgbClr val="44609E"/>
                </a:solidFill>
                <a:latin typeface="+mn-lt"/>
                <a:ea typeface="+mn-ea"/>
              </a:rPr>
              <a:t>Save the Earth</a:t>
            </a:r>
            <a:endParaRPr lang="ru-RU" sz="5400" dirty="0">
              <a:solidFill>
                <a:srgbClr val="44609E"/>
              </a:solidFill>
              <a:latin typeface="+mn-lt"/>
              <a:ea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44609E"/>
                </a:solidFill>
              </a:rPr>
              <a:t>Test your knowledge</a:t>
            </a:r>
          </a:p>
          <a:p>
            <a:endParaRPr lang="en-US" sz="2400" dirty="0">
              <a:solidFill>
                <a:srgbClr val="44609E"/>
              </a:solidFill>
            </a:endParaRPr>
          </a:p>
          <a:p>
            <a:r>
              <a:rPr lang="en-US" sz="1400" dirty="0">
                <a:solidFill>
                  <a:srgbClr val="44609E"/>
                </a:solidFill>
              </a:rPr>
              <a:t> by </a:t>
            </a:r>
            <a:r>
              <a:rPr lang="en-US" sz="1400" dirty="0" err="1">
                <a:solidFill>
                  <a:srgbClr val="44609E"/>
                </a:solidFill>
              </a:rPr>
              <a:t>Dremluyzhenko</a:t>
            </a:r>
            <a:endParaRPr lang="en-US" sz="1400" dirty="0">
              <a:solidFill>
                <a:srgbClr val="44609E"/>
              </a:solidFill>
            </a:endParaRPr>
          </a:p>
          <a:p>
            <a:r>
              <a:rPr lang="en-US" sz="1400" dirty="0">
                <a:solidFill>
                  <a:srgbClr val="44609E"/>
                </a:solidFill>
              </a:rPr>
              <a:t>Irina </a:t>
            </a:r>
            <a:r>
              <a:rPr lang="en-US" sz="1400" dirty="0" err="1">
                <a:solidFill>
                  <a:srgbClr val="44609E"/>
                </a:solidFill>
              </a:rPr>
              <a:t>Nikolaevna</a:t>
            </a:r>
            <a:endParaRPr lang="ru-RU" sz="1400" dirty="0">
              <a:solidFill>
                <a:srgbClr val="44609E"/>
              </a:solidFill>
            </a:endParaRPr>
          </a:p>
        </p:txBody>
      </p:sp>
      <p:pic>
        <p:nvPicPr>
          <p:cNvPr id="7" name="Рисунок 6" descr="Пейзаж леса">
            <a:extLst>
              <a:ext uri="{FF2B5EF4-FFF2-40B4-BE49-F238E27FC236}">
                <a16:creationId xmlns:a16="http://schemas.microsoft.com/office/drawing/2014/main" id="{FA0DDF04-E936-4199-B58A-6C678B95B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95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5540" y="1636776"/>
            <a:ext cx="5074920" cy="1033272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en-US" sz="5400" dirty="0">
                <a:solidFill>
                  <a:srgbClr val="44609E"/>
                </a:solidFill>
                <a:cs typeface="Arial" panose="020B0604020202020204" pitchFamily="34" charset="0"/>
              </a:rPr>
              <a:t>Well done</a:t>
            </a:r>
            <a:r>
              <a:rPr lang="ru-RU" sz="5400" dirty="0">
                <a:solidFill>
                  <a:srgbClr val="44609E"/>
                </a:solidFill>
                <a:cs typeface="Arial" panose="020B0604020202020204" pitchFamily="34" charset="0"/>
              </a:rPr>
              <a:t>!</a:t>
            </a:r>
          </a:p>
        </p:txBody>
      </p:sp>
      <p:sp>
        <p:nvSpPr>
          <p:cNvPr id="15" name="Ромб 14"/>
          <p:cNvSpPr/>
          <p:nvPr/>
        </p:nvSpPr>
        <p:spPr>
          <a:xfrm>
            <a:off x="4237230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339764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5134696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6032162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706BE81-3798-4562-B9F9-AB842FBC2C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687" y="2799784"/>
            <a:ext cx="4657725" cy="3133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9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Smoke from industrial chimneys</a:t>
            </a:r>
            <a:endParaRPr lang="ru-RU" dirty="0"/>
          </a:p>
        </p:txBody>
      </p:sp>
      <p:sp>
        <p:nvSpPr>
          <p:cNvPr id="28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Recycling things</a:t>
            </a:r>
            <a:endParaRPr lang="ru-RU" dirty="0"/>
          </a:p>
        </p:txBody>
      </p:sp>
      <p:sp>
        <p:nvSpPr>
          <p:cNvPr id="27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Saving resources</a:t>
            </a:r>
            <a:endParaRPr lang="ru-RU" dirty="0"/>
          </a:p>
        </p:txBody>
      </p:sp>
      <p:sp>
        <p:nvSpPr>
          <p:cNvPr id="29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Sorting out the waste</a:t>
            </a:r>
            <a:endParaRPr lang="ru-RU" dirty="0"/>
          </a:p>
        </p:txBody>
      </p:sp>
      <p:sp>
        <p:nvSpPr>
          <p:cNvPr id="8" name="Ромб 7"/>
          <p:cNvSpPr/>
          <p:nvPr/>
        </p:nvSpPr>
        <p:spPr>
          <a:xfrm>
            <a:off x="183711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5305398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5305398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Заголовок 5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What causes environmental problems?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8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7" grpId="0" animBg="1"/>
      <p:bldP spid="29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Harm to people’s and animal’s health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Sorting out waste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Throwing litter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Using public transport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5302689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1837113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What are the possible consequence?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Water pollution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1636776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Air pollution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Destroying factories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Deforestation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5302689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837113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What environmental problems can cause rubbish in the water?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23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food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plastic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paper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glass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1837113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837113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What people can’t recycle?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4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4434840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Watching TV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 off light when you needn’t it 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the Sun energy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Reducing using water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183711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5302689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How can’t people save energy?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34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If you are eco-friendly, you get to school…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foot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1636776" y="443835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 car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 motorcycle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 bus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302689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837113" y="453725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5302689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711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Acid rain exist because of…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Fumes from cars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097624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Sun’s shining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5102352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Animals’ living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Using computers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1838227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530380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5303803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8227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974" y="641462"/>
            <a:ext cx="7004052" cy="3248025"/>
          </a:xfrm>
        </p:spPr>
        <p:txBody>
          <a:bodyPr/>
          <a:lstStyle/>
          <a:p>
            <a:r>
              <a:rPr lang="en-US" dirty="0"/>
              <a:t>What can help to save the Earth?</a:t>
            </a:r>
            <a:endParaRPr lang="ru-RU" dirty="0"/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5102352" y="532699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Picking up litter 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102352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Making bonfires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1636776" y="4433642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Eating a lot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36776" y="5331447"/>
            <a:ext cx="3171600" cy="698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Playing computer games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303803" y="5430345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5303803" y="4532540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1838227" y="4531046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838227" y="5428851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1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1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8575">
          <a:noFill/>
          <a:prstDash val="sysDash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500" dirty="0" err="1" smtClean="0">
            <a:solidFill>
              <a:schemeClr val="accent1">
                <a:lumMod val="7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SC_RU_EDU_test_universal_" id="{0F326A36-4E8E-4D34-8D57-DB4CE51CB6ED}" vid="{895AB5E8-B27E-4E38-B4EF-6EBFE2E5152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3F1AF-44D4-4D29-8344-45133B6B041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tf96391491_win32</Template>
  <TotalTime>0</TotalTime>
  <Words>152</Words>
  <Application>Microsoft Office PowerPoint</Application>
  <PresentationFormat>Лист A4 (210x297 мм)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Тема1</vt:lpstr>
      <vt:lpstr>Save the Earth</vt:lpstr>
      <vt:lpstr>What causes environmental problems?</vt:lpstr>
      <vt:lpstr>What are the possible consequence?</vt:lpstr>
      <vt:lpstr>What environmental problems can cause rubbish in the water?</vt:lpstr>
      <vt:lpstr>What people can’t recycle?</vt:lpstr>
      <vt:lpstr>How can’t people save energy?</vt:lpstr>
      <vt:lpstr>If you are eco-friendly, you get to school…</vt:lpstr>
      <vt:lpstr>Acid rain exist because of…</vt:lpstr>
      <vt:lpstr>What can help to save the Earth?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2022-03-26T08:27:20Z</dcterms:created>
  <dcterms:modified xsi:type="dcterms:W3CDTF">2022-03-26T09:03:24Z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