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0" r:id="rId4"/>
    <p:sldId id="262" r:id="rId5"/>
    <p:sldId id="265" r:id="rId6"/>
    <p:sldId id="266" r:id="rId7"/>
    <p:sldId id="263" r:id="rId8"/>
    <p:sldId id="283" r:id="rId9"/>
    <p:sldId id="267" r:id="rId10"/>
    <p:sldId id="268" r:id="rId11"/>
    <p:sldId id="269" r:id="rId12"/>
    <p:sldId id="287" r:id="rId13"/>
    <p:sldId id="270" r:id="rId14"/>
    <p:sldId id="285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6406"/>
    <a:srgbClr val="3333CC"/>
    <a:srgbClr val="CC00FF"/>
    <a:srgbClr val="660066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64E8-226C-411C-9F1D-42C544759A8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5BAD-027B-4BE3-AF94-2190A296E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jpeg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ён\Desktop\картинки к проекту Природа\1548513643_1530619426_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«МЫ-ДРУЗЬЯ ПРИРОДЫ!»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МБДОУ Детский сад </a:t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№102 </a:t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Ильина Екатерина Александровна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 2023г.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50017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 по территории детского сада: 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за солнцем, небом, осенним дождем, за красотой и богатством осенних красок, за деревьями и цветами, растущими на территории детского сада.</a:t>
            </a:r>
            <a:endParaRPr lang="ru-RU" sz="1600" dirty="0"/>
          </a:p>
        </p:txBody>
      </p:sp>
      <p:pic>
        <p:nvPicPr>
          <p:cNvPr id="4" name="Рисунок 3" descr="1698146785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500330" cy="2928934"/>
          </a:xfrm>
          <a:prstGeom prst="rect">
            <a:avLst/>
          </a:prstGeom>
        </p:spPr>
      </p:pic>
      <p:pic>
        <p:nvPicPr>
          <p:cNvPr id="5" name="Рисунок 4" descr="1698146806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643050"/>
            <a:ext cx="2571736" cy="3214710"/>
          </a:xfrm>
          <a:prstGeom prst="rect">
            <a:avLst/>
          </a:prstGeom>
        </p:spPr>
      </p:pic>
      <p:pic>
        <p:nvPicPr>
          <p:cNvPr id="6" name="Рисунок 5" descr="1696924505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1546"/>
            <a:ext cx="2500330" cy="2500306"/>
          </a:xfrm>
          <a:prstGeom prst="rect">
            <a:avLst/>
          </a:prstGeom>
        </p:spPr>
      </p:pic>
      <p:pic>
        <p:nvPicPr>
          <p:cNvPr id="7" name="Рисунок 6" descr="1696924742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214818"/>
            <a:ext cx="3214710" cy="2428868"/>
          </a:xfrm>
          <a:prstGeom prst="rect">
            <a:avLst/>
          </a:prstGeom>
        </p:spPr>
      </p:pic>
      <p:pic>
        <p:nvPicPr>
          <p:cNvPr id="9" name="Рисунок 8" descr="16981470376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000636"/>
            <a:ext cx="2571768" cy="1643050"/>
          </a:xfrm>
          <a:prstGeom prst="rect">
            <a:avLst/>
          </a:prstGeom>
        </p:spPr>
      </p:pic>
      <p:pic>
        <p:nvPicPr>
          <p:cNvPr id="10" name="Рисунок 9" descr="16970089739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488" y="1071546"/>
            <a:ext cx="314327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608332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Беседа на тему:</a:t>
            </a:r>
            <a:r>
              <a:rPr lang="ru-RU" sz="1600" b="1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«Какая сегодня погода», «Как изменилась одежда людей».</a:t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и рисунков на тему: 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«Осень», «Осенний урожай».</a:t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Разучивание стихов и песен и танцев» про Осень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(Осень, Осень не спеши…» «Кап-кап, тук, тук, тук… и </a:t>
            </a:r>
            <a:r>
              <a:rPr lang="ru-RU" sz="1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Дидактическая игра: «Весёлый зоопарк».</a:t>
            </a: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4" name="Рисунок 3" descr="1699863971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2146089" cy="2714620"/>
          </a:xfrm>
          <a:prstGeom prst="rect">
            <a:avLst/>
          </a:prstGeom>
        </p:spPr>
      </p:pic>
      <p:pic>
        <p:nvPicPr>
          <p:cNvPr id="6" name="Рисунок 5" descr="1699863971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85728"/>
            <a:ext cx="2571768" cy="3357586"/>
          </a:xfrm>
          <a:prstGeom prst="rect">
            <a:avLst/>
          </a:prstGeom>
        </p:spPr>
      </p:pic>
      <p:pic>
        <p:nvPicPr>
          <p:cNvPr id="7" name="Рисунок 6" descr="1699863908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714752"/>
            <a:ext cx="3428992" cy="2714626"/>
          </a:xfrm>
          <a:prstGeom prst="rect">
            <a:avLst/>
          </a:prstGeom>
        </p:spPr>
      </p:pic>
      <p:pic>
        <p:nvPicPr>
          <p:cNvPr id="8" name="Рисунок 7" descr="1699863971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28"/>
            <a:ext cx="3003345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50017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1700567694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00438"/>
            <a:ext cx="2786082" cy="3143248"/>
          </a:xfrm>
          <a:prstGeom prst="rect">
            <a:avLst/>
          </a:prstGeom>
        </p:spPr>
      </p:pic>
      <p:pic>
        <p:nvPicPr>
          <p:cNvPr id="7" name="Рисунок 6" descr="1700567730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2717592" cy="3143272"/>
          </a:xfrm>
          <a:prstGeom prst="rect">
            <a:avLst/>
          </a:prstGeom>
        </p:spPr>
      </p:pic>
      <p:pic>
        <p:nvPicPr>
          <p:cNvPr id="8" name="Рисунок 7" descr="1700567730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66"/>
            <a:ext cx="3857652" cy="3000396"/>
          </a:xfrm>
          <a:prstGeom prst="rect">
            <a:avLst/>
          </a:prstGeom>
        </p:spPr>
      </p:pic>
      <p:pic>
        <p:nvPicPr>
          <p:cNvPr id="9" name="Рисунок 8" descr="17005676944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285728"/>
            <a:ext cx="386060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500042"/>
            <a:ext cx="2714644" cy="27146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«Синичка», «Яблоки на тарелке», 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Лепка: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«Дождик, кап-кап-кап!». </a:t>
            </a:r>
            <a:endParaRPr lang="ru-RU" sz="1600" dirty="0"/>
          </a:p>
        </p:txBody>
      </p:sp>
      <p:pic>
        <p:nvPicPr>
          <p:cNvPr id="4" name="Рисунок 3" descr="1699864873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42852"/>
            <a:ext cx="2428891" cy="3357562"/>
          </a:xfrm>
          <a:prstGeom prst="rect">
            <a:avLst/>
          </a:prstGeom>
        </p:spPr>
      </p:pic>
      <p:pic>
        <p:nvPicPr>
          <p:cNvPr id="5" name="Рисунок 4" descr="1699864873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643314"/>
            <a:ext cx="4286280" cy="3071810"/>
          </a:xfrm>
          <a:prstGeom prst="rect">
            <a:avLst/>
          </a:prstGeom>
        </p:spPr>
      </p:pic>
      <p:pic>
        <p:nvPicPr>
          <p:cNvPr id="6" name="Рисунок 5" descr="16969247877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4286280" cy="3071834"/>
          </a:xfrm>
          <a:prstGeom prst="rect">
            <a:avLst/>
          </a:prstGeom>
        </p:spPr>
      </p:pic>
      <p:pic>
        <p:nvPicPr>
          <p:cNvPr id="7" name="Рисунок 6" descr="16981468919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214290"/>
            <a:ext cx="3500462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Прослушивание Русской народной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5" name="Рисунок 4" descr="1700567730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00438"/>
            <a:ext cx="4071966" cy="3000372"/>
          </a:xfrm>
          <a:prstGeom prst="rect">
            <a:avLst/>
          </a:prstGeom>
        </p:spPr>
      </p:pic>
      <p:pic>
        <p:nvPicPr>
          <p:cNvPr id="6" name="Рисунок 5" descr="170056773086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14422"/>
            <a:ext cx="3852352" cy="3000372"/>
          </a:xfrm>
          <a:prstGeom prst="rect">
            <a:avLst/>
          </a:prstGeom>
        </p:spPr>
      </p:pic>
      <p:pic>
        <p:nvPicPr>
          <p:cNvPr id="7" name="Рисунок 6" descr="kisspng-maple-leaf-norway-maple-clip-art-autumn-5d2d52c1f31838.46767307156325139399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500174"/>
            <a:ext cx="1857388" cy="1571636"/>
          </a:xfrm>
          <a:prstGeom prst="rect">
            <a:avLst/>
          </a:prstGeom>
        </p:spPr>
      </p:pic>
      <p:pic>
        <p:nvPicPr>
          <p:cNvPr id="8" name="Рисунок 7" descr="tmp_image.75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429132"/>
            <a:ext cx="1857388" cy="1833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Рисование: «Кленовый листочек», «Дождик» и Лепка:  «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698146842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3352287" cy="2571744"/>
          </a:xfrm>
          <a:prstGeom prst="rect">
            <a:avLst/>
          </a:prstGeom>
        </p:spPr>
      </p:pic>
      <p:pic>
        <p:nvPicPr>
          <p:cNvPr id="5" name="Рисунок 4" descr="1698146842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3357586" cy="2428868"/>
          </a:xfrm>
          <a:prstGeom prst="rect">
            <a:avLst/>
          </a:prstGeom>
        </p:spPr>
      </p:pic>
      <p:pic>
        <p:nvPicPr>
          <p:cNvPr id="6" name="Рисунок 5" descr="16998648736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85860"/>
            <a:ext cx="4143404" cy="2428868"/>
          </a:xfrm>
          <a:prstGeom prst="rect">
            <a:avLst/>
          </a:prstGeom>
        </p:spPr>
      </p:pic>
      <p:pic>
        <p:nvPicPr>
          <p:cNvPr id="7" name="Рисунок 6" descr="16998648736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000504"/>
            <a:ext cx="407196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Подвижная игра: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такой-же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листик», «Собери каштаны».</a:t>
            </a:r>
            <a:endParaRPr lang="ru-RU" sz="1600" dirty="0"/>
          </a:p>
        </p:txBody>
      </p:sp>
      <p:pic>
        <p:nvPicPr>
          <p:cNvPr id="4" name="Рисунок 3" descr="169814685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000528" cy="3286124"/>
          </a:xfrm>
          <a:prstGeom prst="rect">
            <a:avLst/>
          </a:prstGeom>
        </p:spPr>
      </p:pic>
      <p:pic>
        <p:nvPicPr>
          <p:cNvPr id="5" name="Рисунок 4" descr="1696924742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142984"/>
            <a:ext cx="4566732" cy="3143248"/>
          </a:xfrm>
          <a:prstGeom prst="rect">
            <a:avLst/>
          </a:prstGeom>
        </p:spPr>
      </p:pic>
      <p:pic>
        <p:nvPicPr>
          <p:cNvPr id="6" name="Рисунок 5" descr="kisspng-maple-leaf-norway-maple-clip-art-autumn-5d2d52c1f31838.46767307156325139399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500174"/>
            <a:ext cx="1857388" cy="1571636"/>
          </a:xfrm>
          <a:prstGeom prst="rect">
            <a:avLst/>
          </a:prstGeom>
        </p:spPr>
      </p:pic>
      <p:pic>
        <p:nvPicPr>
          <p:cNvPr id="7" name="Рисунок 6" descr="tmp_image.75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572008"/>
            <a:ext cx="1857388" cy="18335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19399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игра: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«Сварим суп из овощей», 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«Папка – передвижка: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«Золотая осень».</a:t>
            </a:r>
            <a:endParaRPr lang="ru-RU" sz="1600" dirty="0"/>
          </a:p>
        </p:txBody>
      </p:sp>
      <p:pic>
        <p:nvPicPr>
          <p:cNvPr id="4" name="Рисунок 3" descr="1635832508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4429156" cy="3143272"/>
          </a:xfrm>
          <a:prstGeom prst="rect">
            <a:avLst/>
          </a:prstGeom>
        </p:spPr>
      </p:pic>
      <p:pic>
        <p:nvPicPr>
          <p:cNvPr id="5" name="Рисунок 4" descr="1697008717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4572008" cy="2857496"/>
          </a:xfrm>
          <a:prstGeom prst="rect">
            <a:avLst/>
          </a:prstGeom>
        </p:spPr>
      </p:pic>
      <p:pic>
        <p:nvPicPr>
          <p:cNvPr id="6" name="Рисунок 5" descr="1696924555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285992"/>
            <a:ext cx="4077863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«Назови овощи»,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родителей: </a:t>
            </a:r>
            <a:r>
              <a:rPr lang="ru-RU" sz="2000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ru-RU" sz="2000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2000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«Научим ребёнка любить и беречь природу».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Рисунок 3" descr="1696924537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000528" cy="4500594"/>
          </a:xfrm>
          <a:prstGeom prst="rect">
            <a:avLst/>
          </a:prstGeom>
        </p:spPr>
      </p:pic>
      <p:pic>
        <p:nvPicPr>
          <p:cNvPr id="5" name="Рисунок 4" descr="kisspng-maple-leaf-norway-maple-clip-art-autumn-5d2d52c1f31838.4676730715632513939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857388" cy="1571636"/>
          </a:xfrm>
          <a:prstGeom prst="rect">
            <a:avLst/>
          </a:prstGeom>
        </p:spPr>
      </p:pic>
      <p:pic>
        <p:nvPicPr>
          <p:cNvPr id="6" name="Рисунок 5" descr="1635832129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071678"/>
            <a:ext cx="414340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Просмотр презентации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  <a:t>«Осень в гости к нам пришла», </a:t>
            </a:r>
            <a:br>
              <a:rPr lang="ru-RU" sz="1600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и чтение художественной литературы, </a:t>
            </a:r>
            <a:r>
              <a:rPr lang="ru-RU" sz="1600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  <a:t>русской народной сказки: «Вершки и корешки», «Петушок и бобовое зёрнышко»,</a:t>
            </a:r>
            <a:r>
              <a:rPr lang="ru-RU" sz="1600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чтение стихов: </a:t>
            </a:r>
            <a:r>
              <a:rPr lang="ru-RU" sz="1600" dirty="0" smtClean="0">
                <a:solidFill>
                  <a:srgbClr val="065A0A"/>
                </a:solidFill>
                <a:latin typeface="Times New Roman" pitchFamily="18" charset="0"/>
                <a:cs typeface="Times New Roman" pitchFamily="18" charset="0"/>
              </a:rPr>
              <a:t>А.Плещеев «Осень наступила», З.Александрова «Осень» и т.д.</a:t>
            </a:r>
            <a:endParaRPr lang="ru-RU" sz="1600" dirty="0"/>
          </a:p>
        </p:txBody>
      </p:sp>
      <p:pic>
        <p:nvPicPr>
          <p:cNvPr id="5" name="Рисунок 4" descr="1632745219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4000528" cy="1928826"/>
          </a:xfrm>
          <a:prstGeom prst="rect">
            <a:avLst/>
          </a:prstGeom>
        </p:spPr>
      </p:pic>
      <p:pic>
        <p:nvPicPr>
          <p:cNvPr id="1026" name="Picture 2" descr="C:\Users\Семён\Downloads\slid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071942"/>
            <a:ext cx="4214810" cy="2428892"/>
          </a:xfrm>
          <a:prstGeom prst="rect">
            <a:avLst/>
          </a:prstGeom>
          <a:noFill/>
        </p:spPr>
      </p:pic>
      <p:pic>
        <p:nvPicPr>
          <p:cNvPr id="1027" name="Picture 3" descr="C:\Users\Семён\Downloads\9080269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342902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Вся наша жизнь тесно связана с окружающей нас природой. Мы дышим воздухом, нам нужна вода. Природа дает нам пищу, одежду, жилище. Из земли мы добываем полезные ископаемые, на полях выращиваем урожай. В лесу заготавливаем древесину, грибы, ягоды. Природа  не только дает нам всё необходимое для жизни,, но  и развивает нашу духовность, поэтому её нужно беречь.</a:t>
            </a:r>
            <a:b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Владимир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«Мешок Яблок»,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600" dirty="0"/>
          </a:p>
        </p:txBody>
      </p:sp>
      <p:pic>
        <p:nvPicPr>
          <p:cNvPr id="5" name="Рисунок 4" descr="1700567694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286676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Осени.</a:t>
            </a:r>
            <a:endParaRPr lang="ru-RU" sz="1600" dirty="0"/>
          </a:p>
        </p:txBody>
      </p:sp>
      <p:pic>
        <p:nvPicPr>
          <p:cNvPr id="5" name="Рисунок 4" descr="1699863908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928934"/>
            <a:ext cx="2857520" cy="3643314"/>
          </a:xfrm>
          <a:prstGeom prst="rect">
            <a:avLst/>
          </a:prstGeom>
        </p:spPr>
      </p:pic>
      <p:pic>
        <p:nvPicPr>
          <p:cNvPr id="6" name="Рисунок 5" descr="1699863891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928934"/>
            <a:ext cx="2789817" cy="3643314"/>
          </a:xfrm>
          <a:prstGeom prst="rect">
            <a:avLst/>
          </a:prstGeom>
        </p:spPr>
      </p:pic>
      <p:pic>
        <p:nvPicPr>
          <p:cNvPr id="7" name="Рисунок 6" descr="1699863868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071546"/>
            <a:ext cx="3486422" cy="3571900"/>
          </a:xfrm>
          <a:prstGeom prst="rect">
            <a:avLst/>
          </a:prstGeom>
        </p:spPr>
      </p:pic>
      <p:pic>
        <p:nvPicPr>
          <p:cNvPr id="8" name="Рисунок 7" descr="tmp_image.75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571480"/>
            <a:ext cx="1857388" cy="1833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b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00174"/>
            <a:ext cx="750099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BA640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BA6406"/>
                </a:solidFill>
                <a:latin typeface="Times New Roman" pitchFamily="18" charset="0"/>
                <a:cs typeface="Times New Roman" pitchFamily="18" charset="0"/>
              </a:rPr>
              <a:t>Проект «Мы – друзья природы»  реализовал поставленные задачи. В рамках данного проекта, работа получилась познавательной. Проектная деятельность, спланированная с учетом интеграции областей, помогла  воспитанникам освоить и осмыслить новые знания, добытые с помощью родителей и воспитателей.</a:t>
            </a:r>
          </a:p>
          <a:p>
            <a:r>
              <a:rPr lang="ru-RU" dirty="0" smtClean="0">
                <a:solidFill>
                  <a:srgbClr val="BA6406"/>
                </a:solidFill>
                <a:latin typeface="Times New Roman" pitchFamily="18" charset="0"/>
                <a:cs typeface="Times New Roman" pitchFamily="18" charset="0"/>
              </a:rPr>
              <a:t>Повысилась  экологическая культура родителей, появилось понимание необходимости в экологическом воспитании детей.</a:t>
            </a:r>
          </a:p>
          <a:p>
            <a:r>
              <a:rPr lang="ru-RU" dirty="0" smtClean="0">
                <a:solidFill>
                  <a:srgbClr val="BA6406"/>
                </a:solidFill>
                <a:latin typeface="Times New Roman" pitchFamily="18" charset="0"/>
                <a:cs typeface="Times New Roman" pitchFamily="18" charset="0"/>
              </a:rPr>
              <a:t>Родители заинтересовались результатами и продуктами проекта.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проявлению осознанного нравственного отношения к природе у детей дошкольного возраста и их родителей через непосредственное общение с экосистемой.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Воспитать способность видеть красоту окружающей природы, бережное отношение к ней, желание защищать и беречь всё живое. Продолжать формирование эстетических чувств, умение выражать их в творческой деятельности.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навыки экологически грамотного, нравственного поведения в природе, расширить знания детей о разнообразии мира природы.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 дошкольников экологическое мышление, ответственность за свои действия по отношению к окружающей среде, наблюдательность и любознательность.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познавательный, игровой.</a:t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участников: </a:t>
            </a: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проекта: </a:t>
            </a: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(сентябрь-октябрь).</a:t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младшей группы (3-4года), воспитатели, родители.</a:t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проекта</a:t>
            </a:r>
            <a:r>
              <a:rPr lang="ru-RU" sz="1800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 smtClean="0">
                <a:solidFill>
                  <a:srgbClr val="BA6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словесный, практический, творческий, наглядный, игровой.</a:t>
            </a:r>
            <a:r>
              <a:rPr lang="ru-RU" sz="1800" dirty="0" smtClean="0">
                <a:solidFill>
                  <a:srgbClr val="BA6406"/>
                </a:solidFill>
              </a:rPr>
              <a:t/>
            </a:r>
            <a:br>
              <a:rPr lang="ru-RU" sz="1800" dirty="0" smtClean="0">
                <a:solidFill>
                  <a:srgbClr val="BA6406"/>
                </a:solidFill>
              </a:rPr>
            </a:br>
            <a:endParaRPr lang="ru-RU" sz="1800" dirty="0">
              <a:solidFill>
                <a:srgbClr val="BA640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br>
              <a:rPr lang="ru-RU" sz="1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</a:t>
            </a:r>
            <a:br>
              <a:rPr lang="ru-RU" sz="1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Наглядный –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интерактивной презентации на тему: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«Осень»,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картинок-репродукций на тему: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«Овощи», «Фрукты»,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 мультфильма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«Мешок яблок», «</a:t>
            </a:r>
            <a:r>
              <a:rPr lang="ru-RU" sz="1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на заданную тему, чтение стихов об , пояснения в процессе совместной деятельности.</a:t>
            </a:r>
            <a:b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–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различных заданий, игр,</a:t>
            </a:r>
            <a:r>
              <a:rPr lang="ru-RU" sz="1800" dirty="0" smtClean="0">
                <a:solidFill>
                  <a:srgbClr val="660066"/>
                </a:solidFill>
              </a:rPr>
              <a:t> </a:t>
            </a:r>
            <a:r>
              <a:rPr lang="ru-RU" sz="1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развлечение «Праздник осени» .</a:t>
            </a:r>
            <a:br>
              <a:rPr lang="ru-RU" sz="1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– </a:t>
            </a:r>
            <a:r>
              <a:rPr lang="ru-RU" sz="1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лепка, аппликация.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формировать бережное отношение к природе посредством расширения представлений об окружающем мире на основе ближайшего природного окружения.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Задачи проекта: </a:t>
            </a: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Знакомить детей с живой и неживой природой, воспитывая осознанное, бережное отношения к ней.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Уточнять, систематизировать и расширять знания детей о растениях, животных и явлениях природы.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Формировать осознанное понимание взаимосвязей в природе. Осознание себя, как части природы.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Формировать умение проявлять познавательную и продуктивную инициативу.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Развивать мышление, воображение, связную речь детей.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Развивать эмоционально-доброжелательное и положительное отношение к живым объектам и осознанного отношения к себе, как активному субъекту окружающего мира.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Развивать умения и навыки правильного взаимодействия с природой.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Воспитывать уважительное отношение ко всем, без исключения, видам, вне зависимости от наших симпатий и антипатий.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Подвести к пониманию неповторимости и красоты окружающего мира, к пониманию </a:t>
            </a:r>
            <a:r>
              <a:rPr lang="ru-RU" sz="16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природы.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 Пропагандировать необходимость экологического воспитания дошкольников.</a:t>
            </a:r>
            <a:br>
              <a:rPr lang="ru-RU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1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50" dirty="0" smtClean="0">
                <a:solidFill>
                  <a:srgbClr val="CC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Консультация для родителей:</a:t>
            </a:r>
            <a:r>
              <a:rPr lang="ru-RU" sz="18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«Правила поведения на природе».</a:t>
            </a:r>
            <a:br>
              <a:rPr lang="ru-RU" sz="18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Оформление папки-передвижки: «Любите и охраняйте природу».</a:t>
            </a:r>
            <a:br>
              <a:rPr lang="ru-RU" sz="18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C00FF"/>
              </a:solidFill>
            </a:endParaRPr>
          </a:p>
        </p:txBody>
      </p:sp>
      <p:pic>
        <p:nvPicPr>
          <p:cNvPr id="1026" name="Picture 2" descr="C:\Users\Семён\Desktop\40252e71485b281a2a31124a41ef6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290"/>
            <a:ext cx="3286148" cy="2287587"/>
          </a:xfrm>
          <a:prstGeom prst="rect">
            <a:avLst/>
          </a:prstGeom>
          <a:noFill/>
        </p:spPr>
      </p:pic>
      <p:pic>
        <p:nvPicPr>
          <p:cNvPr id="1028" name="Picture 4" descr="C:\Users\Семён\Downloads\Q4XEXGg0ln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2143116" cy="2857520"/>
          </a:xfrm>
          <a:prstGeom prst="rect">
            <a:avLst/>
          </a:prstGeom>
          <a:noFill/>
        </p:spPr>
      </p:pic>
      <p:pic>
        <p:nvPicPr>
          <p:cNvPr id="1029" name="Picture 5" descr="C:\Users\Семён\Desktop\1673578070_gas-kvas-com-p-detskii-risunok-klyuch-vnutrennemu-miru-re-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857628"/>
            <a:ext cx="1714512" cy="2500330"/>
          </a:xfrm>
          <a:prstGeom prst="rect">
            <a:avLst/>
          </a:prstGeom>
          <a:noFill/>
        </p:spPr>
      </p:pic>
      <p:pic>
        <p:nvPicPr>
          <p:cNvPr id="1030" name="Picture 6" descr="C:\Users\Семён\Desktop\img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1928826" cy="2714644"/>
          </a:xfrm>
          <a:prstGeom prst="rect">
            <a:avLst/>
          </a:prstGeom>
          <a:noFill/>
        </p:spPr>
      </p:pic>
      <p:pic>
        <p:nvPicPr>
          <p:cNvPr id="1031" name="Picture 7" descr="C:\Users\Семён\Desktop\м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714752"/>
            <a:ext cx="1928826" cy="2786082"/>
          </a:xfrm>
          <a:prstGeom prst="rect">
            <a:avLst/>
          </a:prstGeom>
          <a:noFill/>
        </p:spPr>
      </p:pic>
      <p:pic>
        <p:nvPicPr>
          <p:cNvPr id="4" name="Picture 2" descr="C:\Users\Семён\Downloads\1676741060_gas-kvas-com-p-roditeli-v-detskom-sadu-risunki-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571612"/>
            <a:ext cx="1500198" cy="1371584"/>
          </a:xfrm>
          <a:prstGeom prst="rect">
            <a:avLst/>
          </a:prstGeom>
          <a:noFill/>
        </p:spPr>
      </p:pic>
      <p:pic>
        <p:nvPicPr>
          <p:cNvPr id="5" name="Picture 4" descr="https://e7.pngegg.com/pngimages/750/99/png-clipart-graphy-illustration-happy-family-of-four-child-photograph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28604"/>
            <a:ext cx="1273153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осенних поделок: «Чудеса с обычной грядки».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97008549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2357454" cy="3286124"/>
          </a:xfrm>
          <a:prstGeom prst="rect">
            <a:avLst/>
          </a:prstGeom>
        </p:spPr>
      </p:pic>
      <p:pic>
        <p:nvPicPr>
          <p:cNvPr id="9" name="Рисунок 8" descr="1697008549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214818"/>
            <a:ext cx="3429024" cy="2357454"/>
          </a:xfrm>
          <a:prstGeom prst="rect">
            <a:avLst/>
          </a:prstGeom>
        </p:spPr>
      </p:pic>
      <p:pic>
        <p:nvPicPr>
          <p:cNvPr id="10" name="Рисунок 9" descr="1697008549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357298"/>
            <a:ext cx="3423724" cy="2643206"/>
          </a:xfrm>
          <a:prstGeom prst="rect">
            <a:avLst/>
          </a:prstGeom>
        </p:spPr>
      </p:pic>
      <p:pic>
        <p:nvPicPr>
          <p:cNvPr id="11" name="Рисунок 10" descr="16970085496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000240"/>
            <a:ext cx="242889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zak-zak.ru/images/thumbnails/1223/1000/detailed/93/2_0rk4-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214422"/>
            <a:ext cx="2571768" cy="2000264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i?id=ddca40a941899239336a5278b2d90267_l-9181148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072074"/>
            <a:ext cx="164307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428604"/>
            <a:ext cx="2143140" cy="20717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приёмной и группы для детей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родителей - «Осенний Лес».</a:t>
            </a:r>
            <a:endParaRPr lang="ru-RU" sz="1800" dirty="0"/>
          </a:p>
        </p:txBody>
      </p:sp>
      <p:pic>
        <p:nvPicPr>
          <p:cNvPr id="4" name="Рисунок 3" descr="169986393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2928958" cy="4500570"/>
          </a:xfrm>
          <a:prstGeom prst="rect">
            <a:avLst/>
          </a:prstGeom>
        </p:spPr>
      </p:pic>
      <p:pic>
        <p:nvPicPr>
          <p:cNvPr id="5" name="Рисунок 4" descr="1699863930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000240"/>
            <a:ext cx="3217658" cy="4500570"/>
          </a:xfrm>
          <a:prstGeom prst="rect">
            <a:avLst/>
          </a:prstGeom>
        </p:spPr>
      </p:pic>
      <p:pic>
        <p:nvPicPr>
          <p:cNvPr id="6" name="Рисунок 5" descr="169986393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143248"/>
            <a:ext cx="1860337" cy="2571744"/>
          </a:xfrm>
          <a:prstGeom prst="rect">
            <a:avLst/>
          </a:prstGeom>
        </p:spPr>
      </p:pic>
      <p:pic>
        <p:nvPicPr>
          <p:cNvPr id="7" name="Рисунок 6" descr="kisspng-maple-leaf-norway-maple-clip-art-autumn-5d2d52c1f31838.46767307156325139399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714356"/>
            <a:ext cx="1302472" cy="1214422"/>
          </a:xfrm>
          <a:prstGeom prst="rect">
            <a:avLst/>
          </a:prstGeom>
        </p:spPr>
      </p:pic>
      <p:pic>
        <p:nvPicPr>
          <p:cNvPr id="8" name="Рисунок 7" descr="tmp_image.750x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214290"/>
            <a:ext cx="1285884" cy="11191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130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ПРОЕКТ «МЫ-ДРУЗЬЯ ПРИРОДЫ!»                                                                                                                                             Выполнила: Воспитатель МБДОУ Детский сад                                                                        общеразвивающего вида №102                                                                               Ильина Екатерина Александровна          Иваново 2023г. </vt:lpstr>
      <vt:lpstr>Актуальность Вся наша жизнь тесно связана с окружающей нас природой. Мы дышим воздухом, нам нужна вода. Природа дает нам пищу, одежду, жилище. Из земли мы добываем полезные ископаемые, на полях выращиваем урожай. В лесу заготавливаем древесину, грибы, ягоды. Природа  не только дает нам всё необходимое для жизни,, но  и развивает нашу духовность, поэтому её нужно беречь. </vt:lpstr>
      <vt:lpstr>  Цель проекта Способствовать проявлению осознанного нравственного отношения к природе у детей дошкольного возраста и их родителей через непосредственное общение с экосистемой.   Задачи проекта Воспитательные: Воспитать способность видеть красоту окружающей природы, бережное отношение к ней, желание защищать и беречь всё живое. Продолжать формирование эстетических чувств, умение выражать их в творческой деятельности.   Образовательные: Формировать навыки экологически грамотного, нравственного поведения в природе, расширить знания детей о разнообразии мира природы.   Развивающие: Развивать у дошкольников экологическое мышление, ответственность за свои действия по отношению к окружающей среде, наблюдательность и любознательность.       </vt:lpstr>
      <vt:lpstr> Вид проекта: творческий, познавательный, игровой.  Состав участников: групповой.   Продолжительность проекта: краткосрочный (сентябрь-октябрь).  Участники проекта: дети  2 младшей группы (3-4года), воспитатели, родители.  Методы и приемы проекта: словесный, практический, творческий, наглядный, игровой. </vt:lpstr>
      <vt:lpstr>Реализация проекта: Методы и приемы работы: Наглядный – показ интерактивной презентации на тему: «Осень», использование картинок-репродукций на тему: «Овощи», «Фрукты», просмотр  мультфильма «Мешок яблок», «Огуречик, огуречик.... Словесный - беседа на заданную тему, чтение стихов об , пояснения в процессе совместной деятельности. Практический –выполнение различных заданий, игр, развлечение «Праздник осени» . Творческий – рисование, лепка, аппликация.</vt:lpstr>
      <vt:lpstr>Цель проекта: формировать бережное отношение к природе посредством расширения представлений об окружающем мире на основе ближайшего природного окружения. Задачи проекта: Знакомить детей с живой и неживой природой, воспитывая осознанное, бережное отношения к ней. • Уточнять, систематизировать и расширять знания детей о растениях, животных и явлениях природы. • Формировать осознанное понимание взаимосвязей в природе. Осознание себя, как части природы. • Формировать умение проявлять познавательную и продуктивную инициативу. • Развивать мышление, воображение, связную речь детей. • Развивать эмоционально-доброжелательное и положительное отношение к живым объектам и осознанного отношения к себе, как активному субъекту окружающего мира. • Развивать умения и навыки правильного взаимодействия с природой. • Воспитывать уважительное отношение ко всем, без исключения, видам, вне зависимости от наших симпатий и антипатий. • Подвести к пониманию неповторимости и красоты окружающего мира, к пониманию самоценности природы. • Пропагандировать необходимость экологического воспитания дошкольников. </vt:lpstr>
      <vt:lpstr>Работа с родителями:  Консультация для родителей: «Правила поведения на природе». Оформление папки-передвижки: «Любите и охраняйте природу». </vt:lpstr>
      <vt:lpstr>Работа с родителями: Выставка осенних поделок: «Чудеса с обычной грядки».</vt:lpstr>
      <vt:lpstr>Оформление приёмной и группы для детей  и родителей - «Осенний Лес».</vt:lpstr>
      <vt:lpstr>Прогулки по территории детского сада:  Наблюдения за солнцем, небом, осенним дождем, за красотой и богатством осенних красок, за деревьями и цветами, растущими на территории детского сада.</vt:lpstr>
      <vt:lpstr>Беседа на тему:  «Какая сегодня погода», «Как изменилась одежда людей». Рассматривание репродукций и рисунков на тему:  «Осень», «Осенний урожай». Разучивание стихов и песен и танцев» про Осень, (Осень, Осень не спеши…» «Кап-кап, тук, тук, тук… и т.д).  Дидактическая игра: «Весёлый зоопарк». </vt:lpstr>
      <vt:lpstr>Слайд 12</vt:lpstr>
      <vt:lpstr>Аппликация: «Синичка», «Яблоки на тарелке»,  Лепка: «Дождик, кап-кап-кап!». </vt:lpstr>
      <vt:lpstr>Прослушивание Русской народной потешки и  Лепка: «Огуречик, огуречик…».</vt:lpstr>
      <vt:lpstr>Рисование: «Кленовый листочек», «Дождик» и Лепка:  «Огуречик, огуречик…».</vt:lpstr>
      <vt:lpstr>Подвижная игра:«Найди такой-же листик», «Собери каштаны».</vt:lpstr>
      <vt:lpstr>Сюжетно-ролевая игра:  «Сварим суп из овощей»,  «Папка – передвижка: «Золотая осень».</vt:lpstr>
      <vt:lpstr>Дидактические игры: «Назови овощи», Консультация для родителей:  «Научим ребёнка любить и беречь природу».  </vt:lpstr>
      <vt:lpstr>Просмотр презентации: «Осень в гости к нам пришла»,  и чтение художественной литературы, русской народной сказки: «Вершки и корешки», «Петушок и бобовое зёрнышко»,чтение стихов: А.Плещеев «Осень наступила», З.Александрова «Осень» и т.д.</vt:lpstr>
      <vt:lpstr>Просмотр мультфильмов: автор Владимир Сутеев  «Мешок Яблок», «Огуречик, огуречик…»</vt:lpstr>
      <vt:lpstr>Праздник Осени.</vt:lpstr>
      <vt:lpstr>Результат: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Семён</dc:creator>
  <cp:lastModifiedBy>Семён</cp:lastModifiedBy>
  <cp:revision>58</cp:revision>
  <dcterms:created xsi:type="dcterms:W3CDTF">2023-09-19T08:33:29Z</dcterms:created>
  <dcterms:modified xsi:type="dcterms:W3CDTF">2023-11-21T13:00:08Z</dcterms:modified>
</cp:coreProperties>
</file>