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338" r:id="rId2"/>
    <p:sldId id="339" r:id="rId3"/>
    <p:sldId id="260" r:id="rId4"/>
    <p:sldId id="283" r:id="rId5"/>
    <p:sldId id="312" r:id="rId6"/>
    <p:sldId id="271" r:id="rId7"/>
    <p:sldId id="284" r:id="rId8"/>
    <p:sldId id="311" r:id="rId9"/>
    <p:sldId id="272" r:id="rId10"/>
    <p:sldId id="285" r:id="rId11"/>
    <p:sldId id="310" r:id="rId12"/>
    <p:sldId id="273" r:id="rId13"/>
    <p:sldId id="295" r:id="rId14"/>
    <p:sldId id="309" r:id="rId15"/>
    <p:sldId id="274" r:id="rId16"/>
    <p:sldId id="296" r:id="rId17"/>
    <p:sldId id="305" r:id="rId18"/>
    <p:sldId id="275" r:id="rId19"/>
    <p:sldId id="297" r:id="rId20"/>
    <p:sldId id="304" r:id="rId21"/>
    <p:sldId id="277" r:id="rId22"/>
    <p:sldId id="298" r:id="rId23"/>
    <p:sldId id="303" r:id="rId24"/>
    <p:sldId id="278" r:id="rId25"/>
    <p:sldId id="299" r:id="rId26"/>
    <p:sldId id="302" r:id="rId27"/>
    <p:sldId id="279" r:id="rId28"/>
    <p:sldId id="300" r:id="rId29"/>
    <p:sldId id="301" r:id="rId30"/>
    <p:sldId id="317" r:id="rId31"/>
    <p:sldId id="280" r:id="rId32"/>
    <p:sldId id="294" r:id="rId33"/>
    <p:sldId id="335" r:id="rId34"/>
    <p:sldId id="262" r:id="rId35"/>
    <p:sldId id="315" r:id="rId36"/>
    <p:sldId id="316" r:id="rId37"/>
    <p:sldId id="314" r:id="rId38"/>
    <p:sldId id="321" r:id="rId39"/>
    <p:sldId id="320" r:id="rId40"/>
    <p:sldId id="313" r:id="rId41"/>
    <p:sldId id="322" r:id="rId42"/>
    <p:sldId id="319" r:id="rId43"/>
    <p:sldId id="318" r:id="rId4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FFFFFF"/>
    <a:srgbClr val="FF0000"/>
    <a:srgbClr val="CCFFFF"/>
    <a:srgbClr val="0099FF"/>
    <a:srgbClr val="FFFF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6C9DE-1519-498A-8903-B6DF37522750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771D5-9CA7-42AD-95DB-5D2FB4353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532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771D5-9CA7-42AD-95DB-5D2FB435354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563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F1F7B-CC31-4C29-B413-F596D3175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1DEE4-7880-4492-8835-26E6E20F6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5636E-9075-4628-B919-3D7D6C3B8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CD6F2-D125-4B72-BDA8-5D8A0BA90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CDCCE-FFA5-45CC-BE97-0C10C4CE4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6F91A-738B-4330-A20E-752207F0D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2E634-C1E7-4CB3-A9B4-EDE45A585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0CEFC-2675-44A9-9F82-4483B37DAA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CE46C-5D13-4B2A-97A6-AB3BAB5F4B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3686E-4C9C-4679-83ED-49266A210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76971-A747-4072-B58D-37B06755A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99AE5D-2ED0-4262-B5C4-C45B8A3EF0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image" Target="../media/image5.png"/><Relationship Id="rId2" Type="http://schemas.openxmlformats.org/officeDocument/2006/relationships/slide" Target="slide3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7" Type="http://schemas.openxmlformats.org/officeDocument/2006/relationships/image" Target="../media/image5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7" Type="http://schemas.openxmlformats.org/officeDocument/2006/relationships/image" Target="../media/image5.png"/><Relationship Id="rId2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7" Type="http://schemas.openxmlformats.org/officeDocument/2006/relationships/image" Target="../media/image5.png"/><Relationship Id="rId2" Type="http://schemas.openxmlformats.org/officeDocument/2006/relationships/slide" Target="slide3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7" Type="http://schemas.openxmlformats.org/officeDocument/2006/relationships/image" Target="../media/image5.png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7" Type="http://schemas.openxmlformats.org/officeDocument/2006/relationships/image" Target="../media/image5.png"/><Relationship Id="rId2" Type="http://schemas.openxmlformats.org/officeDocument/2006/relationships/slide" Target="slide4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7" Type="http://schemas.openxmlformats.org/officeDocument/2006/relationships/image" Target="../media/image5.png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7" Type="http://schemas.openxmlformats.org/officeDocument/2006/relationships/image" Target="../media/image5.png"/><Relationship Id="rId2" Type="http://schemas.openxmlformats.org/officeDocument/2006/relationships/slide" Target="slide4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0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0.gi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0.gi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0.gi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0.gi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34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0.gi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0.gi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0.gi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7" Type="http://schemas.openxmlformats.org/officeDocument/2006/relationships/image" Target="../media/image5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uq8sx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NEXT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1331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024980" y="5661025"/>
            <a:ext cx="2952750" cy="7921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</a:rPr>
              <a:t>      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1717 </a:t>
            </a:r>
            <a:endParaRPr lang="ru-RU" sz="1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0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b="1" dirty="0" smtClean="0">
                <a:solidFill>
                  <a:srgbClr val="FFFF00"/>
                </a:solidFill>
              </a:rPr>
              <a:t>  </a:t>
            </a:r>
            <a:r>
              <a:rPr lang="ru-RU" sz="2400" b="1" dirty="0" smtClean="0">
                <a:solidFill>
                  <a:srgbClr val="FFFF00"/>
                </a:solidFill>
              </a:rPr>
              <a:t>  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1721</a:t>
            </a:r>
            <a:endParaRPr lang="ru-RU" sz="1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9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024980" y="4292600"/>
            <a:ext cx="2952750" cy="7921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    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1725</a:t>
            </a:r>
            <a:endParaRPr lang="ru-RU" sz="1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2" name="AutoShap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   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1724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7524748" y="56419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7524749" y="398621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7524748" y="451002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7524748" y="5037458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500</a:t>
            </a:r>
          </a:p>
        </p:txBody>
      </p:sp>
      <p:sp>
        <p:nvSpPr>
          <p:cNvPr id="13330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284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5" name="Picture 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6" name="Picture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7" name="Picture 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2627313" cy="1916832"/>
          </a:xfrm>
          <a:prstGeom prst="rect">
            <a:avLst/>
          </a:prstGeom>
        </p:spPr>
      </p:pic>
      <p:sp>
        <p:nvSpPr>
          <p:cNvPr id="3" name="Блок-схема: альтернативный процесс 2"/>
          <p:cNvSpPr/>
          <p:nvPr/>
        </p:nvSpPr>
        <p:spPr>
          <a:xfrm>
            <a:off x="395536" y="2105745"/>
            <a:ext cx="6768751" cy="188046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году Петр I был провозглашен императором Всероссийским, а страна стала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империей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7524749" y="6246492"/>
            <a:ext cx="1439864" cy="422868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0"/>
                  </p:tgtEl>
                </p:cond>
              </p:nextCondLst>
            </p:seq>
          </p:childTnLst>
        </p:cTn>
      </p:par>
    </p:tnLst>
    <p:bldLst>
      <p:bldP spid="13317" grpId="0" animBg="1"/>
      <p:bldP spid="133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12299" name="Picture 4" descr="0259e3469922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0" name="Picture 5" descr="41904942a420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292" name="Picture 6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7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8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9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2297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63500" name="WordArt 12"/>
          <p:cNvSpPr>
            <a:spLocks noChangeArrowheads="1" noChangeShapeType="1" noTextEdit="1"/>
          </p:cNvSpPr>
          <p:nvPr/>
        </p:nvSpPr>
        <p:spPr bwMode="auto">
          <a:xfrm>
            <a:off x="3419475" y="1700213"/>
            <a:ext cx="5256213" cy="1871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заработали первую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несгораемую сумму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1000 рублей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544" y="1341438"/>
            <a:ext cx="2951932" cy="2593975"/>
          </a:xfrm>
          <a:prstGeom prst="rect">
            <a:avLst/>
          </a:prstGeom>
        </p:spPr>
      </p:pic>
    </p:spTree>
  </p:cSld>
  <p:clrMapOvr>
    <a:masterClrMapping/>
  </p:clrMapOvr>
  <p:transition advClick="0" advTm="3000">
    <p:sndAc>
      <p:stSnd>
        <p:snd r:embed="rId2" name="NEX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13316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3318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3319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3320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100 000</a:t>
            </a:r>
          </a:p>
        </p:txBody>
      </p:sp>
      <p:sp>
        <p:nvSpPr>
          <p:cNvPr id="13321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50 000</a:t>
            </a:r>
          </a:p>
        </p:txBody>
      </p:sp>
      <p:sp>
        <p:nvSpPr>
          <p:cNvPr id="13322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13323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1000</a:t>
            </a:r>
          </a:p>
        </p:txBody>
      </p:sp>
      <p:sp>
        <p:nvSpPr>
          <p:cNvPr id="13325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3326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3327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0" name="AutoShape 24"/>
          <p:cNvSpPr>
            <a:spLocks noChangeArrowheads="1"/>
          </p:cNvSpPr>
          <p:nvPr/>
        </p:nvSpPr>
        <p:spPr bwMode="auto">
          <a:xfrm>
            <a:off x="7526820" y="5682184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</a:t>
            </a:r>
          </a:p>
        </p:txBody>
      </p:sp>
      <p:sp>
        <p:nvSpPr>
          <p:cNvPr id="13331" name="AutoShape 25"/>
          <p:cNvSpPr>
            <a:spLocks noChangeArrowheads="1"/>
          </p:cNvSpPr>
          <p:nvPr/>
        </p:nvSpPr>
        <p:spPr bwMode="auto">
          <a:xfrm>
            <a:off x="7524749" y="51577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500</a:t>
            </a:r>
          </a:p>
        </p:txBody>
      </p:sp>
      <p:pic>
        <p:nvPicPr>
          <p:cNvPr id="13332" name="Picture 2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196975"/>
            <a:ext cx="3419872" cy="2879725"/>
          </a:xfrm>
          <a:prstGeom prst="rect">
            <a:avLst/>
          </a:prstGeom>
        </p:spPr>
      </p:pic>
      <p:sp>
        <p:nvSpPr>
          <p:cNvPr id="3" name="Блок-схема: альтернативный процесс 2"/>
          <p:cNvSpPr/>
          <p:nvPr/>
        </p:nvSpPr>
        <p:spPr>
          <a:xfrm>
            <a:off x="7524749" y="6238876"/>
            <a:ext cx="1439863" cy="430484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1434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5661025"/>
            <a:ext cx="2952750" cy="7921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000" b="1" dirty="0" smtClean="0">
                <a:solidFill>
                  <a:srgbClr val="FFFF00"/>
                </a:solidFill>
              </a:rPr>
              <a:t>        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Лопухин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17414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Нартов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17415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4292600"/>
            <a:ext cx="2952750" cy="7921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>
                <a:solidFill>
                  <a:srgbClr val="FFFF00"/>
                </a:solidFill>
              </a:rPr>
              <a:t>  </a:t>
            </a:r>
            <a:r>
              <a:rPr lang="ru-RU" sz="2000" b="1" dirty="0">
                <a:solidFill>
                  <a:srgbClr val="FFFF00"/>
                </a:solidFill>
              </a:rPr>
              <a:t>   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Меньшиков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14344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Скорняков-Писарев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500 000</a:t>
            </a: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100 000</a:t>
            </a:r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1000</a:t>
            </a:r>
          </a:p>
        </p:txBody>
      </p:sp>
      <p:sp>
        <p:nvSpPr>
          <p:cNvPr id="17426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4356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7" name="Picture 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8" name="Picture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9" name="AutoShape 24"/>
          <p:cNvSpPr>
            <a:spLocks noChangeArrowheads="1"/>
          </p:cNvSpPr>
          <p:nvPr/>
        </p:nvSpPr>
        <p:spPr bwMode="auto">
          <a:xfrm>
            <a:off x="7524750" y="5685821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</a:t>
            </a:r>
          </a:p>
        </p:txBody>
      </p:sp>
      <p:sp>
        <p:nvSpPr>
          <p:cNvPr id="14360" name="AutoShape 25"/>
          <p:cNvSpPr>
            <a:spLocks noChangeArrowheads="1"/>
          </p:cNvSpPr>
          <p:nvPr/>
        </p:nvSpPr>
        <p:spPr bwMode="auto">
          <a:xfrm>
            <a:off x="7507064" y="5147677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500</a:t>
            </a:r>
          </a:p>
        </p:txBody>
      </p:sp>
      <p:pic>
        <p:nvPicPr>
          <p:cNvPr id="14361" name="Picture 2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140200" y="1628775"/>
            <a:ext cx="302408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1"/>
            <a:ext cx="2627312" cy="1844674"/>
          </a:xfrm>
          <a:prstGeom prst="rect">
            <a:avLst/>
          </a:prstGeom>
        </p:spPr>
      </p:pic>
      <p:sp>
        <p:nvSpPr>
          <p:cNvPr id="4" name="Блок-схема: альтернативный процесс 3"/>
          <p:cNvSpPr/>
          <p:nvPr/>
        </p:nvSpPr>
        <p:spPr>
          <a:xfrm>
            <a:off x="179512" y="1916113"/>
            <a:ext cx="6984777" cy="2136775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 Тайной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канцелярии, бомбардир каналостроитель, принимал участие в следствии и суде над царевичем Алексеем 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7524750" y="6218654"/>
            <a:ext cx="1422177" cy="450706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6"/>
                  </p:tgtEl>
                </p:cond>
              </p:nextCondLst>
            </p:seq>
          </p:childTnLst>
        </p:cTn>
      </p:par>
    </p:tnLst>
    <p:bldLst>
      <p:bldP spid="17414" grpId="0" animBg="1"/>
      <p:bldP spid="174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3000374" y="3717032"/>
            <a:ext cx="5387975" cy="2469456"/>
            <a:chOff x="884" y="2115"/>
            <a:chExt cx="4400" cy="1782"/>
          </a:xfrm>
        </p:grpSpPr>
        <p:pic>
          <p:nvPicPr>
            <p:cNvPr id="15371" name="Picture 4" descr="0259e3469922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2" name="Picture 5" descr="41904942a420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364" name="Picture 6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7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8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9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5369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62476" name="WordArt 12"/>
          <p:cNvSpPr>
            <a:spLocks noChangeArrowheads="1" noChangeShapeType="1" noTextEdit="1"/>
          </p:cNvSpPr>
          <p:nvPr/>
        </p:nvSpPr>
        <p:spPr bwMode="auto">
          <a:xfrm>
            <a:off x="3779838" y="1844675"/>
            <a:ext cx="4824412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увеличили </a:t>
            </a:r>
          </a:p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свой выигрыш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163" y="1341438"/>
            <a:ext cx="3241675" cy="2688780"/>
          </a:xfrm>
          <a:prstGeom prst="rect">
            <a:avLst/>
          </a:prstGeom>
        </p:spPr>
      </p:pic>
    </p:spTree>
  </p:cSld>
  <p:clrMapOvr>
    <a:masterClrMapping/>
  </p:clrMapOvr>
  <p:transition advClick="0" advTm="3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16388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6389" name="AutoShape 10"/>
          <p:cNvSpPr>
            <a:spLocks noChangeArrowheads="1"/>
          </p:cNvSpPr>
          <p:nvPr/>
        </p:nvSpPr>
        <p:spPr bwMode="auto">
          <a:xfrm>
            <a:off x="7554115" y="5683346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</a:t>
            </a:r>
          </a:p>
        </p:txBody>
      </p:sp>
      <p:sp>
        <p:nvSpPr>
          <p:cNvPr id="16390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6391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6392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6393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50 000</a:t>
            </a:r>
          </a:p>
        </p:txBody>
      </p:sp>
      <p:sp>
        <p:nvSpPr>
          <p:cNvPr id="16394" name="AutoShape 15"/>
          <p:cNvSpPr>
            <a:spLocks noChangeArrowheads="1"/>
          </p:cNvSpPr>
          <p:nvPr/>
        </p:nvSpPr>
        <p:spPr bwMode="auto">
          <a:xfrm>
            <a:off x="7524749" y="3932238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5 000</a:t>
            </a:r>
          </a:p>
        </p:txBody>
      </p:sp>
      <p:sp>
        <p:nvSpPr>
          <p:cNvPr id="16395" name="AutoShape 16"/>
          <p:cNvSpPr>
            <a:spLocks noChangeArrowheads="1"/>
          </p:cNvSpPr>
          <p:nvPr/>
        </p:nvSpPr>
        <p:spPr bwMode="auto">
          <a:xfrm>
            <a:off x="7524748" y="4603846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1000</a:t>
            </a:r>
          </a:p>
        </p:txBody>
      </p:sp>
      <p:sp>
        <p:nvSpPr>
          <p:cNvPr id="16396" name="AutoShape 17"/>
          <p:cNvSpPr>
            <a:spLocks noChangeArrowheads="1"/>
          </p:cNvSpPr>
          <p:nvPr/>
        </p:nvSpPr>
        <p:spPr bwMode="auto">
          <a:xfrm>
            <a:off x="7524748" y="51562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500</a:t>
            </a:r>
          </a:p>
        </p:txBody>
      </p:sp>
      <p:sp>
        <p:nvSpPr>
          <p:cNvPr id="16397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6398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6399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0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1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2" name="Picture 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196975"/>
            <a:ext cx="3419872" cy="3116943"/>
          </a:xfrm>
          <a:prstGeom prst="rect">
            <a:avLst/>
          </a:prstGeom>
        </p:spPr>
      </p:pic>
      <p:sp>
        <p:nvSpPr>
          <p:cNvPr id="3" name="Блок-схема: альтернативный процесс 2"/>
          <p:cNvSpPr/>
          <p:nvPr/>
        </p:nvSpPr>
        <p:spPr>
          <a:xfrm>
            <a:off x="7554115" y="6210492"/>
            <a:ext cx="1410496" cy="458868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2150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293749" y="5661025"/>
            <a:ext cx="2952750" cy="7921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b="1" dirty="0" smtClean="0">
                <a:solidFill>
                  <a:srgbClr val="FFFF00"/>
                </a:solidFill>
              </a:rPr>
              <a:t>  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Думный дьяк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17414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Надворный аптекарь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17415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293749" y="4299923"/>
            <a:ext cx="2952750" cy="7921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sz="2800" b="1" dirty="0">
                <a:solidFill>
                  <a:srgbClr val="FFFF00"/>
                </a:solidFill>
              </a:rPr>
              <a:t>  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Переводчик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21512" name="AutoShap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sz="2400" b="1" dirty="0">
                <a:solidFill>
                  <a:srgbClr val="FFFF00"/>
                </a:solidFill>
              </a:rPr>
              <a:t>    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Стольник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7534360" y="5734049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</a:t>
            </a: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250 000</a:t>
            </a:r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100 000</a:t>
            </a:r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50 000</a:t>
            </a:r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5 000</a:t>
            </a:r>
          </a:p>
        </p:txBody>
      </p:sp>
      <p:sp>
        <p:nvSpPr>
          <p:cNvPr id="17424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1000</a:t>
            </a:r>
          </a:p>
        </p:txBody>
      </p:sp>
      <p:sp>
        <p:nvSpPr>
          <p:cNvPr id="17425" name="AutoShape 17"/>
          <p:cNvSpPr>
            <a:spLocks noChangeArrowheads="1"/>
          </p:cNvSpPr>
          <p:nvPr/>
        </p:nvSpPr>
        <p:spPr bwMode="auto">
          <a:xfrm>
            <a:off x="7534360" y="5157787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500</a:t>
            </a:r>
          </a:p>
        </p:txBody>
      </p:sp>
      <p:sp>
        <p:nvSpPr>
          <p:cNvPr id="21522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7427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7428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9" name="Picture 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0" name="Picture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1" name="Picture 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7938" y="1"/>
            <a:ext cx="2635251" cy="2060574"/>
          </a:xfrm>
          <a:prstGeom prst="rect">
            <a:avLst/>
          </a:prstGeom>
        </p:spPr>
      </p:pic>
      <p:sp>
        <p:nvSpPr>
          <p:cNvPr id="3" name="Блок-схема: альтернативный процесс 2"/>
          <p:cNvSpPr/>
          <p:nvPr/>
        </p:nvSpPr>
        <p:spPr>
          <a:xfrm>
            <a:off x="179512" y="2276475"/>
            <a:ext cx="7200800" cy="1776414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1697 году в Европу отправилось Великое посольство, возглавляемое послами Ф. Лефортом и Ф. Головиным. В число представителей  дипломатической миссии вошел и ближайший сподвижник царя Петра Алексеевича - Петр Шафиров. Какую обязанность он выполнял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7534360" y="6310311"/>
            <a:ext cx="1430253" cy="431057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2"/>
                  </p:tgtEl>
                </p:cond>
              </p:nextCondLst>
            </p:seq>
          </p:childTnLst>
        </p:cTn>
      </p:par>
    </p:tnLst>
    <p:bldLst>
      <p:bldP spid="21509" grpId="0" animBg="1"/>
      <p:bldP spid="215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18443" name="Picture 4" descr="0259e3469922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4" name="Picture 5" descr="41904942a420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8436" name="Picture 6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7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8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9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8441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Правильно!</a:t>
            </a:r>
          </a:p>
        </p:txBody>
      </p:sp>
      <p:sp>
        <p:nvSpPr>
          <p:cNvPr id="58380" name="WordArt 12"/>
          <p:cNvSpPr>
            <a:spLocks noChangeArrowheads="1" noChangeShapeType="1" noTextEdit="1"/>
          </p:cNvSpPr>
          <p:nvPr/>
        </p:nvSpPr>
        <p:spPr bwMode="auto">
          <a:xfrm>
            <a:off x="3995738" y="1844675"/>
            <a:ext cx="4824412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Теперь у вас</a:t>
            </a:r>
          </a:p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50 000 рублей!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164" y="1341438"/>
            <a:ext cx="3168650" cy="2374900"/>
          </a:xfrm>
          <a:prstGeom prst="rect">
            <a:avLst/>
          </a:prstGeom>
        </p:spPr>
      </p:pic>
    </p:spTree>
  </p:cSld>
  <p:clrMapOvr>
    <a:masterClrMapping/>
  </p:clrMapOvr>
  <p:transition advClick="0" advTm="4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19460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9461" name="AutoShape 10"/>
          <p:cNvSpPr>
            <a:spLocks noChangeArrowheads="1"/>
          </p:cNvSpPr>
          <p:nvPr/>
        </p:nvSpPr>
        <p:spPr bwMode="auto">
          <a:xfrm>
            <a:off x="7509402" y="566697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</a:t>
            </a:r>
          </a:p>
        </p:txBody>
      </p:sp>
      <p:sp>
        <p:nvSpPr>
          <p:cNvPr id="19462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9463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9464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100 000</a:t>
            </a:r>
          </a:p>
        </p:txBody>
      </p:sp>
      <p:sp>
        <p:nvSpPr>
          <p:cNvPr id="19465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50 000</a:t>
            </a:r>
          </a:p>
        </p:txBody>
      </p:sp>
      <p:sp>
        <p:nvSpPr>
          <p:cNvPr id="19466" name="AutoShape 15"/>
          <p:cNvSpPr>
            <a:spLocks noChangeArrowheads="1"/>
          </p:cNvSpPr>
          <p:nvPr/>
        </p:nvSpPr>
        <p:spPr bwMode="auto">
          <a:xfrm>
            <a:off x="7524748" y="393223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5 000</a:t>
            </a:r>
          </a:p>
        </p:txBody>
      </p:sp>
      <p:sp>
        <p:nvSpPr>
          <p:cNvPr id="19467" name="AutoShape 16"/>
          <p:cNvSpPr>
            <a:spLocks noChangeArrowheads="1"/>
          </p:cNvSpPr>
          <p:nvPr/>
        </p:nvSpPr>
        <p:spPr bwMode="auto">
          <a:xfrm>
            <a:off x="7524748" y="450691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1000</a:t>
            </a:r>
          </a:p>
        </p:txBody>
      </p:sp>
      <p:sp>
        <p:nvSpPr>
          <p:cNvPr id="19468" name="AutoShape 17"/>
          <p:cNvSpPr>
            <a:spLocks noChangeArrowheads="1"/>
          </p:cNvSpPr>
          <p:nvPr/>
        </p:nvSpPr>
        <p:spPr bwMode="auto">
          <a:xfrm>
            <a:off x="7526819" y="50815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500</a:t>
            </a:r>
          </a:p>
        </p:txBody>
      </p:sp>
      <p:sp>
        <p:nvSpPr>
          <p:cNvPr id="19469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9470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9471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3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4" name="Picture 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196975"/>
            <a:ext cx="3491880" cy="2879725"/>
          </a:xfrm>
          <a:prstGeom prst="rect">
            <a:avLst/>
          </a:prstGeom>
        </p:spPr>
      </p:pic>
      <p:sp>
        <p:nvSpPr>
          <p:cNvPr id="3" name="Блок-схема: альтернативный процесс 2"/>
          <p:cNvSpPr/>
          <p:nvPr/>
        </p:nvSpPr>
        <p:spPr>
          <a:xfrm>
            <a:off x="7524748" y="6237312"/>
            <a:ext cx="1424517" cy="432048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2560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5445225"/>
            <a:ext cx="3671912" cy="10079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Математика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0486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79512" y="5445225"/>
            <a:ext cx="3384450" cy="1007964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b="1" dirty="0" smtClean="0">
                <a:solidFill>
                  <a:srgbClr val="FFFF00"/>
                </a:solidFill>
              </a:rPr>
              <a:t>    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Грамота</a:t>
            </a:r>
            <a:endParaRPr lang="ru-RU" sz="1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7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4292600"/>
            <a:ext cx="3671912" cy="1008608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немецкому  языку</a:t>
            </a:r>
            <a:endParaRPr lang="ru-RU" sz="1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8" name="AutoShap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79512" y="4292600"/>
            <a:ext cx="3384450" cy="1008608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военного дела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7524749" y="569902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</a:t>
            </a:r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100 000</a:t>
            </a:r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7524750" y="3284538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50 000</a:t>
            </a:r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7524750" y="38608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5 000</a:t>
            </a:r>
          </a:p>
        </p:txBody>
      </p:sp>
      <p:sp>
        <p:nvSpPr>
          <p:cNvPr id="20496" name="AutoShape 16"/>
          <p:cNvSpPr>
            <a:spLocks noChangeArrowheads="1"/>
          </p:cNvSpPr>
          <p:nvPr/>
        </p:nvSpPr>
        <p:spPr bwMode="auto">
          <a:xfrm>
            <a:off x="7524749" y="4437062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1000</a:t>
            </a:r>
          </a:p>
        </p:txBody>
      </p:sp>
      <p:sp>
        <p:nvSpPr>
          <p:cNvPr id="20497" name="AutoShape 17"/>
          <p:cNvSpPr>
            <a:spLocks noChangeArrowheads="1"/>
          </p:cNvSpPr>
          <p:nvPr/>
        </p:nvSpPr>
        <p:spPr bwMode="auto">
          <a:xfrm>
            <a:off x="7524749" y="508530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500</a:t>
            </a:r>
          </a:p>
        </p:txBody>
      </p:sp>
      <p:sp>
        <p:nvSpPr>
          <p:cNvPr id="25618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20499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0500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1" name="Picture 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2" name="Picture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3" name="Picture 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1"/>
            <a:ext cx="2613025" cy="1988690"/>
          </a:xfrm>
          <a:prstGeom prst="rect">
            <a:avLst/>
          </a:prstGeom>
        </p:spPr>
      </p:pic>
      <p:sp>
        <p:nvSpPr>
          <p:cNvPr id="4" name="Блок-схема: альтернативный процесс 3"/>
          <p:cNvSpPr/>
          <p:nvPr/>
        </p:nvSpPr>
        <p:spPr>
          <a:xfrm>
            <a:off x="323528" y="1988691"/>
            <a:ext cx="6696744" cy="2159891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первых учителей Петра</a:t>
            </a:r>
          </a:p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стал подьячий приказа Большой казны Никита Моисеевич Зотов. Чему он обучал будущего царя</a:t>
            </a:r>
            <a:r>
              <a:rPr lang="en-U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7524749" y="6237288"/>
            <a:ext cx="1439863" cy="432072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8"/>
                  </p:tgtEl>
                </p:cond>
              </p:nextCondLst>
            </p:seq>
          </p:childTnLst>
        </p:cTn>
      </p:par>
    </p:tnLst>
    <p:bldLst>
      <p:bldP spid="25605" grpId="0" animBg="1"/>
      <p:bldP spid="256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  <a:solidFill>
            <a:schemeClr val="accent2">
              <a:alpha val="99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</a:t>
            </a:r>
            <a:r>
              <a:rPr lang="ru-RU" sz="3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 smtClean="0">
              <a:ln w="12700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36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хочет стать миллионером?»</a:t>
            </a:r>
          </a:p>
          <a:p>
            <a:pPr algn="ctr">
              <a:defRPr/>
            </a:pPr>
            <a:r>
              <a:rPr lang="ru-RU" sz="3600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посвящена  теме</a:t>
            </a:r>
          </a:p>
          <a:p>
            <a:pPr algn="ctr">
              <a:defRPr/>
            </a:pPr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 Петр </a:t>
            </a:r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его окружение»</a:t>
            </a:r>
            <a:endParaRPr lang="ru-RU" sz="36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3600" b="1" dirty="0" smtClean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36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3600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 будут предложены </a:t>
            </a:r>
            <a:r>
              <a:rPr lang="ru-RU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вопросов</a:t>
            </a:r>
          </a:p>
          <a:p>
            <a:pPr algn="ctr">
              <a:defRPr/>
            </a:pPr>
            <a:r>
              <a:rPr lang="ru-RU" sz="3600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варианта </a:t>
            </a:r>
            <a:r>
              <a:rPr lang="ru-RU" sz="3600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ответов.</a:t>
            </a:r>
          </a:p>
          <a:p>
            <a:pPr algn="ctr">
              <a:defRPr/>
            </a:pPr>
            <a:r>
              <a:rPr lang="ru-RU" sz="3600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</a:t>
            </a:r>
            <a:r>
              <a:rPr lang="ru-RU" sz="360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</a:t>
            </a:r>
            <a:r>
              <a:rPr lang="ru-RU" sz="3600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ответ правильный.</a:t>
            </a:r>
          </a:p>
          <a:p>
            <a:pPr algn="ctr">
              <a:defRPr/>
            </a:pPr>
            <a:endParaRPr lang="ru-RU" sz="36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36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600" i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Желаем удачи!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21515" name="Picture 4" descr="0259e3469922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6" name="Picture 5" descr="41904942a420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508" name="Picture 6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7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8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9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1513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57356" name="WordArt 12"/>
          <p:cNvSpPr>
            <a:spLocks noChangeArrowheads="1" noChangeShapeType="1" noTextEdit="1"/>
          </p:cNvSpPr>
          <p:nvPr/>
        </p:nvSpPr>
        <p:spPr bwMode="auto">
          <a:xfrm>
            <a:off x="3779838" y="1557338"/>
            <a:ext cx="5040312" cy="194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заработали 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несгораемую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сумму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100 000 рублей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163" y="1349828"/>
            <a:ext cx="3205163" cy="2366509"/>
          </a:xfrm>
          <a:prstGeom prst="rect">
            <a:avLst/>
          </a:prstGeom>
        </p:spPr>
      </p:pic>
    </p:spTree>
  </p:cSld>
  <p:clrMapOvr>
    <a:masterClrMapping/>
  </p:clrMapOvr>
  <p:transition advClick="0" advTm="3000">
    <p:sndAc>
      <p:stSnd>
        <p:snd r:embed="rId2" name="NEX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22532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2533" name="AutoShape 10"/>
          <p:cNvSpPr>
            <a:spLocks noChangeArrowheads="1"/>
          </p:cNvSpPr>
          <p:nvPr/>
        </p:nvSpPr>
        <p:spPr bwMode="auto">
          <a:xfrm>
            <a:off x="7513173" y="5732462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</a:t>
            </a:r>
          </a:p>
        </p:txBody>
      </p:sp>
      <p:sp>
        <p:nvSpPr>
          <p:cNvPr id="22534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2535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125 000</a:t>
            </a:r>
          </a:p>
        </p:txBody>
      </p:sp>
      <p:sp>
        <p:nvSpPr>
          <p:cNvPr id="22536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100 000</a:t>
            </a:r>
          </a:p>
        </p:txBody>
      </p:sp>
      <p:sp>
        <p:nvSpPr>
          <p:cNvPr id="22537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50 000</a:t>
            </a:r>
          </a:p>
        </p:txBody>
      </p:sp>
      <p:sp>
        <p:nvSpPr>
          <p:cNvPr id="22538" name="AutoShape 15"/>
          <p:cNvSpPr>
            <a:spLocks noChangeArrowheads="1"/>
          </p:cNvSpPr>
          <p:nvPr/>
        </p:nvSpPr>
        <p:spPr bwMode="auto">
          <a:xfrm>
            <a:off x="7524749" y="393223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5 000</a:t>
            </a:r>
          </a:p>
        </p:txBody>
      </p:sp>
      <p:sp>
        <p:nvSpPr>
          <p:cNvPr id="22539" name="AutoShape 16"/>
          <p:cNvSpPr>
            <a:spLocks noChangeArrowheads="1"/>
          </p:cNvSpPr>
          <p:nvPr/>
        </p:nvSpPr>
        <p:spPr bwMode="auto">
          <a:xfrm>
            <a:off x="7524749" y="450691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1000</a:t>
            </a:r>
          </a:p>
        </p:txBody>
      </p:sp>
      <p:sp>
        <p:nvSpPr>
          <p:cNvPr id="22540" name="AutoShape 17"/>
          <p:cNvSpPr>
            <a:spLocks noChangeArrowheads="1"/>
          </p:cNvSpPr>
          <p:nvPr/>
        </p:nvSpPr>
        <p:spPr bwMode="auto">
          <a:xfrm>
            <a:off x="7524749" y="5085557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500</a:t>
            </a:r>
          </a:p>
        </p:txBody>
      </p:sp>
      <p:sp>
        <p:nvSpPr>
          <p:cNvPr id="22541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2542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22544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2545" name="Picture 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6" name="Picture 2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7" name="Picture 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2543" name="Pictur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196975"/>
            <a:ext cx="3563888" cy="2879725"/>
          </a:xfrm>
          <a:prstGeom prst="rect">
            <a:avLst/>
          </a:prstGeom>
        </p:spPr>
      </p:pic>
      <p:sp>
        <p:nvSpPr>
          <p:cNvPr id="3" name="Блок-схема: альтернативный процесс 2"/>
          <p:cNvSpPr/>
          <p:nvPr/>
        </p:nvSpPr>
        <p:spPr>
          <a:xfrm>
            <a:off x="7513173" y="6307137"/>
            <a:ext cx="1451439" cy="434231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2355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851920" y="5661025"/>
            <a:ext cx="3528392" cy="7921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Петропавловская крепость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9702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3382962" cy="7921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b="1" dirty="0" smtClean="0">
                <a:solidFill>
                  <a:srgbClr val="FFFF00"/>
                </a:solidFill>
              </a:rPr>
              <a:t>  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крепость Орешек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3559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51920" y="4292600"/>
            <a:ext cx="3528392" cy="7921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крепость </a:t>
            </a:r>
            <a:r>
              <a:rPr lang="ru-RU" sz="1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Ниеншанц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9704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49" y="4292600"/>
            <a:ext cx="3382963" cy="7921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крепость Кронштадт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7554117" y="5668562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</a:t>
            </a:r>
          </a:p>
        </p:txBody>
      </p:sp>
      <p:sp>
        <p:nvSpPr>
          <p:cNvPr id="23563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3564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125 000</a:t>
            </a:r>
          </a:p>
        </p:txBody>
      </p:sp>
      <p:sp>
        <p:nvSpPr>
          <p:cNvPr id="23565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100 000</a:t>
            </a:r>
          </a:p>
        </p:txBody>
      </p:sp>
      <p:sp>
        <p:nvSpPr>
          <p:cNvPr id="23566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50 000</a:t>
            </a:r>
          </a:p>
        </p:txBody>
      </p:sp>
      <p:sp>
        <p:nvSpPr>
          <p:cNvPr id="23567" name="AutoShape 15"/>
          <p:cNvSpPr>
            <a:spLocks noChangeArrowheads="1"/>
          </p:cNvSpPr>
          <p:nvPr/>
        </p:nvSpPr>
        <p:spPr bwMode="auto">
          <a:xfrm>
            <a:off x="7554117" y="3895299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5 000</a:t>
            </a:r>
          </a:p>
        </p:txBody>
      </p:sp>
      <p:sp>
        <p:nvSpPr>
          <p:cNvPr id="23568" name="AutoShape 16"/>
          <p:cNvSpPr>
            <a:spLocks noChangeArrowheads="1"/>
          </p:cNvSpPr>
          <p:nvPr/>
        </p:nvSpPr>
        <p:spPr bwMode="auto">
          <a:xfrm>
            <a:off x="7547292" y="443303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1000</a:t>
            </a:r>
          </a:p>
        </p:txBody>
      </p:sp>
      <p:sp>
        <p:nvSpPr>
          <p:cNvPr id="23569" name="AutoShape 17"/>
          <p:cNvSpPr>
            <a:spLocks noChangeArrowheads="1"/>
          </p:cNvSpPr>
          <p:nvPr/>
        </p:nvSpPr>
        <p:spPr bwMode="auto">
          <a:xfrm>
            <a:off x="7554117" y="5084762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500</a:t>
            </a:r>
          </a:p>
        </p:txBody>
      </p:sp>
      <p:sp>
        <p:nvSpPr>
          <p:cNvPr id="29714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255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3571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23573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3574" name="Picture 2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5" name="Picture 2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6" name="Picture 2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3572" name="Picture 2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" y="0"/>
            <a:ext cx="2625724" cy="1701254"/>
          </a:xfrm>
          <a:prstGeom prst="rect">
            <a:avLst/>
          </a:prstGeom>
        </p:spPr>
      </p:pic>
      <p:sp>
        <p:nvSpPr>
          <p:cNvPr id="4" name="Блок-схема: альтернативный процесс 3"/>
          <p:cNvSpPr/>
          <p:nvPr/>
        </p:nvSpPr>
        <p:spPr>
          <a:xfrm>
            <a:off x="323849" y="1701254"/>
            <a:ext cx="7056463" cy="2231802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строительства Санкт-Петербурга было выбрано выгодное для судоходства место в дельте Невы. Здесь, на Заячьем острове, в мае 1703 года была заложена крепость, с которой началась история Санкт-Петербурга 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7547292" y="6274225"/>
            <a:ext cx="1439863" cy="467143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7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14"/>
                  </p:tgtEl>
                </p:cond>
              </p:nextCondLst>
            </p:seq>
          </p:childTnLst>
        </p:cTn>
      </p:par>
    </p:tnLst>
    <p:bldLst>
      <p:bldP spid="29702" grpId="0" animBg="1"/>
      <p:bldP spid="2970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24587" name="Picture 4" descr="0259e3469922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8" name="Picture 5" descr="41904942a420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580" name="Picture 6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7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8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9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585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56332" name="WordArt 12"/>
          <p:cNvSpPr>
            <a:spLocks noChangeArrowheads="1" noChangeShapeType="1" noTextEdit="1"/>
          </p:cNvSpPr>
          <p:nvPr/>
        </p:nvSpPr>
        <p:spPr bwMode="auto">
          <a:xfrm>
            <a:off x="3995738" y="1844675"/>
            <a:ext cx="4824412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Не каждый может 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заработать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125 000 рублей.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544" y="1341438"/>
            <a:ext cx="3456384" cy="2374900"/>
          </a:xfrm>
          <a:prstGeom prst="rect">
            <a:avLst/>
          </a:prstGeom>
        </p:spPr>
      </p:pic>
    </p:spTree>
  </p:cSld>
  <p:clrMapOvr>
    <a:masterClrMapping/>
  </p:clrMapOvr>
  <p:transition advClick="0" advTm="3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25604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500 000</a:t>
            </a:r>
          </a:p>
        </p:txBody>
      </p:sp>
      <p:sp>
        <p:nvSpPr>
          <p:cNvPr id="25605" name="AutoShape 10"/>
          <p:cNvSpPr>
            <a:spLocks noChangeArrowheads="1"/>
          </p:cNvSpPr>
          <p:nvPr/>
        </p:nvSpPr>
        <p:spPr bwMode="auto">
          <a:xfrm>
            <a:off x="7524747" y="563254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</a:t>
            </a:r>
          </a:p>
        </p:txBody>
      </p:sp>
      <p:sp>
        <p:nvSpPr>
          <p:cNvPr id="25606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5607" name="AutoShape 12"/>
          <p:cNvSpPr>
            <a:spLocks noChangeArrowheads="1"/>
          </p:cNvSpPr>
          <p:nvPr/>
        </p:nvSpPr>
        <p:spPr bwMode="auto">
          <a:xfrm>
            <a:off x="7524750" y="1996711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125 000</a:t>
            </a:r>
          </a:p>
        </p:txBody>
      </p:sp>
      <p:sp>
        <p:nvSpPr>
          <p:cNvPr id="25608" name="AutoShape 13"/>
          <p:cNvSpPr>
            <a:spLocks noChangeArrowheads="1"/>
          </p:cNvSpPr>
          <p:nvPr/>
        </p:nvSpPr>
        <p:spPr bwMode="auto">
          <a:xfrm>
            <a:off x="7524750" y="2580547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100 000</a:t>
            </a:r>
          </a:p>
        </p:txBody>
      </p:sp>
      <p:sp>
        <p:nvSpPr>
          <p:cNvPr id="25609" name="AutoShape 14"/>
          <p:cNvSpPr>
            <a:spLocks noChangeArrowheads="1"/>
          </p:cNvSpPr>
          <p:nvPr/>
        </p:nvSpPr>
        <p:spPr bwMode="auto">
          <a:xfrm>
            <a:off x="7524749" y="319886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50 000</a:t>
            </a:r>
          </a:p>
        </p:txBody>
      </p:sp>
      <p:sp>
        <p:nvSpPr>
          <p:cNvPr id="25610" name="AutoShape 15"/>
          <p:cNvSpPr>
            <a:spLocks noChangeArrowheads="1"/>
          </p:cNvSpPr>
          <p:nvPr/>
        </p:nvSpPr>
        <p:spPr bwMode="auto">
          <a:xfrm>
            <a:off x="7524749" y="3854474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5 000</a:t>
            </a:r>
          </a:p>
        </p:txBody>
      </p:sp>
      <p:sp>
        <p:nvSpPr>
          <p:cNvPr id="25611" name="AutoShape 16"/>
          <p:cNvSpPr>
            <a:spLocks noChangeArrowheads="1"/>
          </p:cNvSpPr>
          <p:nvPr/>
        </p:nvSpPr>
        <p:spPr bwMode="auto">
          <a:xfrm>
            <a:off x="7524749" y="452161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1000</a:t>
            </a:r>
          </a:p>
        </p:txBody>
      </p:sp>
      <p:sp>
        <p:nvSpPr>
          <p:cNvPr id="25612" name="AutoShape 17"/>
          <p:cNvSpPr>
            <a:spLocks noChangeArrowheads="1"/>
          </p:cNvSpPr>
          <p:nvPr/>
        </p:nvSpPr>
        <p:spPr bwMode="auto">
          <a:xfrm>
            <a:off x="7524747" y="5068966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500</a:t>
            </a:r>
          </a:p>
        </p:txBody>
      </p:sp>
      <p:sp>
        <p:nvSpPr>
          <p:cNvPr id="25613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5614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25616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5617" name="Picture 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8" name="Picture 2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9" name="Picture 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615" name="Pictur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196975"/>
            <a:ext cx="3419872" cy="2736081"/>
          </a:xfrm>
          <a:prstGeom prst="rect">
            <a:avLst/>
          </a:prstGeom>
        </p:spPr>
      </p:pic>
      <p:sp>
        <p:nvSpPr>
          <p:cNvPr id="3" name="Блок-схема: альтернативный процесс 2"/>
          <p:cNvSpPr/>
          <p:nvPr/>
        </p:nvSpPr>
        <p:spPr>
          <a:xfrm>
            <a:off x="7524747" y="6208807"/>
            <a:ext cx="1439863" cy="460553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3379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995738" y="5160965"/>
            <a:ext cx="3240558" cy="1292224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Добросовестно принял</a:t>
            </a:r>
          </a:p>
          <a:p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смерть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26630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79512" y="5160964"/>
            <a:ext cx="3672408" cy="1292225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Предсказал ближайшее </a:t>
            </a:r>
          </a:p>
          <a:p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будущее       </a:t>
            </a:r>
            <a:endParaRPr lang="ru-RU" sz="1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31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95738" y="4052888"/>
            <a:ext cx="3240558" cy="1031875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Плюнул царю в лицо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3800" name="AutoShap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79512" y="4052888"/>
            <a:ext cx="3672408" cy="1031876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 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Просил пощады и </a:t>
            </a:r>
          </a:p>
          <a:p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  помилован</a:t>
            </a:r>
            <a:endParaRPr lang="ru-RU" sz="1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7540468" y="5646742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</a:t>
            </a:r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250 000</a:t>
            </a:r>
          </a:p>
        </p:txBody>
      </p:sp>
      <p:sp>
        <p:nvSpPr>
          <p:cNvPr id="26636" name="AutoShape 12"/>
          <p:cNvSpPr>
            <a:spLocks noChangeArrowheads="1"/>
          </p:cNvSpPr>
          <p:nvPr/>
        </p:nvSpPr>
        <p:spPr bwMode="auto">
          <a:xfrm>
            <a:off x="7524750" y="19768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125 000</a:t>
            </a:r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>
            <a:off x="7524749" y="2540851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100 000</a:t>
            </a:r>
          </a:p>
        </p:txBody>
      </p:sp>
      <p:sp>
        <p:nvSpPr>
          <p:cNvPr id="26638" name="AutoShape 14"/>
          <p:cNvSpPr>
            <a:spLocks noChangeArrowheads="1"/>
          </p:cNvSpPr>
          <p:nvPr/>
        </p:nvSpPr>
        <p:spPr bwMode="auto">
          <a:xfrm>
            <a:off x="7524749" y="3165107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50 000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7524749" y="3812807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5 000</a:t>
            </a:r>
          </a:p>
        </p:txBody>
      </p:sp>
      <p:sp>
        <p:nvSpPr>
          <p:cNvPr id="26640" name="AutoShape 16"/>
          <p:cNvSpPr>
            <a:spLocks noChangeArrowheads="1"/>
          </p:cNvSpPr>
          <p:nvPr/>
        </p:nvSpPr>
        <p:spPr bwMode="auto">
          <a:xfrm>
            <a:off x="7524749" y="45100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1000</a:t>
            </a:r>
          </a:p>
        </p:txBody>
      </p:sp>
      <p:sp>
        <p:nvSpPr>
          <p:cNvPr id="26641" name="AutoShape 17"/>
          <p:cNvSpPr>
            <a:spLocks noChangeArrowheads="1"/>
          </p:cNvSpPr>
          <p:nvPr/>
        </p:nvSpPr>
        <p:spPr bwMode="auto">
          <a:xfrm>
            <a:off x="7524749" y="507841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500</a:t>
            </a:r>
          </a:p>
        </p:txBody>
      </p:sp>
      <p:sp>
        <p:nvSpPr>
          <p:cNvPr id="33810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6643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26645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6646" name="Picture 2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47" name="Picture 2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48" name="Picture 2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6644" name="Picture 2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1"/>
            <a:ext cx="2627313" cy="1696491"/>
          </a:xfrm>
          <a:prstGeom prst="rect">
            <a:avLst/>
          </a:prstGeom>
        </p:spPr>
      </p:pic>
      <p:sp>
        <p:nvSpPr>
          <p:cNvPr id="4" name="Блок-схема: альтернативный процесс 3"/>
          <p:cNvSpPr/>
          <p:nvPr/>
        </p:nvSpPr>
        <p:spPr>
          <a:xfrm>
            <a:off x="179512" y="1772692"/>
            <a:ext cx="6912768" cy="2016671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 высказывающему недовольство по поводу петровских преобразований  и находящемуся в тайном сговоре с царицей Евдокией Лопухиной епископу Досифею был вынесен смертный приговор, во время которого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он…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7524749" y="6223004"/>
            <a:ext cx="1439863" cy="446356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8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10"/>
                  </p:tgtEl>
                </p:cond>
              </p:nextCondLst>
            </p:seq>
          </p:childTnLst>
        </p:cTn>
      </p:par>
    </p:tnLst>
    <p:bldLst>
      <p:bldP spid="33797" grpId="0" animBg="1"/>
      <p:bldP spid="3380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27659" name="Picture 4" descr="0259e3469922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60" name="Picture 5" descr="41904942a420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7652" name="Picture 6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7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8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9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6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657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55308" name="WordArt 12"/>
          <p:cNvSpPr>
            <a:spLocks noChangeArrowheads="1" noChangeShapeType="1" noTextEdit="1"/>
          </p:cNvSpPr>
          <p:nvPr/>
        </p:nvSpPr>
        <p:spPr bwMode="auto">
          <a:xfrm>
            <a:off x="3708400" y="1557338"/>
            <a:ext cx="5040313" cy="2087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заработали </a:t>
            </a:r>
          </a:p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приличную сумму</a:t>
            </a:r>
          </a:p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250 000 рублей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163" y="1336675"/>
            <a:ext cx="3133725" cy="2454275"/>
          </a:xfrm>
          <a:prstGeom prst="rect">
            <a:avLst/>
          </a:prstGeom>
        </p:spPr>
      </p:pic>
    </p:spTree>
  </p:cSld>
  <p:clrMapOvr>
    <a:masterClrMapping/>
  </p:clrMapOvr>
  <p:transition advClick="0" advTm="4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28676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500 000</a:t>
            </a:r>
          </a:p>
        </p:txBody>
      </p:sp>
      <p:sp>
        <p:nvSpPr>
          <p:cNvPr id="28677" name="AutoShape 10"/>
          <p:cNvSpPr>
            <a:spLocks noChangeArrowheads="1"/>
          </p:cNvSpPr>
          <p:nvPr/>
        </p:nvSpPr>
        <p:spPr bwMode="auto">
          <a:xfrm>
            <a:off x="7524750" y="5662611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</a:t>
            </a:r>
          </a:p>
        </p:txBody>
      </p:sp>
      <p:sp>
        <p:nvSpPr>
          <p:cNvPr id="28678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250 000</a:t>
            </a:r>
          </a:p>
        </p:txBody>
      </p:sp>
      <p:sp>
        <p:nvSpPr>
          <p:cNvPr id="28679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125 000</a:t>
            </a:r>
          </a:p>
        </p:txBody>
      </p:sp>
      <p:sp>
        <p:nvSpPr>
          <p:cNvPr id="28680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100 000</a:t>
            </a:r>
          </a:p>
        </p:txBody>
      </p:sp>
      <p:sp>
        <p:nvSpPr>
          <p:cNvPr id="28681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50 000</a:t>
            </a:r>
          </a:p>
        </p:txBody>
      </p:sp>
      <p:sp>
        <p:nvSpPr>
          <p:cNvPr id="28682" name="AutoShape 15"/>
          <p:cNvSpPr>
            <a:spLocks noChangeArrowheads="1"/>
          </p:cNvSpPr>
          <p:nvPr/>
        </p:nvSpPr>
        <p:spPr bwMode="auto">
          <a:xfrm>
            <a:off x="7524750" y="3933056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5 000</a:t>
            </a:r>
          </a:p>
        </p:txBody>
      </p:sp>
      <p:sp>
        <p:nvSpPr>
          <p:cNvPr id="28683" name="AutoShape 16"/>
          <p:cNvSpPr>
            <a:spLocks noChangeArrowheads="1"/>
          </p:cNvSpPr>
          <p:nvPr/>
        </p:nvSpPr>
        <p:spPr bwMode="auto">
          <a:xfrm>
            <a:off x="7524750" y="4473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1000</a:t>
            </a:r>
          </a:p>
        </p:txBody>
      </p:sp>
      <p:sp>
        <p:nvSpPr>
          <p:cNvPr id="28684" name="AutoShape 17"/>
          <p:cNvSpPr>
            <a:spLocks noChangeArrowheads="1"/>
          </p:cNvSpPr>
          <p:nvPr/>
        </p:nvSpPr>
        <p:spPr bwMode="auto">
          <a:xfrm>
            <a:off x="7524749" y="506809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500</a:t>
            </a:r>
          </a:p>
        </p:txBody>
      </p:sp>
      <p:sp>
        <p:nvSpPr>
          <p:cNvPr id="28685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8686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28689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8690" name="Picture 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1" name="Picture 2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2" name="Picture 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8687" name="Pictur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196975"/>
            <a:ext cx="3491880" cy="2736081"/>
          </a:xfrm>
          <a:prstGeom prst="rect">
            <a:avLst/>
          </a:prstGeom>
        </p:spPr>
      </p:pic>
      <p:sp>
        <p:nvSpPr>
          <p:cNvPr id="3" name="Блок-схема: альтернативный процесс 2"/>
          <p:cNvSpPr/>
          <p:nvPr/>
        </p:nvSpPr>
        <p:spPr>
          <a:xfrm>
            <a:off x="7524750" y="6237312"/>
            <a:ext cx="1439863" cy="432048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2970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923928" y="5661025"/>
            <a:ext cx="3240360" cy="7921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 благотворительность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07503" y="5661025"/>
            <a:ext cx="3599309" cy="7921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 проявление стойкости»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9703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23928" y="4292600"/>
            <a:ext cx="3240360" cy="7921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>
                <a:solidFill>
                  <a:srgbClr val="FFFF00"/>
                </a:solidFill>
              </a:rPr>
              <a:t>   </a:t>
            </a:r>
            <a:r>
              <a:rPr lang="ru-RU" b="1" dirty="0" smtClean="0">
                <a:solidFill>
                  <a:srgbClr val="FFFF00"/>
                </a:solidFill>
              </a:rPr>
              <a:t> 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 любовь»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7896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07503" y="4292600"/>
            <a:ext cx="3599309" cy="7921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 веру и верность»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7534359" y="5625306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</a:t>
            </a:r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250 000</a:t>
            </a:r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125 000</a:t>
            </a:r>
          </a:p>
        </p:txBody>
      </p:sp>
      <p:sp>
        <p:nvSpPr>
          <p:cNvPr id="29709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100 000</a:t>
            </a:r>
          </a:p>
        </p:txBody>
      </p:sp>
      <p:sp>
        <p:nvSpPr>
          <p:cNvPr id="29710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50 000</a:t>
            </a:r>
          </a:p>
        </p:txBody>
      </p:sp>
      <p:sp>
        <p:nvSpPr>
          <p:cNvPr id="29711" name="AutoShape 15"/>
          <p:cNvSpPr>
            <a:spLocks noChangeArrowheads="1"/>
          </p:cNvSpPr>
          <p:nvPr/>
        </p:nvSpPr>
        <p:spPr bwMode="auto">
          <a:xfrm>
            <a:off x="7524749" y="393223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5 000</a:t>
            </a:r>
          </a:p>
        </p:txBody>
      </p:sp>
      <p:sp>
        <p:nvSpPr>
          <p:cNvPr id="29712" name="AutoShape 16"/>
          <p:cNvSpPr>
            <a:spLocks noChangeArrowheads="1"/>
          </p:cNvSpPr>
          <p:nvPr/>
        </p:nvSpPr>
        <p:spPr bwMode="auto">
          <a:xfrm>
            <a:off x="7534359" y="452590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1000</a:t>
            </a:r>
          </a:p>
        </p:txBody>
      </p:sp>
      <p:sp>
        <p:nvSpPr>
          <p:cNvPr id="29713" name="AutoShape 17"/>
          <p:cNvSpPr>
            <a:spLocks noChangeArrowheads="1"/>
          </p:cNvSpPr>
          <p:nvPr/>
        </p:nvSpPr>
        <p:spPr bwMode="auto">
          <a:xfrm>
            <a:off x="7530590" y="505801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500</a:t>
            </a:r>
          </a:p>
        </p:txBody>
      </p:sp>
      <p:sp>
        <p:nvSpPr>
          <p:cNvPr id="37906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9715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29717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9718" name="Picture 2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19" name="Picture 2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20" name="Picture 2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9716" name="Picture 2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2374902" cy="1412875"/>
          </a:xfrm>
          <a:prstGeom prst="rect">
            <a:avLst/>
          </a:prstGeom>
        </p:spPr>
      </p:pic>
      <p:sp>
        <p:nvSpPr>
          <p:cNvPr id="4" name="Блок-схема: альтернативный процесс 3"/>
          <p:cNvSpPr/>
          <p:nvPr/>
        </p:nvSpPr>
        <p:spPr>
          <a:xfrm>
            <a:off x="107504" y="1479551"/>
            <a:ext cx="7200802" cy="259715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неудачного Прутского похода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1711 году, в ходе которого русские воины попали в окружение, Екатерина Алексеевна пожертвовала свои драгоценности на подкуп турецкого главнокомандующего.  Поведение беременной царской жены в условиях похода оказало влияние на царя, так что в 1714 году  был учрежден первый в России женский орден Святой Екатерины. За какие заслуги его выдавали?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7524749" y="6273006"/>
            <a:ext cx="1439863" cy="485457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9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06"/>
                  </p:tgtEl>
                </p:cond>
              </p:nextCondLst>
            </p:seq>
          </p:childTnLst>
        </p:cTn>
      </p:par>
    </p:tnLst>
    <p:bldLst>
      <p:bldP spid="37894" grpId="0" animBg="1"/>
      <p:bldP spid="3789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30731" name="Picture 4" descr="0259e3469922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32" name="Picture 5" descr="41904942a420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24" name="Picture 6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7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8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9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8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29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54284" name="WordArt 12"/>
          <p:cNvSpPr>
            <a:spLocks noChangeArrowheads="1" noChangeShapeType="1" noTextEdit="1"/>
          </p:cNvSpPr>
          <p:nvPr/>
        </p:nvSpPr>
        <p:spPr bwMode="auto">
          <a:xfrm>
            <a:off x="3779838" y="1844675"/>
            <a:ext cx="4824412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Теперь у вас</a:t>
            </a:r>
          </a:p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500 000 рублей!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163" y="1336675"/>
            <a:ext cx="3385765" cy="2379663"/>
          </a:xfrm>
          <a:prstGeom prst="rect">
            <a:avLst/>
          </a:prstGeom>
        </p:spPr>
      </p:pic>
    </p:spTree>
  </p:cSld>
  <p:clrMapOvr>
    <a:masterClrMapping/>
  </p:clrMapOvr>
  <p:transition advClick="0" advTm="4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AutoShape 53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4101" name="AutoShape 67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500 000</a:t>
            </a:r>
          </a:p>
        </p:txBody>
      </p:sp>
      <p:sp>
        <p:nvSpPr>
          <p:cNvPr id="4102" name="AutoShape 68"/>
          <p:cNvSpPr>
            <a:spLocks noChangeArrowheads="1"/>
          </p:cNvSpPr>
          <p:nvPr/>
        </p:nvSpPr>
        <p:spPr bwMode="auto">
          <a:xfrm>
            <a:off x="7524749" y="566549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</a:t>
            </a:r>
          </a:p>
        </p:txBody>
      </p:sp>
      <p:sp>
        <p:nvSpPr>
          <p:cNvPr id="4103" name="AutoShape 69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250 000</a:t>
            </a:r>
          </a:p>
        </p:txBody>
      </p:sp>
      <p:sp>
        <p:nvSpPr>
          <p:cNvPr id="4104" name="AutoShape 70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125 000</a:t>
            </a:r>
          </a:p>
        </p:txBody>
      </p:sp>
      <p:sp>
        <p:nvSpPr>
          <p:cNvPr id="4105" name="AutoShape 71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100 000</a:t>
            </a:r>
          </a:p>
        </p:txBody>
      </p:sp>
      <p:sp>
        <p:nvSpPr>
          <p:cNvPr id="4106" name="AutoShape 72"/>
          <p:cNvSpPr>
            <a:spLocks noChangeArrowheads="1"/>
          </p:cNvSpPr>
          <p:nvPr/>
        </p:nvSpPr>
        <p:spPr bwMode="auto">
          <a:xfrm>
            <a:off x="7524750" y="335419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50 000</a:t>
            </a:r>
          </a:p>
        </p:txBody>
      </p:sp>
      <p:sp>
        <p:nvSpPr>
          <p:cNvPr id="4107" name="AutoShape 73"/>
          <p:cNvSpPr>
            <a:spLocks noChangeArrowheads="1"/>
          </p:cNvSpPr>
          <p:nvPr/>
        </p:nvSpPr>
        <p:spPr bwMode="auto">
          <a:xfrm>
            <a:off x="7524750" y="389820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5 000</a:t>
            </a:r>
          </a:p>
        </p:txBody>
      </p:sp>
      <p:sp>
        <p:nvSpPr>
          <p:cNvPr id="4108" name="AutoShape 74"/>
          <p:cNvSpPr>
            <a:spLocks noChangeArrowheads="1"/>
          </p:cNvSpPr>
          <p:nvPr/>
        </p:nvSpPr>
        <p:spPr bwMode="auto">
          <a:xfrm>
            <a:off x="7524750" y="4479767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4109" name="AutoShape 75"/>
          <p:cNvSpPr>
            <a:spLocks noChangeArrowheads="1"/>
          </p:cNvSpPr>
          <p:nvPr/>
        </p:nvSpPr>
        <p:spPr bwMode="auto">
          <a:xfrm>
            <a:off x="7524749" y="5061331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4110" name="Oval 77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4111" name="Group 9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4112" name="Oval 78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113" name="Picture 8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4" name="Picture 8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5" name="Picture 8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263649"/>
            <a:ext cx="3203848" cy="252571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7524746" y="6224458"/>
            <a:ext cx="1439865" cy="4449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flipH="1" flipV="1">
            <a:off x="7956375" y="6198986"/>
            <a:ext cx="576063" cy="4703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31748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500 000</a:t>
            </a:r>
          </a:p>
        </p:txBody>
      </p:sp>
      <p:sp>
        <p:nvSpPr>
          <p:cNvPr id="31749" name="AutoShape 10"/>
          <p:cNvSpPr>
            <a:spLocks noChangeArrowheads="1"/>
          </p:cNvSpPr>
          <p:nvPr/>
        </p:nvSpPr>
        <p:spPr bwMode="auto">
          <a:xfrm>
            <a:off x="7550347" y="554772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</a:t>
            </a:r>
          </a:p>
        </p:txBody>
      </p:sp>
      <p:sp>
        <p:nvSpPr>
          <p:cNvPr id="31750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250 000</a:t>
            </a:r>
          </a:p>
        </p:txBody>
      </p:sp>
      <p:sp>
        <p:nvSpPr>
          <p:cNvPr id="31751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125 000</a:t>
            </a:r>
          </a:p>
        </p:txBody>
      </p:sp>
      <p:sp>
        <p:nvSpPr>
          <p:cNvPr id="31752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100 000</a:t>
            </a:r>
          </a:p>
        </p:txBody>
      </p:sp>
      <p:sp>
        <p:nvSpPr>
          <p:cNvPr id="31753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50 000</a:t>
            </a:r>
          </a:p>
        </p:txBody>
      </p:sp>
      <p:sp>
        <p:nvSpPr>
          <p:cNvPr id="31754" name="AutoShape 15"/>
          <p:cNvSpPr>
            <a:spLocks noChangeArrowheads="1"/>
          </p:cNvSpPr>
          <p:nvPr/>
        </p:nvSpPr>
        <p:spPr bwMode="auto">
          <a:xfrm>
            <a:off x="7524750" y="390510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5 000</a:t>
            </a:r>
          </a:p>
        </p:txBody>
      </p:sp>
      <p:sp>
        <p:nvSpPr>
          <p:cNvPr id="31755" name="AutoShape 16"/>
          <p:cNvSpPr>
            <a:spLocks noChangeArrowheads="1"/>
          </p:cNvSpPr>
          <p:nvPr/>
        </p:nvSpPr>
        <p:spPr bwMode="auto">
          <a:xfrm>
            <a:off x="7550348" y="445264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1000</a:t>
            </a:r>
          </a:p>
        </p:txBody>
      </p:sp>
      <p:sp>
        <p:nvSpPr>
          <p:cNvPr id="31756" name="AutoShape 17"/>
          <p:cNvSpPr>
            <a:spLocks noChangeArrowheads="1"/>
          </p:cNvSpPr>
          <p:nvPr/>
        </p:nvSpPr>
        <p:spPr bwMode="auto">
          <a:xfrm>
            <a:off x="7550348" y="4985396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500</a:t>
            </a:r>
          </a:p>
        </p:txBody>
      </p:sp>
      <p:sp>
        <p:nvSpPr>
          <p:cNvPr id="31757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31758" name="Group 19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31760" name="Oval 20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1761" name="Picture 2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62" name="Picture 2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63" name="Picture 2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1759" name="Picture 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196974"/>
            <a:ext cx="3706813" cy="2592389"/>
          </a:xfrm>
          <a:prstGeom prst="rect">
            <a:avLst/>
          </a:prstGeom>
        </p:spPr>
      </p:pic>
      <p:sp>
        <p:nvSpPr>
          <p:cNvPr id="3" name="Блок-схема: альтернативный процесс 2"/>
          <p:cNvSpPr/>
          <p:nvPr/>
        </p:nvSpPr>
        <p:spPr>
          <a:xfrm>
            <a:off x="7550348" y="6197011"/>
            <a:ext cx="1414265" cy="472349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3277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5661025"/>
            <a:ext cx="2952750" cy="7921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Симеон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Полоцкий</a:t>
            </a:r>
            <a:endParaRPr lang="ru-RU" sz="1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990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b="1" dirty="0" smtClean="0">
                <a:solidFill>
                  <a:srgbClr val="FFFF00"/>
                </a:solidFill>
              </a:rPr>
              <a:t> 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Борис Шереметев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41991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4292600"/>
            <a:ext cx="2952750" cy="7921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>
                <a:solidFill>
                  <a:srgbClr val="FFFF00"/>
                </a:solidFill>
              </a:rPr>
              <a:t> 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Михаил Голицын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2776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Феофан Прокопович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500 000</a:t>
            </a:r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7554117" y="566102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</a:t>
            </a:r>
          </a:p>
        </p:txBody>
      </p:sp>
      <p:sp>
        <p:nvSpPr>
          <p:cNvPr id="32779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250 000</a:t>
            </a:r>
          </a:p>
        </p:txBody>
      </p:sp>
      <p:sp>
        <p:nvSpPr>
          <p:cNvPr id="32780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125 000</a:t>
            </a:r>
          </a:p>
        </p:txBody>
      </p:sp>
      <p:sp>
        <p:nvSpPr>
          <p:cNvPr id="32781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100 000</a:t>
            </a:r>
          </a:p>
        </p:txBody>
      </p:sp>
      <p:sp>
        <p:nvSpPr>
          <p:cNvPr id="32782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50 000</a:t>
            </a:r>
          </a:p>
        </p:txBody>
      </p:sp>
      <p:sp>
        <p:nvSpPr>
          <p:cNvPr id="32783" name="AutoShape 15"/>
          <p:cNvSpPr>
            <a:spLocks noChangeArrowheads="1"/>
          </p:cNvSpPr>
          <p:nvPr/>
        </p:nvSpPr>
        <p:spPr bwMode="auto">
          <a:xfrm>
            <a:off x="7524750" y="395112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5 000</a:t>
            </a:r>
          </a:p>
        </p:txBody>
      </p:sp>
      <p:sp>
        <p:nvSpPr>
          <p:cNvPr id="32784" name="AutoShape 16"/>
          <p:cNvSpPr>
            <a:spLocks noChangeArrowheads="1"/>
          </p:cNvSpPr>
          <p:nvPr/>
        </p:nvSpPr>
        <p:spPr bwMode="auto">
          <a:xfrm>
            <a:off x="7519013" y="449529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1000</a:t>
            </a:r>
          </a:p>
        </p:txBody>
      </p:sp>
      <p:sp>
        <p:nvSpPr>
          <p:cNvPr id="32785" name="AutoShape 17"/>
          <p:cNvSpPr>
            <a:spLocks noChangeArrowheads="1"/>
          </p:cNvSpPr>
          <p:nvPr/>
        </p:nvSpPr>
        <p:spPr bwMode="auto">
          <a:xfrm>
            <a:off x="7524750" y="5067584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500</a:t>
            </a:r>
          </a:p>
        </p:txBody>
      </p:sp>
      <p:sp>
        <p:nvSpPr>
          <p:cNvPr id="42002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32787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32790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2791" name="Picture 2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92" name="Picture 2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93" name="Picture 2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2788" name="Picture 2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9" name="Picture 2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2627313" cy="1916832"/>
          </a:xfrm>
          <a:prstGeom prst="rect">
            <a:avLst/>
          </a:prstGeom>
        </p:spPr>
      </p:pic>
      <p:sp>
        <p:nvSpPr>
          <p:cNvPr id="4" name="Блок-схема: альтернативный процесс 3"/>
          <p:cNvSpPr/>
          <p:nvPr/>
        </p:nvSpPr>
        <p:spPr>
          <a:xfrm>
            <a:off x="323850" y="2060575"/>
            <a:ext cx="6337300" cy="1872481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«Разумный есть и человек, и народ, который не стыдится перенимать доброе от других и чуждых; безумный же и смеха достойный, который своего и худого отстать, чужого же и доброго принять не хощет». Кому принадлежат эти строки?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7554116" y="6254466"/>
            <a:ext cx="1410497" cy="414893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0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02"/>
                  </p:tgtEl>
                </p:cond>
              </p:nextCondLst>
            </p:seq>
          </p:childTnLst>
        </p:cTn>
      </p:par>
    </p:tnLst>
    <p:bldLst>
      <p:bldP spid="41990" grpId="0" animBg="1"/>
      <p:bldP spid="4199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5" name="Group 12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33803" name="Picture 2" descr="0259e3469922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4" name="Picture 3" descr="41904942a420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3796" name="Picture 4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5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6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7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3801" name="WordArt 9"/>
          <p:cNvSpPr>
            <a:spLocks noChangeArrowheads="1" noChangeShapeType="1" noTextEdit="1"/>
          </p:cNvSpPr>
          <p:nvPr/>
        </p:nvSpPr>
        <p:spPr bwMode="auto">
          <a:xfrm>
            <a:off x="4500563" y="563563"/>
            <a:ext cx="2682875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Вы миллионер!</a:t>
            </a:r>
          </a:p>
        </p:txBody>
      </p:sp>
      <p:sp>
        <p:nvSpPr>
          <p:cNvPr id="47114" name="WordArt 10"/>
          <p:cNvSpPr>
            <a:spLocks noChangeArrowheads="1" noChangeShapeType="1" noTextEdit="1"/>
          </p:cNvSpPr>
          <p:nvPr/>
        </p:nvSpPr>
        <p:spPr bwMode="auto">
          <a:xfrm>
            <a:off x="3563938" y="1412875"/>
            <a:ext cx="5256212" cy="1873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Поздравляем 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с выигрышем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1 000 000 рублей!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163" y="1336675"/>
            <a:ext cx="2989263" cy="2454275"/>
          </a:xfrm>
          <a:prstGeom prst="rect">
            <a:avLst/>
          </a:prstGeom>
        </p:spPr>
      </p:pic>
    </p:spTree>
  </p:cSld>
  <p:clrMapOvr>
    <a:masterClrMapping/>
  </p:clrMapOvr>
  <p:transition advClick="0" advTm="5000">
    <p:sndAc>
      <p:stSnd>
        <p:snd r:embed="rId2" name="NEX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 noTextEdit="1"/>
          </p:cNvSpPr>
          <p:nvPr/>
        </p:nvSpPr>
        <p:spPr bwMode="auto">
          <a:xfrm>
            <a:off x="755650" y="1773238"/>
            <a:ext cx="7489825" cy="1338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До новой встречи!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4"/>
          <p:cNvSpPr>
            <a:spLocks noChangeArrowheads="1" noChangeShapeType="1" noTextEdit="1"/>
          </p:cNvSpPr>
          <p:nvPr/>
        </p:nvSpPr>
        <p:spPr bwMode="auto">
          <a:xfrm>
            <a:off x="3492500" y="260350"/>
            <a:ext cx="5472113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Очень жаль!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Вы покидаете игру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без выигрыша.</a:t>
            </a:r>
          </a:p>
        </p:txBody>
      </p:sp>
      <p:pic>
        <p:nvPicPr>
          <p:cNvPr id="8200" name="Picture 8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0" descr="340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060848"/>
            <a:ext cx="3707904" cy="289374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 noTextEdit="1"/>
          </p:cNvSpPr>
          <p:nvPr/>
        </p:nvSpPr>
        <p:spPr bwMode="auto">
          <a:xfrm>
            <a:off x="3492500" y="260350"/>
            <a:ext cx="5472113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Очень жаль!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Вы покидаете игру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без выигрыша.</a:t>
            </a:r>
          </a:p>
        </p:txBody>
      </p:sp>
      <p:pic>
        <p:nvPicPr>
          <p:cNvPr id="68611" name="Picture 3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2" name="Picture 4" descr="340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3" y="2060847"/>
            <a:ext cx="3672408" cy="3023915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WordArt 2"/>
          <p:cNvSpPr>
            <a:spLocks noChangeArrowheads="1" noChangeShapeType="1" noTextEdit="1"/>
          </p:cNvSpPr>
          <p:nvPr/>
        </p:nvSpPr>
        <p:spPr bwMode="auto">
          <a:xfrm>
            <a:off x="3492500" y="260350"/>
            <a:ext cx="5472113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Очень жаль!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Вы покидаете игру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без выигрыша.</a:t>
            </a:r>
          </a:p>
        </p:txBody>
      </p:sp>
      <p:pic>
        <p:nvPicPr>
          <p:cNvPr id="69635" name="Picture 3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6" name="Picture 4" descr="340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132856"/>
            <a:ext cx="3635896" cy="2821732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7" name="Picture 3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8" name="Picture 4" descr="340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38918" name="WordArt 2"/>
          <p:cNvSpPr>
            <a:spLocks noChangeArrowheads="1" noChangeShapeType="1" noTextEdit="1"/>
          </p:cNvSpPr>
          <p:nvPr/>
        </p:nvSpPr>
        <p:spPr bwMode="auto">
          <a:xfrm>
            <a:off x="3311525" y="1412875"/>
            <a:ext cx="5832475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Ваш выигрыш составил 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1 000 рублей.</a:t>
            </a:r>
          </a:p>
        </p:txBody>
      </p:sp>
      <p:sp>
        <p:nvSpPr>
          <p:cNvPr id="38919" name="WordArt 8"/>
          <p:cNvSpPr>
            <a:spLocks noChangeArrowheads="1" noChangeShapeType="1" noTextEdit="1"/>
          </p:cNvSpPr>
          <p:nvPr/>
        </p:nvSpPr>
        <p:spPr bwMode="auto">
          <a:xfrm>
            <a:off x="3022600" y="476250"/>
            <a:ext cx="61214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Вы покидаете игру.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9" y="2060848"/>
            <a:ext cx="4645410" cy="289374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5" name="Picture 3" descr="340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39942" name="WordArt 7"/>
          <p:cNvSpPr>
            <a:spLocks noChangeArrowheads="1" noChangeShapeType="1" noTextEdit="1"/>
          </p:cNvSpPr>
          <p:nvPr/>
        </p:nvSpPr>
        <p:spPr bwMode="auto">
          <a:xfrm>
            <a:off x="3311525" y="1412875"/>
            <a:ext cx="5832475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Ваш выигрыш составил 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1 000 рублей.</a:t>
            </a:r>
          </a:p>
        </p:txBody>
      </p:sp>
      <p:sp>
        <p:nvSpPr>
          <p:cNvPr id="39943" name="WordArt 8"/>
          <p:cNvSpPr>
            <a:spLocks noChangeArrowheads="1" noChangeShapeType="1" noTextEdit="1"/>
          </p:cNvSpPr>
          <p:nvPr/>
        </p:nvSpPr>
        <p:spPr bwMode="auto">
          <a:xfrm>
            <a:off x="3022600" y="476250"/>
            <a:ext cx="61214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Вы покидаете игру.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988840"/>
            <a:ext cx="4644008" cy="3168948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1" name="Picture 3" descr="340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40966" name="WordArt 7"/>
          <p:cNvSpPr>
            <a:spLocks noChangeArrowheads="1" noChangeShapeType="1" noTextEdit="1"/>
          </p:cNvSpPr>
          <p:nvPr/>
        </p:nvSpPr>
        <p:spPr bwMode="auto">
          <a:xfrm>
            <a:off x="3311525" y="1412875"/>
            <a:ext cx="5832475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Ваш выигрыш составил 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1 000 рублей.</a:t>
            </a:r>
          </a:p>
        </p:txBody>
      </p:sp>
      <p:sp>
        <p:nvSpPr>
          <p:cNvPr id="40967" name="WordArt 8"/>
          <p:cNvSpPr>
            <a:spLocks noChangeArrowheads="1" noChangeShapeType="1" noTextEdit="1"/>
          </p:cNvSpPr>
          <p:nvPr/>
        </p:nvSpPr>
        <p:spPr bwMode="auto">
          <a:xfrm>
            <a:off x="3022600" y="476250"/>
            <a:ext cx="61214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Вы покидаете игру.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988840"/>
            <a:ext cx="4644008" cy="3095923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5125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084166" y="5661025"/>
            <a:ext cx="3132138" cy="7921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b="1" dirty="0" smtClean="0">
                <a:solidFill>
                  <a:srgbClr val="FFFF00"/>
                </a:solidFill>
              </a:rPr>
              <a:t>       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Абрафо</a:t>
            </a:r>
            <a:r>
              <a:rPr lang="ru-RU" b="1" dirty="0" smtClean="0">
                <a:solidFill>
                  <a:srgbClr val="FFFF00"/>
                </a:solidFill>
              </a:rPr>
              <a:t> 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5126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b="1" dirty="0" smtClean="0">
                <a:solidFill>
                  <a:srgbClr val="FFFF00"/>
                </a:solidFill>
              </a:rPr>
              <a:t>     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Абиг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5127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084166" y="4292601"/>
            <a:ext cx="3133725" cy="792162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      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Аврелий </a:t>
            </a:r>
            <a:r>
              <a:rPr lang="ru-RU" b="1" dirty="0" smtClean="0">
                <a:solidFill>
                  <a:srgbClr val="FFFF00"/>
                </a:solidFill>
              </a:rPr>
              <a:t>    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5128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b="1" dirty="0" smtClean="0">
                <a:solidFill>
                  <a:srgbClr val="FFFF00"/>
                </a:solidFill>
              </a:rPr>
              <a:t>    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Абрам </a:t>
            </a:r>
            <a:endParaRPr lang="ru-RU" sz="1800" b="1" dirty="0">
              <a:solidFill>
                <a:srgbClr val="FFFF00"/>
              </a:solidFill>
            </a:endParaRP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500 000</a:t>
            </a: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7526819" y="5625306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</a:t>
            </a: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125 000</a:t>
            </a:r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100 000</a:t>
            </a:r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25 000</a:t>
            </a:r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7524748" y="39687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5 000</a:t>
            </a:r>
          </a:p>
        </p:txBody>
      </p:sp>
      <p:sp>
        <p:nvSpPr>
          <p:cNvPr id="5136" name="AutoShape 16"/>
          <p:cNvSpPr>
            <a:spLocks noChangeArrowheads="1"/>
          </p:cNvSpPr>
          <p:nvPr/>
        </p:nvSpPr>
        <p:spPr bwMode="auto">
          <a:xfrm>
            <a:off x="7524748" y="4545012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7524748" y="51212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5138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50/50</a:t>
            </a:r>
          </a:p>
        </p:txBody>
      </p:sp>
      <p:pic>
        <p:nvPicPr>
          <p:cNvPr id="5139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40" name="Группа 24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3995738" y="188913"/>
            <a:chExt cx="1079500" cy="1008062"/>
          </a:xfrm>
        </p:grpSpPr>
        <p:sp>
          <p:nvSpPr>
            <p:cNvPr id="5141" name="Oval 19"/>
            <p:cNvSpPr>
              <a:spLocks noChangeArrowheads="1"/>
            </p:cNvSpPr>
            <p:nvPr/>
          </p:nvSpPr>
          <p:spPr bwMode="auto">
            <a:xfrm>
              <a:off x="3995738" y="188913"/>
              <a:ext cx="1079500" cy="100806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5142" name="Picture 2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27538" y="333375"/>
              <a:ext cx="309562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3" name="Picture 22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140200" y="404813"/>
              <a:ext cx="27305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4" name="Picture 23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716463" y="404813"/>
              <a:ext cx="27305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-1"/>
            <a:ext cx="2613025" cy="1844675"/>
          </a:xfrm>
          <a:prstGeom prst="rect">
            <a:avLst/>
          </a:prstGeom>
        </p:spPr>
      </p:pic>
      <p:sp>
        <p:nvSpPr>
          <p:cNvPr id="4" name="Блок-схема: альтернативный процесс 3"/>
          <p:cNvSpPr/>
          <p:nvPr/>
        </p:nvSpPr>
        <p:spPr>
          <a:xfrm>
            <a:off x="323850" y="1911350"/>
            <a:ext cx="6894041" cy="202170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звали прадеда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Сергеевича Пушкина,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пользовался популярностью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дворе Петра I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являлся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крестником?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34358" y="6181725"/>
            <a:ext cx="1439863" cy="46779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0800000" flipH="1" flipV="1">
            <a:off x="8023870" y="6166518"/>
            <a:ext cx="43656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Times New Roman" panose="02020603050405020304" pitchFamily="18" charset="0"/>
              </a:rPr>
              <a:t>0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8"/>
                  </p:tgtEl>
                </p:cond>
              </p:nextCondLst>
            </p:seq>
          </p:childTnLst>
        </p:cTn>
      </p:par>
    </p:tnLst>
    <p:bldLst>
      <p:bldP spid="512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4" name="Picture 4" descr="340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41990" name="WordArt 2"/>
          <p:cNvSpPr>
            <a:spLocks noChangeArrowheads="1" noChangeShapeType="1" noTextEdit="1"/>
          </p:cNvSpPr>
          <p:nvPr/>
        </p:nvSpPr>
        <p:spPr bwMode="auto">
          <a:xfrm>
            <a:off x="2987675" y="2060575"/>
            <a:ext cx="597693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У Вас 100 000 рублей!</a:t>
            </a:r>
          </a:p>
        </p:txBody>
      </p:sp>
      <p:sp>
        <p:nvSpPr>
          <p:cNvPr id="41991" name="WordArt 8"/>
          <p:cNvSpPr>
            <a:spLocks noChangeArrowheads="1" noChangeShapeType="1" noTextEdit="1"/>
          </p:cNvSpPr>
          <p:nvPr/>
        </p:nvSpPr>
        <p:spPr bwMode="auto">
          <a:xfrm>
            <a:off x="3022600" y="476250"/>
            <a:ext cx="61214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Вы покидаете игру.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564904"/>
            <a:ext cx="3022600" cy="2462709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79" name="Picture 3" descr="340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43014" name="WordArt 6"/>
          <p:cNvSpPr>
            <a:spLocks noChangeArrowheads="1" noChangeShapeType="1" noTextEdit="1"/>
          </p:cNvSpPr>
          <p:nvPr/>
        </p:nvSpPr>
        <p:spPr bwMode="auto">
          <a:xfrm>
            <a:off x="2987675" y="2060575"/>
            <a:ext cx="597693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У Вас 100 000 рублей!</a:t>
            </a:r>
          </a:p>
        </p:txBody>
      </p:sp>
      <p:sp>
        <p:nvSpPr>
          <p:cNvPr id="43015" name="WordArt 7"/>
          <p:cNvSpPr>
            <a:spLocks noChangeArrowheads="1" noChangeShapeType="1" noTextEdit="1"/>
          </p:cNvSpPr>
          <p:nvPr/>
        </p:nvSpPr>
        <p:spPr bwMode="auto">
          <a:xfrm>
            <a:off x="3022600" y="476250"/>
            <a:ext cx="61214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Вы покидаете игру.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636912"/>
            <a:ext cx="3491880" cy="2390701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7" name="Picture 3" descr="340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44038" name="WordArt 7"/>
          <p:cNvSpPr>
            <a:spLocks noChangeArrowheads="1" noChangeShapeType="1" noTextEdit="1"/>
          </p:cNvSpPr>
          <p:nvPr/>
        </p:nvSpPr>
        <p:spPr bwMode="auto">
          <a:xfrm>
            <a:off x="2987675" y="2060575"/>
            <a:ext cx="597693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У Вас 100 000 рублей!</a:t>
            </a:r>
          </a:p>
        </p:txBody>
      </p:sp>
      <p:sp>
        <p:nvSpPr>
          <p:cNvPr id="44039" name="WordArt 8"/>
          <p:cNvSpPr>
            <a:spLocks noChangeArrowheads="1" noChangeShapeType="1" noTextEdit="1"/>
          </p:cNvSpPr>
          <p:nvPr/>
        </p:nvSpPr>
        <p:spPr bwMode="auto">
          <a:xfrm>
            <a:off x="3022600" y="476250"/>
            <a:ext cx="61214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Вы покидаете игру.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636912"/>
            <a:ext cx="3419872" cy="2447851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3" name="Picture 3" descr="340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45063" name="WordArt 7"/>
          <p:cNvSpPr>
            <a:spLocks noChangeArrowheads="1" noChangeShapeType="1" noTextEdit="1"/>
          </p:cNvSpPr>
          <p:nvPr/>
        </p:nvSpPr>
        <p:spPr bwMode="auto">
          <a:xfrm>
            <a:off x="2987675" y="2060575"/>
            <a:ext cx="597693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У Вас 100 000 рублей!</a:t>
            </a:r>
          </a:p>
        </p:txBody>
      </p:sp>
      <p:sp>
        <p:nvSpPr>
          <p:cNvPr id="45064" name="WordArt 8"/>
          <p:cNvSpPr>
            <a:spLocks noChangeArrowheads="1" noChangeShapeType="1" noTextEdit="1"/>
          </p:cNvSpPr>
          <p:nvPr/>
        </p:nvSpPr>
        <p:spPr bwMode="auto">
          <a:xfrm>
            <a:off x="3022600" y="476250"/>
            <a:ext cx="61214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Вы покидаете игру.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636912"/>
            <a:ext cx="3275856" cy="2447851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1781097" y="3382734"/>
            <a:ext cx="6985000" cy="2828925"/>
            <a:chOff x="884" y="2115"/>
            <a:chExt cx="4400" cy="1782"/>
          </a:xfrm>
          <a:solidFill>
            <a:schemeClr val="accent2"/>
          </a:solidFill>
        </p:grpSpPr>
        <p:pic>
          <p:nvPicPr>
            <p:cNvPr id="6155" name="Picture 4" descr="0259e3469922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6" name="Picture 5" descr="41904942a420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148" name="Picture 6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6149" name="Picture 7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6150" name="Picture 8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9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</p:pic>
      <p:sp>
        <p:nvSpPr>
          <p:cNvPr id="6152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53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65548" name="WordArt 12"/>
          <p:cNvSpPr>
            <a:spLocks noChangeArrowheads="1" noChangeShapeType="1" noTextEdit="1"/>
          </p:cNvSpPr>
          <p:nvPr/>
        </p:nvSpPr>
        <p:spPr bwMode="auto">
          <a:xfrm>
            <a:off x="3995738" y="1844675"/>
            <a:ext cx="4824412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Ваш выигрыш </a:t>
            </a:r>
          </a:p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100 рублей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163" y="1341438"/>
            <a:ext cx="3025725" cy="2424341"/>
          </a:xfrm>
          <a:prstGeom prst="rect">
            <a:avLst/>
          </a:prstGeom>
        </p:spPr>
      </p:pic>
    </p:spTree>
  </p:cSld>
  <p:clrMapOvr>
    <a:masterClrMapping/>
  </p:clrMapOvr>
  <p:transition advClick="0" advTm="3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7172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7173" name="AutoShape 10"/>
          <p:cNvSpPr>
            <a:spLocks noChangeArrowheads="1"/>
          </p:cNvSpPr>
          <p:nvPr/>
        </p:nvSpPr>
        <p:spPr bwMode="auto">
          <a:xfrm>
            <a:off x="7524750" y="5662611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</a:t>
            </a:r>
          </a:p>
        </p:txBody>
      </p:sp>
      <p:sp>
        <p:nvSpPr>
          <p:cNvPr id="7174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250 000</a:t>
            </a:r>
          </a:p>
        </p:txBody>
      </p:sp>
      <p:sp>
        <p:nvSpPr>
          <p:cNvPr id="7175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7176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7177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7178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7179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7180" name="AutoShape 17"/>
          <p:cNvSpPr>
            <a:spLocks noChangeArrowheads="1"/>
          </p:cNvSpPr>
          <p:nvPr/>
        </p:nvSpPr>
        <p:spPr bwMode="auto">
          <a:xfrm>
            <a:off x="7524750" y="5157787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7181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7182" name="Группа 22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3995738" y="188913"/>
            <a:chExt cx="1079500" cy="1008062"/>
          </a:xfrm>
        </p:grpSpPr>
        <p:sp>
          <p:nvSpPr>
            <p:cNvPr id="7184" name="Oval 19"/>
            <p:cNvSpPr>
              <a:spLocks noChangeArrowheads="1"/>
            </p:cNvSpPr>
            <p:nvPr/>
          </p:nvSpPr>
          <p:spPr bwMode="auto">
            <a:xfrm>
              <a:off x="3995738" y="188913"/>
              <a:ext cx="1079500" cy="100806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185" name="Picture 2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427538" y="333375"/>
              <a:ext cx="309562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6" name="Picture 2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40200" y="404813"/>
              <a:ext cx="27305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7" name="Picture 2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16463" y="404813"/>
              <a:ext cx="27305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183" name="Picture 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" y="1196976"/>
            <a:ext cx="2914651" cy="2592388"/>
          </a:xfrm>
          <a:prstGeom prst="rect">
            <a:avLst/>
          </a:prstGeom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7524750" y="6309320"/>
            <a:ext cx="1439863" cy="432048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7524749" y="6294377"/>
            <a:ext cx="143986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819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151114" y="5685821"/>
            <a:ext cx="2952750" cy="7921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b="1" dirty="0" smtClean="0">
                <a:solidFill>
                  <a:srgbClr val="FFFF00"/>
                </a:solidFill>
              </a:rPr>
              <a:t>  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Апраксины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8198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b="1" dirty="0" smtClean="0">
                <a:solidFill>
                  <a:srgbClr val="FFFF00"/>
                </a:solidFill>
              </a:rPr>
              <a:t>  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Головины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9223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123819" y="4308833"/>
            <a:ext cx="2954337" cy="7921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Милославские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9224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1" dirty="0" smtClean="0">
                <a:solidFill>
                  <a:srgbClr val="FFFF00"/>
                </a:solidFill>
              </a:rPr>
              <a:t>  </a:t>
            </a:r>
            <a:r>
              <a:rPr lang="ru-RU" sz="1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Шуваловы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7524750" y="5722228"/>
            <a:ext cx="1439863" cy="43204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</a:t>
            </a: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7499526" y="521911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9234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212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3" name="Picture 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4" name="Picture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5" name="Picture 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479629" y="2967335"/>
            <a:ext cx="1847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9975" y="1628775"/>
            <a:ext cx="446427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ru-RU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1"/>
            <a:ext cx="2627313" cy="1911744"/>
          </a:xfrm>
          <a:prstGeom prst="rect">
            <a:avLst/>
          </a:prstGeom>
        </p:spPr>
      </p:pic>
      <p:sp>
        <p:nvSpPr>
          <p:cNvPr id="6" name="Блок-схема: альтернативный процесс 5"/>
          <p:cNvSpPr/>
          <p:nvPr/>
        </p:nvSpPr>
        <p:spPr>
          <a:xfrm>
            <a:off x="179512" y="2276871"/>
            <a:ext cx="7128792" cy="1650603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 известнейшей аристократической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фамилии в России  в начале XVIII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7524750" y="6288381"/>
            <a:ext cx="1439863" cy="452988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4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9227" name="Picture 4" descr="0259e3469922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8" name="Picture 5" descr="41904942a420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220" name="Picture 6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7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8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9" descr="9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25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64524" name="WordArt 12"/>
          <p:cNvSpPr>
            <a:spLocks noChangeArrowheads="1" noChangeShapeType="1" noTextEdit="1"/>
          </p:cNvSpPr>
          <p:nvPr/>
        </p:nvSpPr>
        <p:spPr bwMode="auto">
          <a:xfrm>
            <a:off x="3924300" y="1844675"/>
            <a:ext cx="4608513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заработали</a:t>
            </a:r>
          </a:p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500 рублей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544" y="1341438"/>
            <a:ext cx="3239269" cy="2374900"/>
          </a:xfrm>
          <a:prstGeom prst="rect">
            <a:avLst/>
          </a:prstGeom>
        </p:spPr>
      </p:pic>
    </p:spTree>
  </p:cSld>
  <p:clrMapOvr>
    <a:masterClrMapping/>
  </p:clrMapOvr>
  <p:transition advClick="0" advTm="3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10244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0245" name="AutoShape 10"/>
          <p:cNvSpPr>
            <a:spLocks noChangeArrowheads="1"/>
          </p:cNvSpPr>
          <p:nvPr/>
        </p:nvSpPr>
        <p:spPr bwMode="auto">
          <a:xfrm>
            <a:off x="7524749" y="5670763"/>
            <a:ext cx="1439863" cy="431601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</a:t>
            </a:r>
          </a:p>
        </p:txBody>
      </p:sp>
      <p:sp>
        <p:nvSpPr>
          <p:cNvPr id="10246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250 000</a:t>
            </a:r>
          </a:p>
        </p:txBody>
      </p:sp>
      <p:sp>
        <p:nvSpPr>
          <p:cNvPr id="10247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0248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100 000</a:t>
            </a:r>
          </a:p>
        </p:txBody>
      </p:sp>
      <p:sp>
        <p:nvSpPr>
          <p:cNvPr id="10249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0250" name="AutoShape 15"/>
          <p:cNvSpPr>
            <a:spLocks noChangeArrowheads="1"/>
          </p:cNvSpPr>
          <p:nvPr/>
        </p:nvSpPr>
        <p:spPr bwMode="auto">
          <a:xfrm>
            <a:off x="7524750" y="3933056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10251" name="AutoShape 16"/>
          <p:cNvSpPr>
            <a:spLocks noChangeArrowheads="1"/>
          </p:cNvSpPr>
          <p:nvPr/>
        </p:nvSpPr>
        <p:spPr bwMode="auto">
          <a:xfrm>
            <a:off x="7524749" y="451955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10252" name="AutoShape 17"/>
          <p:cNvSpPr>
            <a:spLocks noChangeArrowheads="1"/>
          </p:cNvSpPr>
          <p:nvPr/>
        </p:nvSpPr>
        <p:spPr bwMode="auto">
          <a:xfrm>
            <a:off x="7524749" y="5095048"/>
            <a:ext cx="1439863" cy="43202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500</a:t>
            </a:r>
          </a:p>
        </p:txBody>
      </p:sp>
      <p:sp>
        <p:nvSpPr>
          <p:cNvPr id="10253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0254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255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7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8" name="Picture 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196976"/>
            <a:ext cx="3059832" cy="2592388"/>
          </a:xfrm>
          <a:prstGeom prst="rect">
            <a:avLst/>
          </a:prstGeom>
        </p:spPr>
      </p:pic>
      <p:sp>
        <p:nvSpPr>
          <p:cNvPr id="3" name="Блок-схема: альтернативный процесс 2"/>
          <p:cNvSpPr/>
          <p:nvPr/>
        </p:nvSpPr>
        <p:spPr>
          <a:xfrm>
            <a:off x="7524749" y="6246057"/>
            <a:ext cx="1439863" cy="495311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1985</TotalTime>
  <Words>1083</Words>
  <Application>Microsoft Office PowerPoint</Application>
  <PresentationFormat>Экран (4:3)</PresentationFormat>
  <Paragraphs>393</Paragraphs>
  <Slides>43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soh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serga</dc:creator>
  <cp:lastModifiedBy>XTreme.ws</cp:lastModifiedBy>
  <cp:revision>78</cp:revision>
  <dcterms:created xsi:type="dcterms:W3CDTF">2009-12-08T10:28:34Z</dcterms:created>
  <dcterms:modified xsi:type="dcterms:W3CDTF">2022-03-28T13:29:40Z</dcterms:modified>
</cp:coreProperties>
</file>