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3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7C24-3607-4CDE-90BB-24C3E132C71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25041E-E777-47DA-A033-14C4784A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7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260" y="626076"/>
            <a:ext cx="8583827" cy="2642166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Мастер </a:t>
            </a:r>
            <a:r>
              <a:rPr lang="ru-RU" sz="3200" dirty="0">
                <a:solidFill>
                  <a:schemeClr val="tx1"/>
                </a:solidFill>
              </a:rPr>
              <a:t>- </a:t>
            </a:r>
            <a:r>
              <a:rPr lang="ru-RU" sz="3200" dirty="0" smtClean="0">
                <a:solidFill>
                  <a:schemeClr val="tx1"/>
                </a:solidFill>
              </a:rPr>
              <a:t>класс: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>
                <a:solidFill>
                  <a:schemeClr val="tx1"/>
                </a:solidFill>
              </a:rPr>
              <a:t>Технологии работы с текстом по развитию читательской грамотности обучающихся на уроках английского языка»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656" y="4627481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Подготовила: Еремкина Юлия Николаевна</a:t>
            </a:r>
          </a:p>
          <a:p>
            <a:r>
              <a:rPr lang="ru-RU" dirty="0" smtClean="0"/>
              <a:t>учитель иностранного языка</a:t>
            </a:r>
          </a:p>
          <a:p>
            <a:r>
              <a:rPr lang="ru-RU" dirty="0" smtClean="0"/>
              <a:t>1 кв. категория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80" y="313038"/>
            <a:ext cx="8596668" cy="708454"/>
          </a:xfrm>
        </p:spPr>
        <p:txBody>
          <a:bodyPr/>
          <a:lstStyle/>
          <a:p>
            <a:r>
              <a:rPr lang="ru-RU" dirty="0" smtClean="0"/>
              <a:t>Практическая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50" y="153451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en-US" sz="4800" dirty="0" smtClean="0"/>
              <a:t>Tea</a:t>
            </a:r>
            <a:endParaRPr lang="ru-RU" sz="4800" dirty="0" smtClean="0"/>
          </a:p>
          <a:p>
            <a:pPr marL="0" indent="0" algn="just">
              <a:buNone/>
            </a:pPr>
            <a:r>
              <a:rPr lang="en-US" sz="2400" dirty="0" smtClean="0"/>
              <a:t>	Russian </a:t>
            </a:r>
            <a:r>
              <a:rPr lang="en-US" sz="2400" dirty="0"/>
              <a:t>people like </a:t>
            </a:r>
            <a:r>
              <a:rPr lang="en-US" sz="2400" dirty="0" smtClean="0"/>
              <a:t>tea. English </a:t>
            </a:r>
            <a:r>
              <a:rPr lang="en-US" sz="2400" dirty="0"/>
              <a:t>people like tea, too.   They drink a lot of </a:t>
            </a:r>
            <a:r>
              <a:rPr lang="en-US" sz="2400" dirty="0" smtClean="0"/>
              <a:t>tea. They </a:t>
            </a:r>
            <a:r>
              <a:rPr lang="en-US" sz="2400" dirty="0"/>
              <a:t>have tea for breakfast. They have tea for lunch, dinner and supper. Some English families have two or three cups of tea at teatime.  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en-US" sz="2400" dirty="0" smtClean="0"/>
              <a:t>English </a:t>
            </a:r>
            <a:r>
              <a:rPr lang="en-US" sz="2400" dirty="0"/>
              <a:t>people drink tea from cups, not from glasses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English </a:t>
            </a:r>
            <a:r>
              <a:rPr lang="en-US" sz="2400" dirty="0"/>
              <a:t>people like to have tea with milk, not with lemon.  They call tea with lemon "Russian tea".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0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Чтение: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9227"/>
            <a:ext cx="8596668" cy="388077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/>
              <a:t>способствует расширению лексического </a:t>
            </a:r>
            <a:r>
              <a:rPr lang="ru-RU" dirty="0" smtClean="0"/>
              <a:t>запаса</a:t>
            </a:r>
            <a:r>
              <a:rPr lang="ru-RU" dirty="0"/>
              <a:t>;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умению </a:t>
            </a:r>
            <a:r>
              <a:rPr lang="ru-RU" dirty="0"/>
              <a:t>понимать значения незнакомых слов из </a:t>
            </a:r>
            <a:r>
              <a:rPr lang="ru-RU" dirty="0" smtClean="0"/>
              <a:t>контекста</a:t>
            </a:r>
            <a:r>
              <a:rPr lang="ru-RU" dirty="0"/>
              <a:t>;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закреплению </a:t>
            </a:r>
            <a:r>
              <a:rPr lang="ru-RU" dirty="0"/>
              <a:t>различных разделов </a:t>
            </a:r>
            <a:r>
              <a:rPr lang="ru-RU" dirty="0" smtClean="0"/>
              <a:t>грамматики</a:t>
            </a:r>
            <a:r>
              <a:rPr lang="ru-RU" dirty="0"/>
              <a:t>;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совершенствованию </a:t>
            </a:r>
            <a:r>
              <a:rPr lang="ru-RU" dirty="0"/>
              <a:t>речевых </a:t>
            </a:r>
            <a:r>
              <a:rPr lang="ru-RU" dirty="0" smtClean="0"/>
              <a:t>навыков</a:t>
            </a:r>
            <a:r>
              <a:rPr lang="ru-RU" dirty="0"/>
              <a:t>;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/>
              <a:t>чтение повышает культуру человека, заставляя его задуматься над различными проблемами и аспектами нашей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6809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/>
              <a:t>Спасибо за внимание!!!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930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35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Цель мастер - класса: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6934"/>
            <a:ext cx="8596668" cy="388077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i="1" dirty="0"/>
              <a:t>Расширить познания в области создания обучающего пространства для формирования и совершенствования читательской грамотности как </a:t>
            </a:r>
            <a:r>
              <a:rPr lang="ru-RU" i="1" dirty="0" smtClean="0"/>
              <a:t>важнейшего фактора </a:t>
            </a:r>
            <a:r>
              <a:rPr lang="ru-RU" i="1" dirty="0"/>
              <a:t>успешности учебного </a:t>
            </a:r>
            <a:r>
              <a:rPr lang="ru-RU" i="1" dirty="0" smtClean="0"/>
              <a:t>занятия.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063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30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Задачи мастер - класса: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tx1"/>
                </a:solidFill>
              </a:rPr>
              <a:t>Обучающая</a:t>
            </a:r>
            <a:r>
              <a:rPr lang="ru-RU" b="1" i="1" dirty="0">
                <a:solidFill>
                  <a:schemeClr val="tx1"/>
                </a:solidFill>
              </a:rPr>
              <a:t>:</a:t>
            </a:r>
            <a:r>
              <a:rPr lang="ru-RU" b="1" i="1" dirty="0"/>
              <a:t> </a:t>
            </a:r>
            <a:r>
              <a:rPr lang="ru-RU" dirty="0"/>
              <a:t>создать условия для полноценного проявления и развития педагогического мастерства его участников на основе организации доверительной среды для профессионального общения и обмена опытом.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b="1" i="1" dirty="0" smtClean="0"/>
              <a:t>Развивающая</a:t>
            </a:r>
            <a:r>
              <a:rPr lang="ru-RU" b="1" i="1" dirty="0"/>
              <a:t>:</a:t>
            </a:r>
            <a:r>
              <a:rPr lang="ru-RU" dirty="0"/>
              <a:t> совместно с участниками семинара отработать методические приёмы создания обучающего пространства для формирования читательской грамотности путём демонстрации форм и методов педагогической деятельности. (см. слайд 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8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Читательская грамотность: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первая ступень в функциональной грамотности. </a:t>
            </a:r>
            <a:endParaRPr lang="ru-RU" dirty="0" smtClean="0"/>
          </a:p>
          <a:p>
            <a:r>
              <a:rPr lang="ru-RU" dirty="0" smtClean="0"/>
              <a:t>способность </a:t>
            </a:r>
            <a:r>
              <a:rPr lang="ru-RU" dirty="0"/>
              <a:t>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 и участвовать в социальной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3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69" y="230660"/>
            <a:ext cx="8596668" cy="280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75503"/>
            <a:ext cx="8596668" cy="5365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Тексты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53730" y="1399130"/>
            <a:ext cx="2042984" cy="91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32237" y="2529015"/>
            <a:ext cx="2191265" cy="190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сплошные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без изображений)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0284" y="2594918"/>
            <a:ext cx="2314833" cy="190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несплошные (включающие визуальные ряды, необходимые для понимания текста, с большей или меньшей степенью слияния с текстом)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12721" y="1399130"/>
            <a:ext cx="1484641" cy="91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Примеры сплошных текстов: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4" y="2215978"/>
            <a:ext cx="3789405" cy="39978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69" y="2442646"/>
            <a:ext cx="3805909" cy="38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Примеры несплошных текстов: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8" y="2118164"/>
            <a:ext cx="2501556" cy="27586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01" y="2228966"/>
            <a:ext cx="2538479" cy="2649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76" y="2191760"/>
            <a:ext cx="2848326" cy="2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чтения: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чтение с целью извлечения </a:t>
            </a:r>
            <a:r>
              <a:rPr lang="ru-RU" sz="3200" dirty="0" smtClean="0"/>
              <a:t>информации; </a:t>
            </a:r>
          </a:p>
          <a:p>
            <a:r>
              <a:rPr lang="ru-RU" sz="3200" dirty="0" smtClean="0"/>
              <a:t>с </a:t>
            </a:r>
            <a:r>
              <a:rPr lang="ru-RU" sz="3200" dirty="0"/>
              <a:t>общим охватом </a:t>
            </a:r>
            <a:r>
              <a:rPr lang="ru-RU" sz="3200" dirty="0" smtClean="0"/>
              <a:t>содержания</a:t>
            </a:r>
            <a:r>
              <a:rPr lang="ru-RU" sz="3200" dirty="0"/>
              <a:t>;</a:t>
            </a:r>
            <a:endParaRPr lang="ru-RU" sz="3200" dirty="0" smtClean="0"/>
          </a:p>
          <a:p>
            <a:r>
              <a:rPr lang="ru-RU" sz="3200" dirty="0" smtClean="0"/>
              <a:t>с </a:t>
            </a:r>
            <a:r>
              <a:rPr lang="ru-RU" sz="3200" dirty="0"/>
              <a:t>полным пониманием прочитанного.</a:t>
            </a:r>
          </a:p>
        </p:txBody>
      </p:sp>
    </p:spTree>
    <p:extLst>
      <p:ext uri="{BB962C8B-B14F-4D97-AF65-F5344CB8AC3E}">
        <p14:creationId xmlns:p14="http://schemas.microsoft.com/office/powerpoint/2010/main" val="10934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7" y="164756"/>
            <a:ext cx="8596668" cy="6507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работы с текстом: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387" y="881449"/>
            <a:ext cx="8596668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1.Предтекстовый (Pre-reading) </a:t>
            </a:r>
          </a:p>
          <a:p>
            <a:pPr marL="0" indent="0">
              <a:buNone/>
            </a:pPr>
            <a:r>
              <a:rPr lang="ru-RU" i="1" dirty="0"/>
              <a:t>Цели предтекстового этапа:</a:t>
            </a:r>
          </a:p>
          <a:p>
            <a:pPr marL="0" indent="0">
              <a:buNone/>
            </a:pPr>
            <a:r>
              <a:rPr lang="ru-RU" dirty="0"/>
              <a:t>-        определить/ сформулировать речевую задачу для первого   прочтения.</a:t>
            </a:r>
          </a:p>
          <a:p>
            <a:pPr marL="0" indent="0">
              <a:buNone/>
            </a:pPr>
            <a:r>
              <a:rPr lang="ru-RU" dirty="0"/>
              <a:t>-        создать необходимый уровень мотивации у учащихся.</a:t>
            </a:r>
          </a:p>
          <a:p>
            <a:pPr marL="0" indent="0">
              <a:buNone/>
            </a:pPr>
            <a:r>
              <a:rPr lang="ru-RU" dirty="0"/>
              <a:t>-         по возможности сократить уровень языковых и речевых трудностей.</a:t>
            </a:r>
          </a:p>
          <a:p>
            <a:pPr marL="0" indent="0">
              <a:buNone/>
            </a:pPr>
            <a:r>
              <a:rPr lang="ru-RU" b="1" dirty="0"/>
              <a:t>2.Текстовый (While-reading) </a:t>
            </a:r>
          </a:p>
          <a:p>
            <a:pPr marL="0" indent="0">
              <a:buNone/>
            </a:pPr>
            <a:r>
              <a:rPr lang="ru-RU" i="1" dirty="0"/>
              <a:t>Цели текстового этапа:</a:t>
            </a:r>
          </a:p>
          <a:p>
            <a:pPr marL="0" indent="0">
              <a:buNone/>
            </a:pPr>
            <a:r>
              <a:rPr lang="ru-RU" dirty="0"/>
              <a:t>- Проконтролировать степень сформированности различных языковых навыков и речевых умений.</a:t>
            </a:r>
          </a:p>
          <a:p>
            <a:pPr marL="0" indent="0">
              <a:buNone/>
            </a:pPr>
            <a:r>
              <a:rPr lang="ru-RU" dirty="0"/>
              <a:t>- Продолжить формирование соответствующих навыков и умений.</a:t>
            </a:r>
          </a:p>
          <a:p>
            <a:pPr marL="0" indent="0">
              <a:buNone/>
            </a:pPr>
            <a:r>
              <a:rPr lang="ru-RU" b="1" dirty="0"/>
              <a:t>3.Послетекстовый (Post-reading)</a:t>
            </a:r>
          </a:p>
          <a:p>
            <a:pPr marL="0" indent="0">
              <a:buNone/>
            </a:pPr>
            <a:r>
              <a:rPr lang="ru-RU" i="1" dirty="0"/>
              <a:t>Цели послетекстового этапа:</a:t>
            </a:r>
          </a:p>
          <a:p>
            <a:pPr marL="0" indent="0">
              <a:buNone/>
            </a:pPr>
            <a:r>
              <a:rPr lang="ru-RU" dirty="0"/>
              <a:t>       Использовать ситуацию текста в качестве языковой, речевой, содержательной опоры для развития умений в устной и письменной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281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   Мастер - класс:  «Технологии работы с текстом по развитию читательской грамотности обучающихся на уроках английского языка» </vt:lpstr>
      <vt:lpstr>Цель мастер - класса:</vt:lpstr>
      <vt:lpstr>Задачи мастер - класса:</vt:lpstr>
      <vt:lpstr>Читательская грамотность:</vt:lpstr>
      <vt:lpstr>Презентация PowerPoint</vt:lpstr>
      <vt:lpstr>Примеры сплошных текстов:</vt:lpstr>
      <vt:lpstr>Примеры несплошных текстов:</vt:lpstr>
      <vt:lpstr>Виды чтения:</vt:lpstr>
      <vt:lpstr>Этапы работы с текстом:</vt:lpstr>
      <vt:lpstr>Практическая часть:</vt:lpstr>
      <vt:lpstr>Чтение: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8</cp:revision>
  <dcterms:created xsi:type="dcterms:W3CDTF">2023-10-31T14:12:17Z</dcterms:created>
  <dcterms:modified xsi:type="dcterms:W3CDTF">2023-11-01T13:26:22Z</dcterms:modified>
</cp:coreProperties>
</file>