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72" r:id="rId3"/>
    <p:sldId id="265" r:id="rId4"/>
    <p:sldId id="267" r:id="rId5"/>
    <p:sldId id="260" r:id="rId6"/>
    <p:sldId id="261" r:id="rId7"/>
    <p:sldId id="262" r:id="rId8"/>
    <p:sldId id="271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1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67345-6745-4637-92FE-93FB580F5E20}" type="datetimeFigureOut">
              <a:rPr lang="ru-RU" smtClean="0"/>
              <a:t>25.11.2020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86C15-2C75-4AA2-9981-3E2C12A73A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3049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67345-6745-4637-92FE-93FB580F5E20}" type="datetimeFigureOut">
              <a:rPr lang="ru-RU" smtClean="0"/>
              <a:t>25.11.2020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86C15-2C75-4AA2-9981-3E2C12A73A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99872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67345-6745-4637-92FE-93FB580F5E20}" type="datetimeFigureOut">
              <a:rPr lang="ru-RU" smtClean="0"/>
              <a:t>25.11.2020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86C15-2C75-4AA2-9981-3E2C12A73A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9362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67345-6745-4637-92FE-93FB580F5E20}" type="datetimeFigureOut">
              <a:rPr lang="ru-RU" smtClean="0"/>
              <a:t>25.11.2020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86C15-2C75-4AA2-9981-3E2C12A73A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2888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67345-6745-4637-92FE-93FB580F5E20}" type="datetimeFigureOut">
              <a:rPr lang="ru-RU" smtClean="0"/>
              <a:t>25.11.2020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86C15-2C75-4AA2-9981-3E2C12A73A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0437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67345-6745-4637-92FE-93FB580F5E20}" type="datetimeFigureOut">
              <a:rPr lang="ru-RU" smtClean="0"/>
              <a:t>25.11.2020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86C15-2C75-4AA2-9981-3E2C12A73A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59109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67345-6745-4637-92FE-93FB580F5E20}" type="datetimeFigureOut">
              <a:rPr lang="ru-RU" smtClean="0"/>
              <a:t>25.11.2020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86C15-2C75-4AA2-9981-3E2C12A73A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3169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67345-6745-4637-92FE-93FB580F5E20}" type="datetimeFigureOut">
              <a:rPr lang="ru-RU" smtClean="0"/>
              <a:t>25.11.2020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86C15-2C75-4AA2-9981-3E2C12A73A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9151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67345-6745-4637-92FE-93FB580F5E20}" type="datetimeFigureOut">
              <a:rPr lang="ru-RU" smtClean="0"/>
              <a:t>25.11.2020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86C15-2C75-4AA2-9981-3E2C12A73A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88768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67345-6745-4637-92FE-93FB580F5E20}" type="datetimeFigureOut">
              <a:rPr lang="ru-RU" smtClean="0"/>
              <a:t>25.11.2020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86C15-2C75-4AA2-9981-3E2C12A73A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38343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67345-6745-4637-92FE-93FB580F5E20}" type="datetimeFigureOut">
              <a:rPr lang="ru-RU" smtClean="0"/>
              <a:t>25.11.2020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86C15-2C75-4AA2-9981-3E2C12A73A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66164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367345-6745-4637-92FE-93FB580F5E20}" type="datetimeFigureOut">
              <a:rPr lang="ru-RU" smtClean="0"/>
              <a:t>25.11.2020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286C15-2C75-4AA2-9981-3E2C12A73A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5009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«Чтобы радость людям дарить, надо добрым и вежливым быть» 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4134" y="2113478"/>
            <a:ext cx="5035732" cy="3499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7559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434282"/>
          </a:xfrm>
        </p:spPr>
        <p:txBody>
          <a:bodyPr>
            <a:noAutofit/>
          </a:bodyPr>
          <a:lstStyle/>
          <a:p>
            <a:pPr algn="l"/>
            <a:r>
              <a:rPr lang="ru-RU" sz="3200" dirty="0">
                <a:solidFill>
                  <a:srgbClr val="FF0000"/>
                </a:solidFill>
              </a:rPr>
              <a:t>«Уважая других – уважаешь себя»  </a:t>
            </a:r>
            <a:br>
              <a:rPr lang="ru-RU" sz="3200" dirty="0">
                <a:solidFill>
                  <a:srgbClr val="FF0000"/>
                </a:solidFill>
              </a:rPr>
            </a:br>
            <a:r>
              <a:rPr lang="ru-RU" sz="3200" dirty="0">
                <a:solidFill>
                  <a:srgbClr val="FF0000"/>
                </a:solidFill>
              </a:rPr>
              <a:t>«Хочешь иметь друзей – будь вежлив!»</a:t>
            </a:r>
            <a:br>
              <a:rPr lang="ru-RU" sz="3200" dirty="0">
                <a:solidFill>
                  <a:srgbClr val="FF0000"/>
                </a:solidFill>
              </a:rPr>
            </a:br>
            <a:r>
              <a:rPr lang="ru-RU" sz="3200" dirty="0">
                <a:solidFill>
                  <a:srgbClr val="FF0000"/>
                </a:solidFill>
              </a:rPr>
              <a:t>«Не отвечайте на грубость  грубостью!» «Относись к другим так, как хочешь, чтоб они относились к тебе!»</a:t>
            </a: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3316" y="2909075"/>
            <a:ext cx="1286367" cy="190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7644" y="2689600"/>
            <a:ext cx="3139712" cy="234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8713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34682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>
                <a:solidFill>
                  <a:srgbClr val="FF0000"/>
                </a:solidFill>
              </a:rPr>
              <a:t>*</a:t>
            </a:r>
            <a:r>
              <a:rPr lang="ru-RU" sz="3600" dirty="0">
                <a:solidFill>
                  <a:srgbClr val="FF0000"/>
                </a:solidFill>
              </a:rPr>
              <a:t>Возле людей живи да потирайся и ума набирайся.</a:t>
            </a:r>
            <a:br>
              <a:rPr lang="ru-RU" sz="3600" dirty="0">
                <a:solidFill>
                  <a:srgbClr val="FF0000"/>
                </a:solidFill>
              </a:rPr>
            </a:br>
            <a:r>
              <a:rPr lang="ru-RU" sz="3600" dirty="0">
                <a:solidFill>
                  <a:srgbClr val="FF0000"/>
                </a:solidFill>
              </a:rPr>
              <a:t>*Всегда и всюду будь лицом к люду (т.е. к народу).</a:t>
            </a:r>
            <a:br>
              <a:rPr lang="ru-RU" sz="3600" dirty="0">
                <a:solidFill>
                  <a:srgbClr val="FF0000"/>
                </a:solidFill>
              </a:rPr>
            </a:br>
            <a:r>
              <a:rPr lang="ru-RU" sz="3600" dirty="0">
                <a:solidFill>
                  <a:srgbClr val="FF0000"/>
                </a:solidFill>
              </a:rPr>
              <a:t>*Держи с народом связь, не ударишь лицом в грязь</a:t>
            </a:r>
            <a:br>
              <a:rPr lang="ru-RU" sz="3600" dirty="0">
                <a:solidFill>
                  <a:srgbClr val="FF0000"/>
                </a:solidFill>
              </a:rPr>
            </a:br>
            <a:r>
              <a:rPr lang="ru-RU" sz="3600" dirty="0">
                <a:solidFill>
                  <a:srgbClr val="FF0000"/>
                </a:solidFill>
              </a:rPr>
              <a:t>*Вражда не делает добра.</a:t>
            </a:r>
            <a:br>
              <a:rPr lang="ru-RU" sz="3600" dirty="0">
                <a:solidFill>
                  <a:srgbClr val="FF0000"/>
                </a:solidFill>
              </a:rPr>
            </a:br>
            <a:r>
              <a:rPr lang="ru-RU" sz="3600" dirty="0">
                <a:solidFill>
                  <a:srgbClr val="FF0000"/>
                </a:solidFill>
              </a:rPr>
              <a:t>*Доброе слово лечит, а злое убивает.</a:t>
            </a:r>
            <a:br>
              <a:rPr lang="ru-RU" sz="3600" dirty="0">
                <a:solidFill>
                  <a:srgbClr val="FF0000"/>
                </a:solidFill>
              </a:rPr>
            </a:br>
            <a:r>
              <a:rPr lang="ru-RU" sz="3600" dirty="0">
                <a:solidFill>
                  <a:srgbClr val="FF0000"/>
                </a:solidFill>
              </a:rPr>
              <a:t>*Как аукнется, так и откликнется.</a:t>
            </a:r>
            <a:br>
              <a:rPr lang="ru-RU" sz="3600" dirty="0">
                <a:solidFill>
                  <a:srgbClr val="FF0000"/>
                </a:solidFill>
              </a:rPr>
            </a:br>
            <a:r>
              <a:rPr lang="ru-RU" sz="3600" dirty="0">
                <a:solidFill>
                  <a:srgbClr val="FF0000"/>
                </a:solidFill>
              </a:rPr>
              <a:t>*Ласковое слово лучше сладкого пирога.</a:t>
            </a:r>
            <a:br>
              <a:rPr lang="ru-RU" sz="3600" dirty="0">
                <a:solidFill>
                  <a:srgbClr val="FF0000"/>
                </a:solidFill>
              </a:rPr>
            </a:br>
            <a:r>
              <a:rPr lang="ru-RU" sz="3600" dirty="0">
                <a:solidFill>
                  <a:srgbClr val="FF0000"/>
                </a:solidFill>
              </a:rPr>
              <a:t>* Худой мир лучше доброй ссоры.</a:t>
            </a:r>
            <a:br>
              <a:rPr lang="ru-RU" sz="3600" dirty="0">
                <a:solidFill>
                  <a:srgbClr val="FF0000"/>
                </a:solidFill>
              </a:rPr>
            </a:br>
            <a:endParaRPr lang="ru-RU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3111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7200800" cy="4536504"/>
          </a:xfrm>
        </p:spPr>
        <p:txBody>
          <a:bodyPr>
            <a:noAutofit/>
          </a:bodyPr>
          <a:lstStyle/>
          <a:p>
            <a:pPr algn="l"/>
            <a:r>
              <a:rPr lang="ru-RU" sz="2800" dirty="0">
                <a:solidFill>
                  <a:srgbClr val="C00000"/>
                </a:solidFill>
              </a:rPr>
              <a:t>Вежливый человек: </a:t>
            </a:r>
            <a:br>
              <a:rPr lang="ru-RU" sz="2800" dirty="0">
                <a:solidFill>
                  <a:srgbClr val="C00000"/>
                </a:solidFill>
              </a:rPr>
            </a:br>
            <a:r>
              <a:rPr lang="ru-RU" sz="2800" dirty="0" smtClean="0">
                <a:solidFill>
                  <a:srgbClr val="C00000"/>
                </a:solidFill>
              </a:rPr>
              <a:t>- </a:t>
            </a:r>
            <a:r>
              <a:rPr lang="ru-RU" sz="2800" dirty="0" smtClean="0">
                <a:solidFill>
                  <a:srgbClr val="FF0000"/>
                </a:solidFill>
              </a:rPr>
              <a:t>Внешне </a:t>
            </a:r>
            <a:r>
              <a:rPr lang="ru-RU" sz="2800" dirty="0">
                <a:solidFill>
                  <a:srgbClr val="FF0000"/>
                </a:solidFill>
              </a:rPr>
              <a:t>приятен, имеет чувство собственного достоинства.</a:t>
            </a:r>
            <a:br>
              <a:rPr lang="ru-RU" sz="2800" dirty="0">
                <a:solidFill>
                  <a:srgbClr val="FF0000"/>
                </a:solidFill>
              </a:rPr>
            </a:br>
            <a:r>
              <a:rPr lang="ru-RU" sz="2800" dirty="0" smtClean="0">
                <a:solidFill>
                  <a:srgbClr val="FF0000"/>
                </a:solidFill>
              </a:rPr>
              <a:t>- Ценит </a:t>
            </a:r>
            <a:r>
              <a:rPr lang="ru-RU" sz="2800" dirty="0">
                <a:solidFill>
                  <a:srgbClr val="FF0000"/>
                </a:solidFill>
              </a:rPr>
              <a:t>достоинство другого человека.</a:t>
            </a:r>
            <a:br>
              <a:rPr lang="ru-RU" sz="2800" dirty="0">
                <a:solidFill>
                  <a:srgbClr val="FF0000"/>
                </a:solidFill>
              </a:rPr>
            </a:br>
            <a:r>
              <a:rPr lang="ru-RU" sz="2800" dirty="0" smtClean="0">
                <a:solidFill>
                  <a:srgbClr val="FF0000"/>
                </a:solidFill>
              </a:rPr>
              <a:t>- Не </a:t>
            </a:r>
            <a:r>
              <a:rPr lang="ru-RU" sz="2800" dirty="0">
                <a:solidFill>
                  <a:srgbClr val="FF0000"/>
                </a:solidFill>
              </a:rPr>
              <a:t>хвастается своими успехами.</a:t>
            </a:r>
            <a:br>
              <a:rPr lang="ru-RU" sz="2800" dirty="0">
                <a:solidFill>
                  <a:srgbClr val="FF0000"/>
                </a:solidFill>
              </a:rPr>
            </a:br>
            <a:r>
              <a:rPr lang="ru-RU" sz="2800" dirty="0" smtClean="0">
                <a:solidFill>
                  <a:srgbClr val="FF0000"/>
                </a:solidFill>
              </a:rPr>
              <a:t>- Не </a:t>
            </a:r>
            <a:r>
              <a:rPr lang="ru-RU" sz="2800" dirty="0">
                <a:solidFill>
                  <a:srgbClr val="FF0000"/>
                </a:solidFill>
              </a:rPr>
              <a:t>обидит слабого.</a:t>
            </a:r>
            <a:br>
              <a:rPr lang="ru-RU" sz="2800" dirty="0">
                <a:solidFill>
                  <a:srgbClr val="FF0000"/>
                </a:solidFill>
              </a:rPr>
            </a:br>
            <a:r>
              <a:rPr lang="ru-RU" sz="2800" dirty="0" smtClean="0">
                <a:solidFill>
                  <a:srgbClr val="FF0000"/>
                </a:solidFill>
              </a:rPr>
              <a:t>- В </a:t>
            </a:r>
            <a:r>
              <a:rPr lang="ru-RU" sz="2800" dirty="0">
                <a:solidFill>
                  <a:srgbClr val="FF0000"/>
                </a:solidFill>
              </a:rPr>
              <a:t>разговоре старается меньше говорить о себе, умеет слушать другого.</a:t>
            </a:r>
            <a:br>
              <a:rPr lang="ru-RU" sz="2800" dirty="0">
                <a:solidFill>
                  <a:srgbClr val="FF0000"/>
                </a:solidFill>
              </a:rPr>
            </a:br>
            <a:r>
              <a:rPr lang="ru-RU" sz="2800" dirty="0" smtClean="0">
                <a:solidFill>
                  <a:srgbClr val="FF0000"/>
                </a:solidFill>
              </a:rPr>
              <a:t>- Не </a:t>
            </a:r>
            <a:r>
              <a:rPr lang="ru-RU" sz="2800" dirty="0">
                <a:solidFill>
                  <a:srgbClr val="FF0000"/>
                </a:solidFill>
              </a:rPr>
              <a:t>мстителен, не злопамятен.</a:t>
            </a:r>
            <a:br>
              <a:rPr lang="ru-RU" sz="2800" dirty="0">
                <a:solidFill>
                  <a:srgbClr val="FF0000"/>
                </a:solidFill>
              </a:rPr>
            </a:br>
            <a:r>
              <a:rPr lang="ru-RU" sz="2800" dirty="0" smtClean="0">
                <a:solidFill>
                  <a:srgbClr val="FF0000"/>
                </a:solidFill>
              </a:rPr>
              <a:t>- Стремится </a:t>
            </a:r>
            <a:r>
              <a:rPr lang="ru-RU" sz="2800" dirty="0">
                <a:solidFill>
                  <a:srgbClr val="FF0000"/>
                </a:solidFill>
              </a:rPr>
              <a:t>к самосовершенствованию.</a:t>
            </a:r>
            <a:br>
              <a:rPr lang="ru-RU" sz="2800" dirty="0">
                <a:solidFill>
                  <a:srgbClr val="FF0000"/>
                </a:solidFill>
              </a:rPr>
            </a:br>
            <a:r>
              <a:rPr lang="ru-RU" sz="2800" dirty="0" smtClean="0">
                <a:solidFill>
                  <a:srgbClr val="FF0000"/>
                </a:solidFill>
              </a:rPr>
              <a:t>- Высокомерию </a:t>
            </a:r>
            <a:r>
              <a:rPr lang="ru-RU" sz="2800" dirty="0">
                <a:solidFill>
                  <a:srgbClr val="FF0000"/>
                </a:solidFill>
              </a:rPr>
              <a:t>предпочитает скромность.</a:t>
            </a:r>
            <a:br>
              <a:rPr lang="ru-RU" sz="2800" dirty="0">
                <a:solidFill>
                  <a:srgbClr val="FF0000"/>
                </a:solidFill>
              </a:rPr>
            </a:b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922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9" y="4678510"/>
            <a:ext cx="2736304" cy="1996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9214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082354"/>
          </a:xfrm>
        </p:spPr>
        <p:txBody>
          <a:bodyPr>
            <a:noAutofit/>
          </a:bodyPr>
          <a:lstStyle/>
          <a:p>
            <a:pPr algn="l"/>
            <a:r>
              <a:rPr lang="ru-RU" sz="3600" dirty="0" smtClean="0">
                <a:solidFill>
                  <a:srgbClr val="FF0000"/>
                </a:solidFill>
              </a:rPr>
              <a:t>- Радость - веселое чувство, ощущение большого душевного удовлетворения.</a:t>
            </a:r>
            <a:br>
              <a:rPr lang="ru-RU" sz="3600" dirty="0" smtClean="0">
                <a:solidFill>
                  <a:srgbClr val="FF0000"/>
                </a:solidFill>
              </a:rPr>
            </a:br>
            <a:r>
              <a:rPr lang="ru-RU" sz="3600" dirty="0" smtClean="0">
                <a:solidFill>
                  <a:srgbClr val="FF0000"/>
                </a:solidFill>
              </a:rPr>
              <a:t>- Без доброты невозможна истинная радость</a:t>
            </a:r>
            <a:r>
              <a:rPr lang="ru-RU" sz="2800" dirty="0" smtClean="0">
                <a:solidFill>
                  <a:srgbClr val="FF0000"/>
                </a:solidFill>
              </a:rPr>
              <a:t>.  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5497" y="2582910"/>
            <a:ext cx="3853006" cy="2560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4924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6275040" cy="4464496"/>
          </a:xfrm>
        </p:spPr>
        <p:txBody>
          <a:bodyPr>
            <a:noAutofit/>
          </a:bodyPr>
          <a:lstStyle/>
          <a:p>
            <a:pPr algn="l"/>
            <a:r>
              <a:rPr lang="ru-RU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      </a:t>
            </a:r>
            <a:r>
              <a:rPr lang="ru-RU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Что может доставить радость? </a:t>
            </a:r>
            <a:r>
              <a:rPr lang="ru-RU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ru-RU" sz="2400" dirty="0" smtClean="0">
                <a:solidFill>
                  <a:srgbClr val="FF0000"/>
                </a:solidFill>
                <a:latin typeface="+mn-lt"/>
                <a:cs typeface="Arial" pitchFamily="34" charset="0"/>
              </a:rPr>
              <a:t>получил хорошую оценку; </a:t>
            </a:r>
            <a:br>
              <a:rPr lang="ru-RU" sz="2400" dirty="0" smtClean="0">
                <a:solidFill>
                  <a:srgbClr val="FF0000"/>
                </a:solidFill>
                <a:latin typeface="+mn-lt"/>
                <a:cs typeface="Arial" pitchFamily="34" charset="0"/>
              </a:rPr>
            </a:br>
            <a:r>
              <a:rPr lang="ru-RU" sz="2400" dirty="0" smtClean="0">
                <a:solidFill>
                  <a:srgbClr val="FF0000"/>
                </a:solidFill>
                <a:latin typeface="+mn-lt"/>
                <a:cs typeface="Arial" pitchFamily="34" charset="0"/>
              </a:rPr>
              <a:t>- знакомство с интересными людьми; </a:t>
            </a:r>
            <a:br>
              <a:rPr lang="ru-RU" sz="2400" dirty="0" smtClean="0">
                <a:solidFill>
                  <a:srgbClr val="FF0000"/>
                </a:solidFill>
                <a:latin typeface="+mn-lt"/>
                <a:cs typeface="Arial" pitchFamily="34" charset="0"/>
              </a:rPr>
            </a:br>
            <a:r>
              <a:rPr lang="ru-RU" sz="2400" dirty="0" smtClean="0">
                <a:solidFill>
                  <a:srgbClr val="FF0000"/>
                </a:solidFill>
                <a:latin typeface="+mn-lt"/>
                <a:cs typeface="Arial" pitchFamily="34" charset="0"/>
              </a:rPr>
              <a:t>- сделали подарок; </a:t>
            </a:r>
            <a:br>
              <a:rPr lang="ru-RU" sz="2400" dirty="0" smtClean="0">
                <a:solidFill>
                  <a:srgbClr val="FF0000"/>
                </a:solidFill>
                <a:latin typeface="+mn-lt"/>
                <a:cs typeface="Arial" pitchFamily="34" charset="0"/>
              </a:rPr>
            </a:br>
            <a:r>
              <a:rPr lang="ru-RU" sz="2400" dirty="0" smtClean="0">
                <a:solidFill>
                  <a:srgbClr val="FF0000"/>
                </a:solidFill>
                <a:latin typeface="+mn-lt"/>
                <a:cs typeface="Arial" pitchFamily="34" charset="0"/>
              </a:rPr>
              <a:t>- исполнилось желание; </a:t>
            </a:r>
            <a:br>
              <a:rPr lang="ru-RU" sz="2400" dirty="0" smtClean="0">
                <a:solidFill>
                  <a:srgbClr val="FF0000"/>
                </a:solidFill>
                <a:latin typeface="+mn-lt"/>
                <a:cs typeface="Arial" pitchFamily="34" charset="0"/>
              </a:rPr>
            </a:br>
            <a:r>
              <a:rPr lang="ru-RU" sz="2400" dirty="0" smtClean="0">
                <a:solidFill>
                  <a:srgbClr val="FF0000"/>
                </a:solidFill>
                <a:latin typeface="+mn-lt"/>
                <a:cs typeface="Arial" pitchFamily="34" charset="0"/>
              </a:rPr>
              <a:t>- добился цели; </a:t>
            </a:r>
            <a:br>
              <a:rPr lang="ru-RU" sz="2400" dirty="0" smtClean="0">
                <a:solidFill>
                  <a:srgbClr val="FF0000"/>
                </a:solidFill>
                <a:latin typeface="+mn-lt"/>
                <a:cs typeface="Arial" pitchFamily="34" charset="0"/>
              </a:rPr>
            </a:br>
            <a:r>
              <a:rPr lang="ru-RU" sz="2400" dirty="0" smtClean="0">
                <a:solidFill>
                  <a:srgbClr val="FF0000"/>
                </a:solidFill>
                <a:latin typeface="+mn-lt"/>
                <a:cs typeface="Arial" pitchFamily="34" charset="0"/>
              </a:rPr>
              <a:t>- научился чему-то новому; </a:t>
            </a:r>
            <a:br>
              <a:rPr lang="ru-RU" sz="2400" dirty="0" smtClean="0">
                <a:solidFill>
                  <a:srgbClr val="FF0000"/>
                </a:solidFill>
                <a:latin typeface="+mn-lt"/>
                <a:cs typeface="Arial" pitchFamily="34" charset="0"/>
              </a:rPr>
            </a:br>
            <a:r>
              <a:rPr lang="ru-RU" sz="2400" dirty="0" smtClean="0">
                <a:solidFill>
                  <a:srgbClr val="FF0000"/>
                </a:solidFill>
                <a:latin typeface="+mn-lt"/>
                <a:cs typeface="Arial" pitchFamily="34" charset="0"/>
              </a:rPr>
              <a:t>- встреча со старым другом, любимым человеком;  </a:t>
            </a:r>
            <a:br>
              <a:rPr lang="ru-RU" sz="2400" dirty="0" smtClean="0">
                <a:solidFill>
                  <a:srgbClr val="FF0000"/>
                </a:solidFill>
                <a:latin typeface="+mn-lt"/>
                <a:cs typeface="Arial" pitchFamily="34" charset="0"/>
              </a:rPr>
            </a:br>
            <a:r>
              <a:rPr lang="ru-RU" sz="2400" dirty="0" smtClean="0">
                <a:solidFill>
                  <a:srgbClr val="FF0000"/>
                </a:solidFill>
                <a:latin typeface="+mn-lt"/>
                <a:cs typeface="Arial" pitchFamily="34" charset="0"/>
              </a:rPr>
              <a:t>- создание своими руками поделки </a:t>
            </a:r>
            <a:br>
              <a:rPr lang="ru-RU" sz="2400" dirty="0" smtClean="0">
                <a:solidFill>
                  <a:srgbClr val="FF0000"/>
                </a:solidFill>
                <a:latin typeface="+mn-lt"/>
                <a:cs typeface="Arial" pitchFamily="34" charset="0"/>
              </a:rPr>
            </a:br>
            <a:r>
              <a:rPr lang="ru-RU" sz="2400" dirty="0" smtClean="0">
                <a:solidFill>
                  <a:srgbClr val="FF0000"/>
                </a:solidFill>
                <a:latin typeface="+mn-lt"/>
                <a:cs typeface="Arial" pitchFamily="34" charset="0"/>
              </a:rPr>
              <a:t>- прочтение интересной книги; </a:t>
            </a:r>
            <a:br>
              <a:rPr lang="ru-RU" sz="2400" dirty="0" smtClean="0">
                <a:solidFill>
                  <a:srgbClr val="FF0000"/>
                </a:solidFill>
                <a:latin typeface="+mn-lt"/>
                <a:cs typeface="Arial" pitchFamily="34" charset="0"/>
              </a:rPr>
            </a:br>
            <a:r>
              <a:rPr lang="ru-RU" sz="2400" dirty="0" smtClean="0">
                <a:solidFill>
                  <a:srgbClr val="FF0000"/>
                </a:solidFill>
                <a:latin typeface="+mn-lt"/>
                <a:cs typeface="Arial" pitchFamily="34" charset="0"/>
              </a:rPr>
              <a:t>- победа в игре, конкурсе и т.д. </a:t>
            </a:r>
            <a:endParaRPr lang="ru-RU" sz="2400" dirty="0">
              <a:solidFill>
                <a:srgbClr val="FF0000"/>
              </a:solidFill>
              <a:latin typeface="+mn-lt"/>
              <a:cs typeface="Arial" pitchFamily="34" charset="0"/>
            </a:endParaRP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5183" y="3316158"/>
            <a:ext cx="3557469" cy="3209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6130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1" y="260648"/>
            <a:ext cx="7636321" cy="3915816"/>
          </a:xfrm>
        </p:spPr>
        <p:txBody>
          <a:bodyPr>
            <a:normAutofit fontScale="90000"/>
          </a:bodyPr>
          <a:lstStyle/>
          <a:p>
            <a:pPr algn="l"/>
            <a:r>
              <a:rPr lang="ru-RU" sz="4000" dirty="0" smtClean="0">
                <a:solidFill>
                  <a:srgbClr val="C00000"/>
                </a:solidFill>
              </a:rPr>
              <a:t>Подарок</a:t>
            </a:r>
            <a:r>
              <a:rPr lang="ru-RU" sz="3200" dirty="0" smtClean="0">
                <a:solidFill>
                  <a:srgbClr val="C00000"/>
                </a:solidFill>
              </a:rPr>
              <a:t> </a:t>
            </a:r>
            <a:r>
              <a:rPr lang="ru-RU" sz="3200" dirty="0" smtClean="0">
                <a:solidFill>
                  <a:srgbClr val="FF0000"/>
                </a:solidFill>
              </a:rPr>
              <a:t>– это предмет, вещь, которую по собственному желанию безвозмездно дают, преподносят, дарят кому-нибудь с целью доставить удовольствие, пользу. Подарок </a:t>
            </a:r>
            <a:r>
              <a:rPr lang="ru-RU" sz="3200" dirty="0">
                <a:solidFill>
                  <a:srgbClr val="FF0000"/>
                </a:solidFill>
              </a:rPr>
              <a:t>доставляет радость и тому, кому дарят, и тому, кто дарит, при этом </a:t>
            </a:r>
            <a:r>
              <a:rPr lang="ru-RU" sz="3200" dirty="0" smtClean="0">
                <a:solidFill>
                  <a:srgbClr val="FF0000"/>
                </a:solidFill>
              </a:rPr>
              <a:t>отдавать, может быть, даже радостней, чем брать. </a:t>
            </a:r>
            <a:r>
              <a:rPr lang="ru-RU" sz="3200" dirty="0">
                <a:solidFill>
                  <a:srgbClr val="FF0000"/>
                </a:solidFill>
              </a:rPr>
              <a:t>Это в подарке главное.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20072" y="4149080"/>
            <a:ext cx="3466728" cy="197708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3" y="3824533"/>
            <a:ext cx="3528392" cy="2682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2231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3816424"/>
          </a:xfrm>
        </p:spPr>
        <p:txBody>
          <a:bodyPr>
            <a:normAutofit fontScale="90000"/>
          </a:bodyPr>
          <a:lstStyle/>
          <a:p>
            <a:pPr algn="l"/>
            <a:r>
              <a:rPr lang="ru-RU" sz="3600" dirty="0">
                <a:solidFill>
                  <a:srgbClr val="FF0000"/>
                </a:solidFill>
              </a:rPr>
              <a:t>Клятва - </a:t>
            </a:r>
            <a:br>
              <a:rPr lang="ru-RU" sz="3600" dirty="0">
                <a:solidFill>
                  <a:srgbClr val="FF0000"/>
                </a:solidFill>
              </a:rPr>
            </a:br>
            <a:r>
              <a:rPr lang="ru-RU" sz="3600" dirty="0">
                <a:solidFill>
                  <a:srgbClr val="FF0000"/>
                </a:solidFill>
              </a:rPr>
              <a:t>Клянемся вежливыми быть.</a:t>
            </a:r>
            <a:br>
              <a:rPr lang="ru-RU" sz="3600" dirty="0">
                <a:solidFill>
                  <a:srgbClr val="FF0000"/>
                </a:solidFill>
              </a:rPr>
            </a:br>
            <a:r>
              <a:rPr lang="ru-RU" sz="3600" dirty="0">
                <a:solidFill>
                  <a:srgbClr val="FF0000"/>
                </a:solidFill>
              </a:rPr>
              <a:t>Всегда спасибо говорить.</a:t>
            </a:r>
            <a:br>
              <a:rPr lang="ru-RU" sz="3600" dirty="0">
                <a:solidFill>
                  <a:srgbClr val="FF0000"/>
                </a:solidFill>
              </a:rPr>
            </a:br>
            <a:r>
              <a:rPr lang="ru-RU" sz="3600" dirty="0">
                <a:solidFill>
                  <a:srgbClr val="FF0000"/>
                </a:solidFill>
              </a:rPr>
              <a:t>Добрый день и до свидания,</a:t>
            </a:r>
            <a:br>
              <a:rPr lang="ru-RU" sz="3600" dirty="0">
                <a:solidFill>
                  <a:srgbClr val="FF0000"/>
                </a:solidFill>
              </a:rPr>
            </a:br>
            <a:r>
              <a:rPr lang="ru-RU" sz="3600" dirty="0">
                <a:solidFill>
                  <a:srgbClr val="FF0000"/>
                </a:solidFill>
              </a:rPr>
              <a:t>Нет в мире лучше звания.</a:t>
            </a:r>
            <a:br>
              <a:rPr lang="ru-RU" sz="3600" dirty="0">
                <a:solidFill>
                  <a:srgbClr val="FF0000"/>
                </a:solidFill>
              </a:rPr>
            </a:br>
            <a:r>
              <a:rPr lang="ru-RU" sz="3600" dirty="0">
                <a:solidFill>
                  <a:srgbClr val="FF0000"/>
                </a:solidFill>
              </a:rPr>
              <a:t>Клянемся добрыми мы быть,</a:t>
            </a:r>
            <a:br>
              <a:rPr lang="ru-RU" sz="3600" dirty="0">
                <a:solidFill>
                  <a:srgbClr val="FF0000"/>
                </a:solidFill>
              </a:rPr>
            </a:br>
            <a:r>
              <a:rPr lang="ru-RU" sz="3600" dirty="0">
                <a:solidFill>
                  <a:srgbClr val="FF0000"/>
                </a:solidFill>
              </a:rPr>
              <a:t>А лень и грубость позабыть.</a:t>
            </a:r>
            <a:br>
              <a:rPr lang="ru-RU" sz="3600" dirty="0">
                <a:solidFill>
                  <a:srgbClr val="FF0000"/>
                </a:solidFill>
              </a:rPr>
            </a:br>
            <a:r>
              <a:rPr lang="ru-RU" sz="3600" dirty="0">
                <a:solidFill>
                  <a:srgbClr val="FF0000"/>
                </a:solidFill>
              </a:rPr>
              <a:t>Учиться этикету, науку помнить эту.</a:t>
            </a:r>
            <a:br>
              <a:rPr lang="ru-RU" sz="3600" dirty="0">
                <a:solidFill>
                  <a:srgbClr val="FF0000"/>
                </a:solidFill>
              </a:rPr>
            </a:br>
            <a:r>
              <a:rPr lang="ru-RU" sz="3600" dirty="0">
                <a:solidFill>
                  <a:srgbClr val="FF0000"/>
                </a:solidFill>
              </a:rPr>
              <a:t>Клянемся добрыми мы быть !!!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76672"/>
            <a:ext cx="3489972" cy="2441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4585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109</Words>
  <Application>Microsoft Office PowerPoint</Application>
  <PresentationFormat>Экран (4:3)</PresentationFormat>
  <Paragraphs>8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«Чтобы радость людям дарить, надо добрым и вежливым быть» </vt:lpstr>
      <vt:lpstr>«Уважая других – уважаешь себя»   «Хочешь иметь друзей – будь вежлив!» «Не отвечайте на грубость  грубостью!» «Относись к другим так, как хочешь, чтоб они относились к тебе!»</vt:lpstr>
      <vt:lpstr>*Возле людей живи да потирайся и ума набирайся. *Всегда и всюду будь лицом к люду (т.е. к народу). *Держи с народом связь, не ударишь лицом в грязь *Вражда не делает добра. *Доброе слово лечит, а злое убивает. *Как аукнется, так и откликнется. *Ласковое слово лучше сладкого пирога. * Худой мир лучше доброй ссоры. </vt:lpstr>
      <vt:lpstr>Вежливый человек:  - Внешне приятен, имеет чувство собственного достоинства. - Ценит достоинство другого человека. - Не хвастается своими успехами. - Не обидит слабого. - В разговоре старается меньше говорить о себе, умеет слушать другого. - Не мстителен, не злопамятен. - Стремится к самосовершенствованию. - Высокомерию предпочитает скромность. </vt:lpstr>
      <vt:lpstr>- Радость - веселое чувство, ощущение большого душевного удовлетворения. - Без доброты невозможна истинная радость.  </vt:lpstr>
      <vt:lpstr>               Что может доставить радость?  - получил хорошую оценку;  - знакомство с интересными людьми;  - сделали подарок;  - исполнилось желание;  - добился цели;  - научился чему-то новому;  - встреча со старым другом, любимым человеком;   - создание своими руками поделки  - прочтение интересной книги;  - победа в игре, конкурсе и т.д. </vt:lpstr>
      <vt:lpstr>Подарок – это предмет, вещь, которую по собственному желанию безвозмездно дают, преподносят, дарят кому-нибудь с целью доставить удовольствие, пользу. Подарок доставляет радость и тому, кому дарят, и тому, кто дарит, при этом отдавать, может быть, даже радостней, чем брать. Это в подарке главное. </vt:lpstr>
      <vt:lpstr>Клятва -  Клянемся вежливыми быть. Всегда спасибо говорить. Добрый день и до свидания, Нет в мире лучше звания. Клянемся добрыми мы быть, А лень и грубость позабыть. Учиться этикету, науку помнить эту. Клянемся добрыми мы быть !!! 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«Чтобы радость людям дарить, надо добрым и вежливым быть» </dc:title>
  <dc:creator>Admin</dc:creator>
  <cp:lastModifiedBy>Admin</cp:lastModifiedBy>
  <cp:revision>19</cp:revision>
  <dcterms:created xsi:type="dcterms:W3CDTF">2020-11-22T16:54:28Z</dcterms:created>
  <dcterms:modified xsi:type="dcterms:W3CDTF">2020-11-25T18:24:23Z</dcterms:modified>
</cp:coreProperties>
</file>