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7" r:id="rId2"/>
    <p:sldId id="291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3" r:id="rId15"/>
    <p:sldId id="312" r:id="rId16"/>
    <p:sldId id="288" r:id="rId17"/>
    <p:sldId id="314" r:id="rId18"/>
    <p:sldId id="289" r:id="rId19"/>
    <p:sldId id="275" r:id="rId20"/>
  </p:sldIdLst>
  <p:sldSz cx="9144000" cy="6858000" type="screen4x3"/>
  <p:notesSz cx="6858000" cy="9144000"/>
  <p:embeddedFontLst>
    <p:embeddedFont>
      <p:font typeface="Arial Black" pitchFamily="34" charset="0"/>
      <p:bold r:id="rId21"/>
    </p:embeddedFont>
    <p:embeddedFont>
      <p:font typeface="Comic Sans MS" pitchFamily="66" charset="0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660066"/>
    <a:srgbClr val="8A0000"/>
    <a:srgbClr val="99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988840"/>
            <a:ext cx="648072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886200"/>
            <a:ext cx="648072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13.03.2024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4807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600200"/>
            <a:ext cx="648072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  <a:lvl2pPr>
              <a:defRPr>
                <a:solidFill>
                  <a:schemeClr val="tx2"/>
                </a:solidFill>
                <a:latin typeface="Comic Sans MS" pitchFamily="66" charset="0"/>
              </a:defRPr>
            </a:lvl2pPr>
            <a:lvl3pPr>
              <a:defRPr>
                <a:solidFill>
                  <a:schemeClr val="tx2"/>
                </a:solidFill>
                <a:latin typeface="Comic Sans MS" pitchFamily="66" charset="0"/>
              </a:defRPr>
            </a:lvl3pPr>
            <a:lvl4pPr>
              <a:defRPr>
                <a:solidFill>
                  <a:schemeClr val="tx2"/>
                </a:solidFill>
                <a:latin typeface="Comic Sans MS" pitchFamily="66" charset="0"/>
              </a:defRPr>
            </a:lvl4pPr>
            <a:lvl5pPr>
              <a:defRPr>
                <a:solidFill>
                  <a:schemeClr val="tx2"/>
                </a:solidFill>
                <a:latin typeface="Comic Sans MS" pitchFamily="66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37567" y="6356350"/>
            <a:ext cx="21963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13.03.2024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26126" y="6356350"/>
            <a:ext cx="29807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33567" y="6356350"/>
            <a:ext cx="21963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4807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91680" y="1600200"/>
            <a:ext cx="3168352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tx2"/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tx2"/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tx2"/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tx2"/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324036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tx2"/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tx2"/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tx2"/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tx2"/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13.03.2024</a:t>
            </a:fld>
            <a:endParaRPr lang="ru-RU"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4807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13.03.2024</a:t>
            </a:fld>
            <a:endParaRPr lang="ru-RU"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13.03.2024</a:t>
            </a:fld>
            <a:endParaRPr lang="ru-RU"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rokitv.net/1-Reshebnik_GDZ_Russkiy_yazyk_1_klass_Kanakina_VP_Goreckiy_VG/" TargetMode="External"/><Relationship Id="rId2" Type="http://schemas.openxmlformats.org/officeDocument/2006/relationships/hyperlink" Target="https://koffkindom.ru/kakie-meropriyatiya-mozhno-sdelat-k-8-marta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id-mama.ru/kartochki-cifry-ot-1-do-10-raspechata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43608" y="146531"/>
            <a:ext cx="77724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Русский язык </a:t>
            </a:r>
            <a:r>
              <a:rPr lang="ru-RU" alt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  </a:t>
            </a:r>
            <a:r>
              <a:rPr lang="ru-RU" alt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класс</a:t>
            </a:r>
            <a:br>
              <a:rPr lang="ru-RU" altLang="ru-RU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alt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УМК  «Школа  России»</a:t>
            </a:r>
          </a:p>
        </p:txBody>
      </p:sp>
      <p:sp>
        <p:nvSpPr>
          <p:cNvPr id="7" name="Заголовок 3"/>
          <p:cNvSpPr>
            <a:spLocks noGrp="1"/>
          </p:cNvSpPr>
          <p:nvPr>
            <p:ph type="ctrTitle"/>
          </p:nvPr>
        </p:nvSpPr>
        <p:spPr>
          <a:xfrm>
            <a:off x="1043608" y="1556792"/>
            <a:ext cx="7776864" cy="1470025"/>
          </a:xfrm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Глагол как часть речи</a:t>
            </a:r>
            <a:endParaRPr lang="ru-RU" dirty="0"/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2771800" y="4437112"/>
            <a:ext cx="4572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altLang="ru-RU" sz="18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Корешкова</a:t>
            </a:r>
            <a:r>
              <a:rPr lang="ru-RU" alt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>Ю</a:t>
            </a:r>
            <a:r>
              <a:rPr lang="ru-RU" alt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 </a:t>
            </a:r>
            <a:r>
              <a:rPr lang="ru-RU" altLang="ru-RU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>Ю</a:t>
            </a:r>
            <a:r>
              <a:rPr lang="ru-RU" alt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.,</a:t>
            </a:r>
            <a:endParaRPr lang="ru-RU" altLang="ru-RU" sz="1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>учитель  начальных классов</a:t>
            </a:r>
          </a:p>
          <a:p>
            <a:pPr algn="ctr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МБОУ СОШ № 3 «Пеликан»</a:t>
            </a:r>
            <a:endParaRPr lang="ru-RU" altLang="ru-RU" sz="1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г. Бердск</a:t>
            </a:r>
            <a:endParaRPr lang="ru-RU" altLang="ru-RU" sz="1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Новосибирская область</a:t>
            </a:r>
            <a:endParaRPr lang="ru-RU" altLang="ru-RU" sz="1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2024год</a:t>
            </a:r>
            <a:endParaRPr lang="ru-RU" altLang="ru-RU" sz="1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9457" name="Picture 1" descr="C:\Users\10-12-19г\Desktop\phpaaUHpw_metodikon-bakuyst_html_586f961ec0c63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02172"/>
            <a:ext cx="6829083" cy="1602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94702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По дорожке, по дорожке скачем мы на правой ножке (подскоки на правой ноге)</a:t>
            </a:r>
          </a:p>
          <a:p>
            <a:r>
              <a:rPr lang="ru-RU" sz="2400" dirty="0" smtClean="0"/>
              <a:t>И по этой же дорожке скачем мы на левой ножке (подскоки на левой ноге)</a:t>
            </a:r>
          </a:p>
          <a:p>
            <a:r>
              <a:rPr lang="ru-RU" sz="2400" dirty="0" smtClean="0"/>
              <a:t>По тропинке побежим, до лужайки добежим (бег на месте).</a:t>
            </a:r>
          </a:p>
          <a:p>
            <a:r>
              <a:rPr lang="ru-RU" sz="2400" dirty="0" smtClean="0"/>
              <a:t>На лужайке, на лужайке мы попрыгаем, как зайки (прыжки на месте на обеих ногах)</a:t>
            </a:r>
          </a:p>
          <a:p>
            <a:r>
              <a:rPr lang="ru-RU" sz="2400" dirty="0" smtClean="0"/>
              <a:t>Стоп. Немного отдохнем. И домой пешком пойдем (ходьба на месте).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28184" y="3789040"/>
            <a:ext cx="3672408" cy="67667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3399"/>
                </a:solidFill>
              </a:rPr>
              <a:t>Читаю</a:t>
            </a:r>
            <a:endParaRPr lang="ru-RU" dirty="0" smtClean="0">
              <a:solidFill>
                <a:srgbClr val="003399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5517232"/>
            <a:ext cx="57606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3399"/>
                </a:solidFill>
              </a:rPr>
              <a:t>Задаю  к слову вопрос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4653136"/>
            <a:ext cx="57470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3399"/>
                </a:solidFill>
              </a:rPr>
              <a:t>Узнаю, что оно обозначает</a:t>
            </a:r>
          </a:p>
          <a:p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3717032"/>
            <a:ext cx="48245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3399"/>
                </a:solidFill>
              </a:rPr>
              <a:t>Определяю часть речи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63688" y="1484784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3200" b="1" i="1" dirty="0" smtClean="0">
                <a:solidFill>
                  <a:srgbClr val="003399"/>
                </a:solidFill>
              </a:rPr>
              <a:t>1.</a:t>
            </a:r>
            <a:r>
              <a:rPr lang="ru-RU" sz="3200" b="1" dirty="0" smtClean="0">
                <a:solidFill>
                  <a:srgbClr val="003399"/>
                </a:solidFill>
              </a:rPr>
              <a:t> </a:t>
            </a:r>
            <a:endParaRPr lang="ru-RU" sz="3200" dirty="0" smtClean="0">
              <a:solidFill>
                <a:srgbClr val="003399"/>
              </a:solidFill>
            </a:endParaRPr>
          </a:p>
          <a:p>
            <a:pPr marL="342900" indent="-342900"/>
            <a:endParaRPr lang="ru-RU" sz="3200" b="1" i="1" dirty="0" smtClean="0">
              <a:solidFill>
                <a:srgbClr val="0033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1484784"/>
            <a:ext cx="1656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99"/>
                </a:solidFill>
              </a:rPr>
              <a:t>Читаю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63688" y="2132856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99"/>
                </a:solidFill>
              </a:rPr>
              <a:t>2.</a:t>
            </a:r>
            <a:endParaRPr lang="ru-RU" sz="3200" b="1" dirty="0">
              <a:solidFill>
                <a:srgbClr val="0033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744" y="2060848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99"/>
                </a:solidFill>
                <a:cs typeface="Times New Roman" pitchFamily="18" charset="0"/>
              </a:rPr>
              <a:t>Задаю  к слову вопрос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763688" y="2708920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99"/>
                </a:solidFill>
              </a:rPr>
              <a:t>3.</a:t>
            </a:r>
            <a:endParaRPr lang="ru-RU" sz="3200" b="1" dirty="0">
              <a:solidFill>
                <a:srgbClr val="0033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736" y="2780928"/>
            <a:ext cx="59766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99"/>
                </a:solidFill>
              </a:rPr>
              <a:t>Узнаю, что оно обозначает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763688" y="328498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99"/>
                </a:solidFill>
              </a:rPr>
              <a:t>4.</a:t>
            </a:r>
            <a:endParaRPr lang="ru-RU" sz="3200" b="1" dirty="0">
              <a:solidFill>
                <a:srgbClr val="0033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7744" y="3356992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99"/>
                </a:solidFill>
              </a:rPr>
              <a:t>Определяю часть речи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парах</a:t>
            </a:r>
            <a:endParaRPr lang="ru-RU" dirty="0"/>
          </a:p>
        </p:txBody>
      </p:sp>
      <p:pic>
        <p:nvPicPr>
          <p:cNvPr id="6" name="Содержимое 5" descr="stranica_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8362" r="3407"/>
          <a:stretch>
            <a:fillRect/>
          </a:stretch>
        </p:blipFill>
        <p:spPr>
          <a:xfrm>
            <a:off x="1619672" y="1052736"/>
            <a:ext cx="7229028" cy="51454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Самостоятельная работа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Прочитайте </a:t>
            </a:r>
            <a:r>
              <a:rPr lang="ru-RU" sz="2400" dirty="0" smtClean="0"/>
              <a:t>стихотворение.</a:t>
            </a:r>
          </a:p>
          <a:p>
            <a:pPr>
              <a:buNone/>
            </a:pPr>
            <a:r>
              <a:rPr lang="ru-RU" sz="2400" b="1" dirty="0" smtClean="0"/>
              <a:t>Тают сугробы.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Утихли метели.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В садовую рощу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Грачи прилетели.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Выпишите </a:t>
            </a:r>
            <a:r>
              <a:rPr lang="ru-RU" sz="2400" dirty="0" smtClean="0"/>
              <a:t>из текста глаголы, опираясь </a:t>
            </a:r>
            <a:r>
              <a:rPr lang="ru-RU" sz="2400" dirty="0" smtClean="0"/>
              <a:t>на алгоритм</a:t>
            </a:r>
            <a:r>
              <a:rPr lang="ru-RU" sz="2400" dirty="0" smtClean="0"/>
              <a:t>, обменяйтесь тетрадями, проверьте: справился ли ваш товарищ с заданием. 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480720" cy="1143000"/>
          </a:xfrm>
        </p:spPr>
        <p:txBody>
          <a:bodyPr/>
          <a:lstStyle/>
          <a:p>
            <a:r>
              <a:rPr lang="ru-RU" dirty="0" smtClean="0"/>
              <a:t>Рефлексия.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 smtClean="0">
                <a:latin typeface="+mn-lt"/>
                <a:cs typeface="Times New Roman" pitchFamily="18" charset="0"/>
              </a:rPr>
              <a:t>1-я строка. Кто? Что? 1 слово</a:t>
            </a:r>
          </a:p>
          <a:p>
            <a:r>
              <a:rPr lang="ru-RU" sz="2000" dirty="0" smtClean="0">
                <a:latin typeface="+mn-lt"/>
                <a:cs typeface="Times New Roman" pitchFamily="18" charset="0"/>
              </a:rPr>
              <a:t>2-я строка. Какой? .2 слова</a:t>
            </a:r>
          </a:p>
          <a:p>
            <a:r>
              <a:rPr lang="ru-RU" sz="2000" dirty="0" smtClean="0">
                <a:latin typeface="+mn-lt"/>
                <a:cs typeface="Times New Roman" pitchFamily="18" charset="0"/>
              </a:rPr>
              <a:t>3-я строка. Что делает? 3 слова.</a:t>
            </a:r>
          </a:p>
          <a:p>
            <a:r>
              <a:rPr lang="ru-RU" sz="2000" dirty="0" smtClean="0">
                <a:latin typeface="+mn-lt"/>
                <a:cs typeface="Times New Roman" pitchFamily="18" charset="0"/>
              </a:rPr>
              <a:t>4-я строка. Что автор думает о теме? Фраза из 4 слов.</a:t>
            </a:r>
          </a:p>
          <a:p>
            <a:r>
              <a:rPr lang="ru-RU" sz="2000" dirty="0" smtClean="0">
                <a:latin typeface="+mn-lt"/>
                <a:cs typeface="Times New Roman" pitchFamily="18" charset="0"/>
              </a:rPr>
              <a:t>5-я строка. Кто? Что? (Новое звучание темы). 1 существительное.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4048" y="1772816"/>
            <a:ext cx="3240360" cy="4525963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+mn-lt"/>
                <a:cs typeface="Times New Roman" pitchFamily="18" charset="0"/>
              </a:rPr>
              <a:t>Глагол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+mn-lt"/>
                <a:cs typeface="Times New Roman" pitchFamily="18" charset="0"/>
              </a:rPr>
              <a:t>обозначает действие предмета  движение         значимый отвечает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+mn-lt"/>
                <a:cs typeface="Times New Roman" pitchFamily="18" charset="0"/>
              </a:rPr>
              <a:t>главный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+mn-lt"/>
                <a:cs typeface="Times New Roman" pitchFamily="18" charset="0"/>
              </a:rPr>
              <a:t> направляет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latin typeface="+mn-lt"/>
                <a:cs typeface="Times New Roman" pitchFamily="18" charset="0"/>
              </a:rPr>
              <a:t>в</a:t>
            </a:r>
            <a:r>
              <a:rPr lang="ru-RU" sz="2400" dirty="0" smtClean="0">
                <a:latin typeface="+mn-lt"/>
                <a:cs typeface="Times New Roman" pitchFamily="18" charset="0"/>
              </a:rPr>
              <a:t>ажный сказуемое интересный действие</a:t>
            </a:r>
            <a:endParaRPr lang="ru-RU" sz="2400" dirty="0" smtClean="0">
              <a:latin typeface="+mn-lt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+mn-lt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1052736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solidFill>
                  <a:srgbClr val="003399"/>
                </a:solidFill>
              </a:rPr>
              <a:t>Синквейн</a:t>
            </a:r>
            <a:endParaRPr lang="ru-RU" sz="3200" b="1" i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052736"/>
            <a:ext cx="6480720" cy="5073427"/>
          </a:xfrm>
        </p:spPr>
        <p:txBody>
          <a:bodyPr/>
          <a:lstStyle/>
          <a:p>
            <a:r>
              <a:rPr lang="ru-RU" sz="3600" dirty="0" smtClean="0"/>
              <a:t>Оцените свою работу </a:t>
            </a:r>
          </a:p>
          <a:p>
            <a:r>
              <a:rPr lang="ru-RU" sz="3600" smtClean="0"/>
              <a:t>Что </a:t>
            </a:r>
            <a:r>
              <a:rPr lang="ru-RU" sz="3600" dirty="0" smtClean="0"/>
              <a:t>вам больше всего понравилось на уроке? </a:t>
            </a:r>
          </a:p>
          <a:p>
            <a:r>
              <a:rPr lang="ru-RU" sz="3600" dirty="0" smtClean="0"/>
              <a:t>Какие возникли затруднения? Над чем предстоит ещё поработать?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8794" y="1252995"/>
            <a:ext cx="899159" cy="80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567"/>
          <a:stretch/>
        </p:blipFill>
        <p:spPr bwMode="auto">
          <a:xfrm>
            <a:off x="1518794" y="4197897"/>
            <a:ext cx="952664" cy="84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411" r="33178"/>
          <a:stretch/>
        </p:blipFill>
        <p:spPr bwMode="auto">
          <a:xfrm>
            <a:off x="1475654" y="2913178"/>
            <a:ext cx="98543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67644" y="332656"/>
            <a:ext cx="7416824" cy="634082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Оцените  свою  работу!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05468" y="1185841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Всё понятно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!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48647" y="2991617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Есть  некоторые  ошибки.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7227" y="4164827"/>
            <a:ext cx="6135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Мне  было  трудно работать!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995936" y="5021885"/>
            <a:ext cx="5684898" cy="1572055"/>
            <a:chOff x="1259632" y="4755855"/>
            <a:chExt cx="5684898" cy="1572055"/>
          </a:xfrm>
        </p:grpSpPr>
        <p:pic>
          <p:nvPicPr>
            <p:cNvPr id="12" name="Picture 2" descr="https://i.ytimg.com/vi/x6PGvAN1vnE/maxresdefault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5714" b="4571"/>
            <a:stretch/>
          </p:blipFill>
          <p:spPr bwMode="auto">
            <a:xfrm>
              <a:off x="1259632" y="4755855"/>
              <a:ext cx="1589852" cy="1572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2"/>
            <p:cNvSpPr txBox="1">
              <a:spLocks noChangeArrowheads="1"/>
            </p:cNvSpPr>
            <p:nvPr/>
          </p:nvSpPr>
          <p:spPr bwMode="auto">
            <a:xfrm>
              <a:off x="1547664" y="5301208"/>
              <a:ext cx="5396866" cy="680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Благодарю 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за  работу!</a:t>
              </a:r>
              <a:endParaRPr lang="ru-RU" altLang="ru-RU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5080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С.68 правило, у.118 с.69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5597" y="486344"/>
            <a:ext cx="6480720" cy="1143000"/>
          </a:xfrm>
        </p:spPr>
        <p:txBody>
          <a:bodyPr/>
          <a:lstStyle/>
          <a:p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Использованная   литература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5597" y="1340768"/>
            <a:ext cx="6480720" cy="4525963"/>
          </a:xfrm>
        </p:spPr>
        <p:txBody>
          <a:bodyPr/>
          <a:lstStyle/>
          <a:p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Канакина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В. П. Русский язык. Методическое пособие с поурочными разработками. 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класс: учеб. пособие для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общеобразоват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. организаций / В. П.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Канакина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. — 4-е изд., доп. — М.: Просвещение, 2017. </a:t>
            </a:r>
          </a:p>
          <a:p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Канакина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В.П. Русский  язык.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класс: учеб. для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общеобразоват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. организаций</a:t>
            </a:r>
            <a:r>
              <a:rPr lang="en-US" sz="2000" dirty="0">
                <a:solidFill>
                  <a:srgbClr val="002060"/>
                </a:solidFill>
                <a:latin typeface="Arial Black" panose="020B0A04020102020204" pitchFamily="34" charset="0"/>
              </a:rPr>
              <a:t>/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- М.: Просвещение,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2021 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997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2124" y="620688"/>
            <a:ext cx="6480720" cy="634082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Интернет  источники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Arial Black" panose="020B0A04020102020204" pitchFamily="34" charset="0"/>
              </a:rPr>
              <a:t>http://linda6035.ucoz.ru</a:t>
            </a:r>
            <a:r>
              <a:rPr lang="ru-RU" sz="2000" dirty="0">
                <a:latin typeface="Arial Black" panose="020B0A04020102020204" pitchFamily="34" charset="0"/>
              </a:rPr>
              <a:t>(источник  шаблона</a:t>
            </a:r>
            <a:r>
              <a:rPr lang="ru-RU" sz="2000" dirty="0" smtClean="0">
                <a:latin typeface="Arial Black" panose="020B0A04020102020204" pitchFamily="34" charset="0"/>
              </a:rPr>
              <a:t>)</a:t>
            </a:r>
          </a:p>
          <a:p>
            <a:r>
              <a:rPr lang="en-US" sz="2000" b="1" dirty="0" smtClean="0">
                <a:latin typeface="Arial Black" panose="020B0A04020102020204" pitchFamily="34" charset="0"/>
                <a:hlinkClick r:id="rId2"/>
              </a:rPr>
              <a:t>koffkindom.ru</a:t>
            </a:r>
            <a:endParaRPr lang="ru-RU" sz="2000" b="1" dirty="0" smtClean="0">
              <a:latin typeface="Arial Black" panose="020B0A04020102020204" pitchFamily="34" charset="0"/>
            </a:endParaRPr>
          </a:p>
          <a:p>
            <a:r>
              <a:rPr lang="en-US" sz="2000" dirty="0" smtClean="0">
                <a:latin typeface="Arial Black" panose="020B0A04020102020204" pitchFamily="34" charset="0"/>
                <a:hlinkClick r:id="rId3"/>
              </a:rPr>
              <a:t>https://urokitv.net/1-Reshebnik_GDZ_Russkiy_yazyk_</a:t>
            </a:r>
            <a:r>
              <a:rPr lang="ru-RU" sz="2000" dirty="0" smtClean="0">
                <a:latin typeface="Arial Black" panose="020B0A04020102020204" pitchFamily="34" charset="0"/>
                <a:hlinkClick r:id="rId3"/>
              </a:rPr>
              <a:t>2</a:t>
            </a:r>
            <a:r>
              <a:rPr lang="en-US" sz="2000" dirty="0" smtClean="0">
                <a:latin typeface="Arial Black" panose="020B0A04020102020204" pitchFamily="34" charset="0"/>
                <a:hlinkClick r:id="rId3"/>
              </a:rPr>
              <a:t>_</a:t>
            </a:r>
            <a:r>
              <a:rPr lang="en-US" sz="2000" dirty="0" err="1" smtClean="0">
                <a:latin typeface="Arial Black" panose="020B0A04020102020204" pitchFamily="34" charset="0"/>
                <a:hlinkClick r:id="rId3"/>
              </a:rPr>
              <a:t>klass_Kanakina_VP_Goreckiy_VG</a:t>
            </a:r>
            <a:r>
              <a:rPr lang="en-US" sz="2000" dirty="0" smtClean="0">
                <a:latin typeface="Arial Black" panose="020B0A04020102020204" pitchFamily="34" charset="0"/>
                <a:hlinkClick r:id="rId3"/>
              </a:rPr>
              <a:t>/</a:t>
            </a:r>
            <a:r>
              <a:rPr lang="en-US" sz="2000" dirty="0" smtClean="0">
                <a:latin typeface="Arial Black" panose="020B0A04020102020204" pitchFamily="34" charset="0"/>
              </a:rPr>
              <a:t>kid-mama.ru</a:t>
            </a:r>
            <a:endParaRPr lang="ru-RU" sz="2000" dirty="0" smtClean="0">
              <a:latin typeface="Arial Black" panose="020B0A04020102020204" pitchFamily="34" charset="0"/>
            </a:endParaRPr>
          </a:p>
          <a:p>
            <a:r>
              <a:rPr lang="en-US" sz="2000" b="1" dirty="0" smtClean="0">
                <a:latin typeface="Arial Black" panose="020B0A04020102020204" pitchFamily="34" charset="0"/>
                <a:hlinkClick r:id="rId4"/>
              </a:rPr>
              <a:t>kid-mama.ru</a:t>
            </a:r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381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0-12-19г\Desktop\c71377bc18679145ecc8e72e314d1823-80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9"/>
            <a:ext cx="7416824" cy="58655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480720" cy="21462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2492896"/>
            <a:ext cx="3240360" cy="36332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" name="Содержимое 10" descr="297ae3bd-0dbf-53a5-9429-5f432d105e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0117" y="386640"/>
            <a:ext cx="7112323" cy="57066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10-12-19г\Desktop\e78855b1133289f6468981dac1c0c6d7-80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27145"/>
            <a:ext cx="7272808" cy="5454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Минутка чистописания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052736"/>
            <a:ext cx="6912768" cy="3456385"/>
          </a:xfrm>
        </p:spPr>
        <p:txBody>
          <a:bodyPr/>
          <a:lstStyle/>
          <a:p>
            <a:r>
              <a:rPr lang="ru-RU" dirty="0" smtClean="0"/>
              <a:t>Если букву потерять,</a:t>
            </a:r>
            <a:br>
              <a:rPr lang="ru-RU" dirty="0" smtClean="0"/>
            </a:br>
            <a:r>
              <a:rPr lang="ru-RU" dirty="0" smtClean="0"/>
              <a:t>Гусь не сможет гоготать,</a:t>
            </a:r>
            <a:br>
              <a:rPr lang="ru-RU" dirty="0" smtClean="0"/>
            </a:br>
            <a:r>
              <a:rPr lang="ru-RU" dirty="0" smtClean="0"/>
              <a:t>Гавкать пес цепной не сможет.</a:t>
            </a:r>
            <a:br>
              <a:rPr lang="ru-RU" dirty="0" smtClean="0"/>
            </a:br>
            <a:r>
              <a:rPr lang="ru-RU" dirty="0" smtClean="0"/>
              <a:t>Что за буква? Кто поможет?</a:t>
            </a:r>
          </a:p>
          <a:p>
            <a:endParaRPr lang="ru-RU" dirty="0"/>
          </a:p>
        </p:txBody>
      </p:sp>
      <p:pic>
        <p:nvPicPr>
          <p:cNvPr id="5" name="Рисунок 4" descr="D40q4Wq10g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140968"/>
            <a:ext cx="4441996" cy="3332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Орфографическая минутка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Вставьте недостающие буквы, запишите в тетрадь, обоснуйте ваш выбор.</a:t>
            </a:r>
            <a:r>
              <a:rPr lang="ru-RU" sz="4000" b="1" dirty="0" smtClean="0"/>
              <a:t> </a:t>
            </a:r>
            <a:endParaRPr lang="ru-RU" sz="4000" dirty="0" smtClean="0"/>
          </a:p>
          <a:p>
            <a:r>
              <a:rPr lang="ru-RU" sz="4000" b="1" i="1" dirty="0" smtClean="0"/>
              <a:t>…</a:t>
            </a:r>
            <a:r>
              <a:rPr lang="ru-RU" sz="4000" b="1" i="1" dirty="0" err="1" smtClean="0"/>
              <a:t>б...зьяна</a:t>
            </a:r>
            <a:r>
              <a:rPr lang="ru-RU" sz="4000" b="1" i="1" dirty="0" smtClean="0"/>
              <a:t>, с…</a:t>
            </a:r>
            <a:r>
              <a:rPr lang="ru-RU" sz="4000" b="1" i="1" dirty="0" err="1" smtClean="0"/>
              <a:t>пог</a:t>
            </a:r>
            <a:r>
              <a:rPr lang="ru-RU" sz="4000" b="1" i="1" dirty="0" smtClean="0"/>
              <a:t>,    м…</a:t>
            </a:r>
            <a:r>
              <a:rPr lang="ru-RU" sz="4000" b="1" i="1" dirty="0" err="1" smtClean="0"/>
              <a:t>рковь</a:t>
            </a:r>
            <a:r>
              <a:rPr lang="ru-RU" sz="4000" b="1" i="1" dirty="0" smtClean="0"/>
              <a:t> ,  т…вар…</a:t>
            </a:r>
            <a:r>
              <a:rPr lang="ru-RU" sz="4000" b="1" i="1" dirty="0" err="1" smtClean="0"/>
              <a:t>щ</a:t>
            </a:r>
            <a:r>
              <a:rPr lang="ru-RU" sz="4000" b="1" i="1" dirty="0" smtClean="0"/>
              <a:t>, ж…</a:t>
            </a:r>
            <a:r>
              <a:rPr lang="ru-RU" sz="4000" b="1" i="1" dirty="0" err="1" smtClean="0"/>
              <a:t>ть</a:t>
            </a:r>
            <a:r>
              <a:rPr lang="ru-RU" sz="4000" b="1" i="1" dirty="0" smtClean="0"/>
              <a:t>.</a:t>
            </a:r>
            <a:endParaRPr lang="ru-RU" sz="4000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79712" y="414908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4077072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4149080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4797152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4725144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4797152"/>
            <a:ext cx="21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760" y="544522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ГАЛГЛО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Что такое глагол</a:t>
            </a:r>
            <a:r>
              <a:rPr lang="ru-RU" sz="3600" dirty="0" smtClean="0"/>
              <a:t>?</a:t>
            </a:r>
          </a:p>
          <a:p>
            <a:r>
              <a:rPr lang="ru-RU" sz="3600" dirty="0" smtClean="0"/>
              <a:t> </a:t>
            </a:r>
            <a:r>
              <a:rPr lang="ru-RU" sz="3600" dirty="0" smtClean="0"/>
              <a:t>Что обозначает глагол</a:t>
            </a:r>
            <a:r>
              <a:rPr lang="ru-RU" sz="3600" dirty="0" smtClean="0"/>
              <a:t>?</a:t>
            </a:r>
          </a:p>
          <a:p>
            <a:r>
              <a:rPr lang="ru-RU" sz="3600" dirty="0" smtClean="0"/>
              <a:t> </a:t>
            </a:r>
            <a:r>
              <a:rPr lang="ru-RU" sz="3600" dirty="0" smtClean="0"/>
              <a:t>На какие вопросы отвечает? </a:t>
            </a:r>
            <a:endParaRPr lang="ru-RU" sz="3600" dirty="0" smtClean="0"/>
          </a:p>
          <a:p>
            <a:r>
              <a:rPr lang="ru-RU" sz="3600" dirty="0" smtClean="0"/>
              <a:t>Будем </a:t>
            </a:r>
            <a:r>
              <a:rPr lang="ru-RU" sz="3600" dirty="0" smtClean="0"/>
              <a:t>учиться распознавать  глаголы?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31840" y="332656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003399"/>
                </a:solidFill>
              </a:rPr>
              <a:t>Глагол </a:t>
            </a:r>
            <a:endParaRPr lang="ru-RU" sz="6000" b="1" i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tranica_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-7185" b="43683"/>
          <a:stretch>
            <a:fillRect/>
          </a:stretch>
        </p:blipFill>
        <p:spPr>
          <a:xfrm>
            <a:off x="1403648" y="620688"/>
            <a:ext cx="7966768" cy="5573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Глагол-это часть речи.</a:t>
            </a:r>
            <a:endParaRPr lang="ru-RU" dirty="0"/>
          </a:p>
        </p:txBody>
      </p:sp>
      <p:pic>
        <p:nvPicPr>
          <p:cNvPr id="4" name="Содержимое 3" descr="stranica_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728" t="56317" r="6442" b="19818"/>
          <a:stretch>
            <a:fillRect/>
          </a:stretch>
        </p:blipFill>
        <p:spPr>
          <a:xfrm>
            <a:off x="1259632" y="2348880"/>
            <a:ext cx="7702544" cy="25730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867"/>
      </a:hlink>
      <a:folHlink>
        <a:srgbClr val="205867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451</Words>
  <Application>Microsoft Office PowerPoint</Application>
  <PresentationFormat>Экран (4:3)</PresentationFormat>
  <Paragraphs>87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Times New Roman</vt:lpstr>
      <vt:lpstr>Comic Sans MS</vt:lpstr>
      <vt:lpstr>Calibri</vt:lpstr>
      <vt:lpstr>1_Тема Office</vt:lpstr>
      <vt:lpstr>Глагол как часть речи</vt:lpstr>
      <vt:lpstr>Слайд 2</vt:lpstr>
      <vt:lpstr>Слайд 3</vt:lpstr>
      <vt:lpstr>Слайд 4</vt:lpstr>
      <vt:lpstr>Минутка чистописания</vt:lpstr>
      <vt:lpstr>Орфографическая минутка</vt:lpstr>
      <vt:lpstr>ГАЛГЛО</vt:lpstr>
      <vt:lpstr>Слайд 8</vt:lpstr>
      <vt:lpstr>Глагол-это часть речи.</vt:lpstr>
      <vt:lpstr>Физкультминутка</vt:lpstr>
      <vt:lpstr>Алгоритм</vt:lpstr>
      <vt:lpstr>Работа в парах</vt:lpstr>
      <vt:lpstr>Самостоятельная работа </vt:lpstr>
      <vt:lpstr>Рефлексия.</vt:lpstr>
      <vt:lpstr>Слайд 15</vt:lpstr>
      <vt:lpstr>Оцените  свою  работу!</vt:lpstr>
      <vt:lpstr>Домашнее задание</vt:lpstr>
      <vt:lpstr>Использованная   литература </vt:lpstr>
      <vt:lpstr>Интернет 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10-12-19г</cp:lastModifiedBy>
  <cp:revision>139</cp:revision>
  <dcterms:created xsi:type="dcterms:W3CDTF">2014-07-06T18:18:01Z</dcterms:created>
  <dcterms:modified xsi:type="dcterms:W3CDTF">2024-03-13T18:21:00Z</dcterms:modified>
</cp:coreProperties>
</file>