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9" r:id="rId13"/>
    <p:sldId id="266" r:id="rId14"/>
    <p:sldId id="26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744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BE0F-2315-4A99-AC41-9D9E2DEC2717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BF55-FE98-447C-B4D9-B4FCBEF37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857250"/>
          </a:xfrm>
        </p:spPr>
        <p:txBody>
          <a:bodyPr>
            <a:noAutofit/>
          </a:bodyPr>
          <a:lstStyle/>
          <a:p>
            <a:r>
              <a:rPr lang="ru-RU" sz="7200" dirty="0" smtClean="0"/>
              <a:t>Технология проблемного обучения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964488" cy="1073274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На уроках информатики могут применяться следующие методы:</a:t>
            </a:r>
            <a:endParaRPr lang="ru-RU" sz="40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5646"/>
            <a:ext cx="8784976" cy="3312367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None/>
            </a:pPr>
            <a:r>
              <a:rPr lang="ru-RU" b="1" dirty="0" smtClean="0"/>
              <a:t>1.	Метод «проблемного обучения»</a:t>
            </a:r>
            <a:r>
              <a:rPr lang="ru-RU" dirty="0" smtClean="0"/>
              <a:t>. </a:t>
            </a:r>
          </a:p>
          <a:p>
            <a:pPr marL="514350" indent="-514350" algn="just">
              <a:buNone/>
            </a:pPr>
            <a:r>
              <a:rPr lang="ru-RU" dirty="0" smtClean="0"/>
              <a:t>	Основан на </a:t>
            </a:r>
            <a:r>
              <a:rPr lang="ru-RU" i="1" dirty="0" smtClean="0"/>
              <a:t>решении</a:t>
            </a:r>
            <a:r>
              <a:rPr lang="ru-RU" dirty="0" smtClean="0"/>
              <a:t> реальных или вымышленных </a:t>
            </a:r>
            <a:r>
              <a:rPr lang="ru-RU" i="1" dirty="0" smtClean="0"/>
              <a:t>проблем</a:t>
            </a:r>
            <a:r>
              <a:rPr lang="ru-RU" dirty="0" smtClean="0"/>
              <a:t>. Позволяет учащимся применять теоретические знания на практике и развивать навыки </a:t>
            </a:r>
            <a:r>
              <a:rPr lang="ru-RU" i="1" dirty="0" smtClean="0"/>
              <a:t>самостоятельной работы, критического мышления, творчества и коммуникации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None/>
            </a:pPr>
            <a:r>
              <a:rPr lang="ru-RU" b="1" dirty="0" smtClean="0"/>
              <a:t>2.	Метод «исследовательского обучения»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dirty="0" smtClean="0"/>
              <a:t>	Предполагает активное участие учащихся в процессе обучения. Позволяет развивать </a:t>
            </a:r>
            <a:r>
              <a:rPr lang="ru-RU" i="1" dirty="0" smtClean="0"/>
              <a:t>навыки самоорганизации</a:t>
            </a:r>
            <a:r>
              <a:rPr lang="ru-RU" dirty="0" smtClean="0"/>
              <a:t> и </a:t>
            </a:r>
            <a:r>
              <a:rPr lang="ru-RU" i="1" dirty="0" smtClean="0"/>
              <a:t>самостоятельного изучения</a:t>
            </a:r>
            <a:r>
              <a:rPr lang="ru-RU" dirty="0" smtClean="0"/>
              <a:t> информации, способствует </a:t>
            </a:r>
            <a:r>
              <a:rPr lang="ru-RU" i="1" dirty="0" smtClean="0"/>
              <a:t>формированию критического мышления</a:t>
            </a:r>
            <a:r>
              <a:rPr lang="ru-RU" dirty="0" smtClean="0"/>
              <a:t> и </a:t>
            </a:r>
            <a:r>
              <a:rPr lang="ru-RU" i="1" dirty="0" smtClean="0"/>
              <a:t>навыков анализа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i="1" u="sng" dirty="0" smtClean="0"/>
              <a:t>На уроках информатики могут применяться следующие методы: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75606"/>
            <a:ext cx="8784976" cy="3672407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3.	Метод «интерактивного обучения»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Активно использует различные </a:t>
            </a:r>
            <a:r>
              <a:rPr lang="ru-RU" i="1" dirty="0" smtClean="0"/>
              <a:t>интерактивные технологии</a:t>
            </a:r>
            <a:r>
              <a:rPr lang="ru-RU" dirty="0" smtClean="0"/>
              <a:t>, которые могут помочь ученикам лучше усвоить материал и развить навыки работы с современными технологиями.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/>
              <a:t>4.	Метод «проектного обучения»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Основан на </a:t>
            </a:r>
            <a:r>
              <a:rPr lang="ru-RU" i="1" dirty="0" smtClean="0"/>
              <a:t>выполнении</a:t>
            </a:r>
            <a:r>
              <a:rPr lang="ru-RU" dirty="0" smtClean="0"/>
              <a:t> учениками </a:t>
            </a:r>
            <a:r>
              <a:rPr lang="ru-RU" i="1" dirty="0" smtClean="0"/>
              <a:t>конкретного проекта.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/>
              <a:t>5.	Технология «обратной связи»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Предполагает создание механизма </a:t>
            </a:r>
            <a:r>
              <a:rPr lang="ru-RU" i="1" dirty="0" smtClean="0"/>
              <a:t>обмена информацией</a:t>
            </a:r>
            <a:r>
              <a:rPr lang="ru-RU" dirty="0" smtClean="0"/>
              <a:t> между учениками и преподавателем с целью улучшения учебного процесса.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схема проблемного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1 этап </a:t>
            </a:r>
            <a:r>
              <a:rPr lang="ru-RU" dirty="0" smtClean="0"/>
              <a:t>- </a:t>
            </a:r>
            <a:r>
              <a:rPr lang="ru-RU" dirty="0" smtClean="0"/>
              <a:t>Постановка учебной проблемы 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2 </a:t>
            </a:r>
            <a:r>
              <a:rPr lang="ru-RU" b="1" dirty="0" smtClean="0"/>
              <a:t>этап </a:t>
            </a:r>
            <a:r>
              <a:rPr lang="ru-RU" dirty="0" smtClean="0"/>
              <a:t>- </a:t>
            </a:r>
            <a:r>
              <a:rPr lang="ru-RU" dirty="0" smtClean="0"/>
              <a:t>Поиск решения 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3 </a:t>
            </a:r>
            <a:r>
              <a:rPr lang="ru-RU" b="1" dirty="0" smtClean="0"/>
              <a:t>этап </a:t>
            </a:r>
            <a:r>
              <a:rPr lang="ru-RU" dirty="0" smtClean="0"/>
              <a:t>- </a:t>
            </a:r>
            <a:r>
              <a:rPr lang="ru-RU" dirty="0" smtClean="0"/>
              <a:t>Доказательство решения </a:t>
            </a:r>
            <a:r>
              <a:rPr lang="ru-RU" dirty="0" smtClean="0"/>
              <a:t>с примерами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4 </a:t>
            </a:r>
            <a:r>
              <a:rPr lang="ru-RU" b="1" dirty="0" smtClean="0"/>
              <a:t>этап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Воспроизведение полученных знаний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5486"/>
            <a:ext cx="8712968" cy="27363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При </a:t>
            </a:r>
            <a:r>
              <a:rPr lang="ru-RU" b="1" i="1" dirty="0" smtClean="0"/>
              <a:t>проблемном обучении</a:t>
            </a:r>
            <a:r>
              <a:rPr lang="ru-RU" b="1" dirty="0" smtClean="0"/>
              <a:t> </a:t>
            </a:r>
            <a:r>
              <a:rPr lang="ru-RU" dirty="0" smtClean="0"/>
              <a:t>учитель регулярно прибегает к самостоятельной форме работы учащихся. </a:t>
            </a:r>
          </a:p>
          <a:p>
            <a:pPr>
              <a:buNone/>
            </a:pPr>
            <a:r>
              <a:rPr lang="ru-RU" dirty="0" smtClean="0"/>
              <a:t>Обучаемые сами добывают новые знания, у них вырабатываются навыки умственных операций и действий, развиваются внимание, творческое воображение, интуиция.</a:t>
            </a:r>
            <a:endParaRPr lang="ru-RU" dirty="0"/>
          </a:p>
        </p:txBody>
      </p:sp>
      <p:pic>
        <p:nvPicPr>
          <p:cNvPr id="4" name="Рисунок 3" descr="1102_5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73356"/>
            <a:ext cx="2808312" cy="168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402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470" y="2973356"/>
            <a:ext cx="2821018" cy="175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unrFLgDL7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73356"/>
            <a:ext cx="2579581" cy="178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5526"/>
            <a:ext cx="8964488" cy="3806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Таким образом, в ходе моей работы установлено, что </a:t>
            </a:r>
            <a:r>
              <a:rPr lang="ru-RU" sz="4000" b="1" i="1" dirty="0" smtClean="0"/>
              <a:t>использование технологии проблемного обучения является актуальной для современной образовательной практики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проблемного обучения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0316" y="1275606"/>
            <a:ext cx="4356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это </a:t>
            </a:r>
            <a:r>
              <a:rPr lang="ru-RU" dirty="0" smtClean="0"/>
              <a:t>организация продуктивной учебно-познавательной деятельности воспитанников по усвоению знаний и способов умственной деятельности путем восприятия учебного материала в условиях проблемной ситуации, самостоятельного анализа проблемных ситуаций, формулировки проблем и их решение посредством выдвижения гипотез, предположений, их обоснования, доказательства и проверки правильности решения.</a:t>
            </a:r>
            <a:endParaRPr lang="ru-RU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1630"/>
            <a:ext cx="4289673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6-22.userapi.com/impg/8BNVfqLC2MeJD-JZMiUka5VxA0bv0QPhq4gZaw/jP8QqhS8v8w.jpg?size=1200x628&amp;quality=95&amp;sign=80297d29689929153fc26acbc0fff2de&amp;c_uniq_tag=-n6GN60D_yhi0099enJY-17EqVfvq0VwIVEFpwsNGy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" y="1"/>
            <a:ext cx="9139634" cy="516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736x/21/64/8c/21648c9c05b197da5dccde66f7428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1510"/>
            <a:ext cx="4370949" cy="293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95487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Сегодня перед учителем стоит не совсем простая задача</a:t>
            </a:r>
            <a:r>
              <a:rPr lang="ru-RU" dirty="0" smtClean="0"/>
              <a:t> –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создать условия для развития творческих способностей,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развивать у учеников стремление к творческому восприятию знаний,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учить их самостоятельно мыслить, полнее реализовывать их потребности,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повышать мотивацию к изучению предметов,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поощрять их индивидуальные склонности и дарования.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93990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применения технологии проблемного обучения</a:t>
            </a:r>
            <a:r>
              <a:rPr lang="ru-RU" dirty="0" smtClean="0"/>
              <a:t>: </a:t>
            </a:r>
          </a:p>
          <a:p>
            <a:pPr algn="ctr">
              <a:lnSpc>
                <a:spcPct val="200000"/>
              </a:lnSpc>
            </a:pPr>
            <a:r>
              <a:rPr lang="ru-RU" i="1" dirty="0" smtClean="0"/>
              <a:t>«Научить учащихся идти путем самостоятельных находок и открытий.»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i?id=f2ac2fbfc719db368b9a8df9a30cdf89_l-5283751-images-thumbs&amp;ref=rim&amp;n=13&amp;w=1080&amp;h=1080"/>
          <p:cNvPicPr>
            <a:picLocks noChangeAspect="1" noChangeArrowheads="1"/>
          </p:cNvPicPr>
          <p:nvPr/>
        </p:nvPicPr>
        <p:blipFill>
          <a:blip r:embed="rId2" cstate="print"/>
          <a:srcRect b="26759"/>
          <a:stretch>
            <a:fillRect/>
          </a:stretch>
        </p:blipFill>
        <p:spPr bwMode="auto">
          <a:xfrm>
            <a:off x="1060655" y="0"/>
            <a:ext cx="702269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1470"/>
            <a:ext cx="8291263" cy="115212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Проблемный метод обучения </a:t>
            </a:r>
            <a:r>
              <a:rPr lang="ru-RU" sz="1800" dirty="0" smtClean="0"/>
              <a:t>— это совокупность методов, приёмов и действий, которые направлены на повышение эффективности усвоения знаний и умений учащимися через их активную мыслительную деятельность.</a:t>
            </a:r>
          </a:p>
          <a:p>
            <a:endParaRPr lang="ru-RU" dirty="0"/>
          </a:p>
        </p:txBody>
      </p:sp>
      <p:pic>
        <p:nvPicPr>
          <p:cNvPr id="5" name="Рисунок 4" descr="2858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65" y="1059582"/>
            <a:ext cx="368139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stockphoto-1213695170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7" y="1059582"/>
            <a:ext cx="367240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3479108"/>
            <a:ext cx="8856984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 везде и повсюду зависит от соблюдения двух условий: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правильного установления конечной цели всякого рода деятельности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отыскания соответственных средств, ведущих к конечной цели.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Аристотель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проблемного урока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1" y="555526"/>
            <a:ext cx="5433679" cy="4587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Цель урока</a:t>
            </a:r>
          </a:p>
          <a:p>
            <a:pPr lvl="1"/>
            <a:r>
              <a:rPr lang="ru-RU" sz="1600" dirty="0" smtClean="0"/>
              <a:t>Этапы урока</a:t>
            </a:r>
          </a:p>
          <a:p>
            <a:pPr lvl="1"/>
            <a:r>
              <a:rPr lang="ru-RU" sz="1600" dirty="0" smtClean="0"/>
              <a:t>Деятельность учащихся</a:t>
            </a:r>
          </a:p>
          <a:p>
            <a:pPr>
              <a:buNone/>
            </a:pPr>
            <a:r>
              <a:rPr lang="ru-RU" sz="1600" dirty="0" smtClean="0"/>
              <a:t>I. </a:t>
            </a:r>
            <a:r>
              <a:rPr lang="ru-RU" sz="1600" b="1" i="1" dirty="0" smtClean="0"/>
              <a:t>Создание проблемной ситуации</a:t>
            </a:r>
            <a:endParaRPr lang="ru-RU" sz="1600" dirty="0" smtClean="0"/>
          </a:p>
          <a:p>
            <a:pPr lvl="1"/>
            <a:r>
              <a:rPr lang="ru-RU" sz="1600" dirty="0" smtClean="0"/>
              <a:t>Формулирование вопроса: «Почему не получается?»</a:t>
            </a:r>
          </a:p>
          <a:p>
            <a:pPr>
              <a:buNone/>
            </a:pPr>
            <a:r>
              <a:rPr lang="ru-RU" sz="1600" dirty="0" smtClean="0"/>
              <a:t>II</a:t>
            </a:r>
            <a:r>
              <a:rPr lang="ru-RU" sz="1600" b="1" i="1" dirty="0" smtClean="0"/>
              <a:t>. Постановка учебной задачи</a:t>
            </a:r>
            <a:endParaRPr lang="ru-RU" sz="1600" dirty="0" smtClean="0"/>
          </a:p>
          <a:p>
            <a:pPr lvl="1"/>
            <a:r>
              <a:rPr lang="ru-RU" sz="1600" dirty="0" smtClean="0"/>
              <a:t>Формулирование темы урока и его задачи</a:t>
            </a:r>
          </a:p>
          <a:p>
            <a:pPr>
              <a:buNone/>
            </a:pPr>
            <a:r>
              <a:rPr lang="ru-RU" sz="1600" dirty="0" smtClean="0"/>
              <a:t>III. </a:t>
            </a:r>
            <a:r>
              <a:rPr lang="ru-RU" sz="1600" b="1" i="1" dirty="0" smtClean="0"/>
              <a:t>Поиск решения</a:t>
            </a:r>
            <a:endParaRPr lang="ru-RU" sz="1600" dirty="0" smtClean="0"/>
          </a:p>
          <a:p>
            <a:pPr lvl="1"/>
            <a:r>
              <a:rPr lang="ru-RU" sz="1600" dirty="0" smtClean="0"/>
              <a:t>Открытие субъективно нового знания, путем выдвижения и анализа гипотез</a:t>
            </a:r>
          </a:p>
          <a:p>
            <a:pPr>
              <a:buNone/>
            </a:pPr>
            <a:r>
              <a:rPr lang="ru-RU" sz="1600" dirty="0" smtClean="0"/>
              <a:t>IV. </a:t>
            </a:r>
            <a:r>
              <a:rPr lang="ru-RU" sz="1600" b="1" i="1" dirty="0" smtClean="0"/>
              <a:t>Выражение решения</a:t>
            </a:r>
            <a:endParaRPr lang="ru-RU" sz="1600" dirty="0" smtClean="0"/>
          </a:p>
          <a:p>
            <a:pPr lvl="1"/>
            <a:r>
              <a:rPr lang="ru-RU" sz="1600" dirty="0" smtClean="0"/>
              <a:t>Выражение нового знания в доступной форме. Моделирование.</a:t>
            </a:r>
          </a:p>
          <a:p>
            <a:pPr>
              <a:buNone/>
            </a:pPr>
            <a:r>
              <a:rPr lang="ru-RU" sz="1600" dirty="0" smtClean="0"/>
              <a:t>V</a:t>
            </a:r>
            <a:r>
              <a:rPr lang="ru-RU" sz="1600" b="1" i="1" dirty="0" smtClean="0"/>
              <a:t>. Реализация продукта</a:t>
            </a:r>
            <a:endParaRPr lang="ru-RU" sz="1600" dirty="0" smtClean="0"/>
          </a:p>
          <a:p>
            <a:pPr lvl="1"/>
            <a:r>
              <a:rPr lang="ru-RU" sz="1600" dirty="0" smtClean="0"/>
              <a:t>Представление продукта учителю и классу.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7" name="Рисунок 6" descr="5bO6hmBHC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99542"/>
            <a:ext cx="2814506" cy="19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ducation-school-concept-smiling-little-student-girl-with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3623" y="3024337"/>
            <a:ext cx="2884073" cy="192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85725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Методические приемы создания проблемных ситуаций: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4786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700" dirty="0" smtClean="0"/>
              <a:t>П</a:t>
            </a:r>
            <a:r>
              <a:rPr lang="ru-RU" sz="1700" dirty="0" smtClean="0"/>
              <a:t>одвожу </a:t>
            </a:r>
            <a:r>
              <a:rPr lang="ru-RU" sz="1700" dirty="0" smtClean="0"/>
              <a:t>учащихся к противоречию и предлагаю им самим найти способ его разрешения;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И</a:t>
            </a:r>
            <a:r>
              <a:rPr lang="ru-RU" sz="1700" dirty="0" smtClean="0"/>
              <a:t>злагаю </a:t>
            </a:r>
            <a:r>
              <a:rPr lang="ru-RU" sz="1700" dirty="0" smtClean="0"/>
              <a:t>различные точки зрения на один и тот же вопрос;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П</a:t>
            </a:r>
            <a:r>
              <a:rPr lang="ru-RU" sz="1700" dirty="0" smtClean="0"/>
              <a:t>редлагаю </a:t>
            </a:r>
            <a:r>
              <a:rPr lang="ru-RU" sz="1700" dirty="0" smtClean="0"/>
              <a:t>классу рассмотреть задачу с различных позиций;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Д</a:t>
            </a:r>
            <a:r>
              <a:rPr lang="ru-RU" sz="1700" dirty="0" smtClean="0"/>
              <a:t>елаю </a:t>
            </a:r>
            <a:r>
              <a:rPr lang="ru-RU" sz="1700" dirty="0" smtClean="0"/>
              <a:t>сравнения, обобщения, выводы из ситуации, сопоставляю факты;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ставлю конкретные вопросы (на обобщение, обоснование, конкретизацию, логику рассуждения);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О</a:t>
            </a:r>
            <a:r>
              <a:rPr lang="ru-RU" sz="1700" dirty="0" smtClean="0"/>
              <a:t>пределяю </a:t>
            </a:r>
            <a:r>
              <a:rPr lang="ru-RU" sz="1700" dirty="0" smtClean="0"/>
              <a:t>проблемные теоретические и практические задания (например, исследовательские);</a:t>
            </a:r>
          </a:p>
          <a:p>
            <a:pPr lvl="0">
              <a:buFont typeface="+mj-lt"/>
              <a:buAutoNum type="arabicPeriod"/>
            </a:pPr>
            <a:r>
              <a:rPr lang="ru-RU" sz="1700" dirty="0" smtClean="0"/>
              <a:t>С</a:t>
            </a:r>
            <a:r>
              <a:rPr lang="ru-RU" sz="1700" dirty="0" smtClean="0"/>
              <a:t>тавлю </a:t>
            </a:r>
            <a:r>
              <a:rPr lang="ru-RU" sz="1700" dirty="0" smtClean="0"/>
              <a:t>проблемные задачи (например, с недостаточными или избыточными исходными данными, с неопределенностью в постановке вопроса, с противоречивыми данными, с заведомо допущенными ошибками, с ограниченным временем решения, на преодоление “психологической инерции”).</a:t>
            </a:r>
          </a:p>
          <a:p>
            <a:pPr>
              <a:buFont typeface="+mj-lt"/>
              <a:buAutoNum type="arabicPeriod"/>
            </a:pPr>
            <a:endParaRPr lang="ru-RU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25964</TotalTime>
  <Words>468</Words>
  <Application>Microsoft Office PowerPoint</Application>
  <PresentationFormat>Экран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Технология проблемного обучения</vt:lpstr>
      <vt:lpstr>Технология проблемного обучения</vt:lpstr>
      <vt:lpstr>Слайд 3</vt:lpstr>
      <vt:lpstr>Слайд 4</vt:lpstr>
      <vt:lpstr>Слайд 5</vt:lpstr>
      <vt:lpstr>Слайд 6</vt:lpstr>
      <vt:lpstr>Структура проблемного урока</vt:lpstr>
      <vt:lpstr>Методические приемы создания проблемных ситуаций:</vt:lpstr>
      <vt:lpstr>Слайд 9</vt:lpstr>
      <vt:lpstr>На уроках информатики могут применяться следующие методы:</vt:lpstr>
      <vt:lpstr>На уроках информатики могут применяться следующие методы:</vt:lpstr>
      <vt:lpstr>Технологическая схема проблемного урока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35</cp:revision>
  <dcterms:created xsi:type="dcterms:W3CDTF">2024-03-22T12:19:59Z</dcterms:created>
  <dcterms:modified xsi:type="dcterms:W3CDTF">2024-04-13T11:36:31Z</dcterms:modified>
</cp:coreProperties>
</file>