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56" r:id="rId11"/>
    <p:sldId id="266" r:id="rId12"/>
    <p:sldId id="267" r:id="rId13"/>
    <p:sldId id="274" r:id="rId14"/>
    <p:sldId id="268" r:id="rId15"/>
    <p:sldId id="269" r:id="rId16"/>
    <p:sldId id="271" r:id="rId17"/>
    <p:sldId id="270" r:id="rId18"/>
    <p:sldId id="275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59DF-CDA6-492C-8123-2C43883BDC24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5ED0-A97C-4810-80A3-1CB593349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74CE-C71E-4E57-B0EC-C2FD605032F4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CC0A-43F0-4A82-92F4-D83970139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F37E0-A494-426E-86B8-9574522895E8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B810-008C-4898-A627-18D27AD42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77BB-497A-45E7-A3CC-10A205237E7E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C184-CCDF-496B-8A39-48705BD84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7EDB-9631-4D7E-A883-B0AACA97FA33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30915-EEFC-4935-9982-F45A259DA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A6F46-5ADC-485D-9109-1CE61EF7A8DC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0D7F-5BCD-4605-8FFB-7A8272F4A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721DC-ED63-40DD-86DD-EE4FFAAF9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07A0-7A8F-40EA-B3B3-D10BEB7D7B95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3A13-9ABB-4A65-8E92-0ABBECB12C86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67B8-1A25-4859-8D7C-5C545E533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47ED-6D73-4CA4-9BF7-28AD10C26984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B177-D0DE-418F-97D5-1D768D240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D9B2-8650-4E3C-BC3C-E6062A46E62D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12439-974C-4223-A2C0-454934B3D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B417-9EC3-4D76-B054-0206ABA9B3A0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096C-EE3F-4799-A712-4CD1EF0BE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CD7D759-82D2-4ADF-AF36-B974AF4DEC64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2AE0195-1216-437D-925D-81947406B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13" r:id="rId2"/>
    <p:sldLayoutId id="2147483822" r:id="rId3"/>
    <p:sldLayoutId id="2147483814" r:id="rId4"/>
    <p:sldLayoutId id="2147483823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103;%20&#1084;&#1091;&#1079;&#1099;&#1082;&#1072;\&#1050;&#1083;&#1072;&#1089;&#1089;&#1080;&#1082;&#1072;%202\058.%20CHOPIN%20-%20WALTZ%20%23%207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457200" y="571480"/>
            <a:ext cx="8229600" cy="7858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smtClean="0"/>
              <a:t/>
            </a:r>
            <a:br>
              <a:rPr lang="ru-RU" sz="2200" b="1" smtClean="0"/>
            </a:br>
            <a:r>
              <a:rPr lang="ru-RU" sz="2200" b="1" smtClean="0"/>
              <a:t/>
            </a:r>
            <a:br>
              <a:rPr lang="ru-RU" sz="2200" b="1" smtClean="0"/>
            </a:br>
            <a:r>
              <a:rPr lang="ru-RU" sz="2200" b="1" smtClean="0"/>
              <a:t/>
            </a:r>
            <a:br>
              <a:rPr lang="ru-RU" sz="2200" b="1" smtClean="0"/>
            </a:br>
            <a:r>
              <a:rPr lang="ru-RU" sz="2200" b="1" smtClean="0"/>
              <a:t/>
            </a:r>
            <a:br>
              <a:rPr lang="ru-RU" sz="2200" b="1" smtClean="0"/>
            </a:br>
            <a:r>
              <a:rPr lang="ru-RU" sz="2200" b="1" smtClean="0"/>
              <a:t/>
            </a:r>
            <a:br>
              <a:rPr lang="ru-RU" sz="2200" b="1" smtClean="0"/>
            </a:br>
            <a:r>
              <a:rPr lang="ru-RU" sz="2200" b="1" smtClean="0"/>
              <a:t/>
            </a:r>
            <a:br>
              <a:rPr lang="ru-RU" sz="2200" b="1" smtClean="0"/>
            </a:br>
            <a:r>
              <a:rPr lang="ru-RU" sz="2200" b="1" smtClean="0"/>
              <a:t/>
            </a:r>
            <a:br>
              <a:rPr lang="ru-RU" sz="2200" b="1" smtClean="0"/>
            </a:br>
            <a:r>
              <a:rPr lang="ru-RU" sz="2200" b="1" smtClean="0"/>
              <a:t/>
            </a:r>
            <a:br>
              <a:rPr lang="ru-RU" sz="2200" b="1" smtClean="0"/>
            </a:br>
            <a:r>
              <a:rPr lang="ru-RU" sz="2200" b="1" smtClean="0"/>
              <a:t/>
            </a:r>
            <a:br>
              <a:rPr lang="ru-RU" sz="2200" b="1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4" name="Содержимое 3" descr="Д.Г. Левицкий. Портрет горнозаводчика Прокофия Акинфиевича Демидова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57422" y="285728"/>
            <a:ext cx="3897646" cy="5357850"/>
          </a:xfrm>
          <a:effectLst>
            <a:softEdge rad="127000"/>
          </a:effec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143000" y="5715000"/>
            <a:ext cx="6500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nstantia" pitchFamily="18" charset="0"/>
              </a:rPr>
              <a:t>Д. Г. Левицкий «Портрет горнозаводчика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 Прокофия    Акинфиевича  Демидова»</a:t>
            </a:r>
          </a:p>
        </p:txBody>
      </p:sp>
      <p:pic>
        <p:nvPicPr>
          <p:cNvPr id="5" name="058. CHOPIN - WALTZ # 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21431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196" grpId="0"/>
      <p:bldP spid="819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smtClean="0"/>
              <a:t>О чём расскажет нам портрет?</a:t>
            </a:r>
            <a:endParaRPr lang="ru-RU" sz="6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Портрет </a:t>
            </a:r>
            <a:r>
              <a:rPr lang="ru-RU" i="1" dirty="0" smtClean="0"/>
              <a:t>(фр. </a:t>
            </a:r>
            <a:r>
              <a:rPr lang="en-US" i="1" dirty="0" smtClean="0"/>
              <a:t>portrait)</a:t>
            </a:r>
            <a:r>
              <a:rPr lang="ru-RU" i="1" dirty="0" smtClean="0"/>
              <a:t> – </a:t>
            </a:r>
            <a:r>
              <a:rPr lang="ru-RU" b="1" i="1" dirty="0" smtClean="0"/>
              <a:t>живописное, скульптурное, фотографическое или какое-либо другое изображение определённого человека.</a:t>
            </a:r>
          </a:p>
          <a:p>
            <a:pPr marL="1978025" indent="-197802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                                     (Словарь иностранных слов </a:t>
            </a:r>
          </a:p>
          <a:p>
            <a:pPr marL="1978025" indent="-197802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                                       под    редакцией Лёхина И.В.)</a:t>
            </a: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Дискуссия в сети интернет </a:t>
            </a:r>
            <a:endParaRPr lang="ru-RU" sz="4400"/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571500" y="1582738"/>
            <a:ext cx="8001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800" i="1">
                <a:latin typeface="Constantia" pitchFamily="18" charset="0"/>
              </a:rPr>
              <a:t>А насчет описания главных героев – я за! Думаю, внешность действительно может многое прояснить! Без описания героев – никуда!</a:t>
            </a:r>
          </a:p>
          <a:p>
            <a:pPr algn="just">
              <a:buFont typeface="Arial" charset="0"/>
              <a:buChar char="•"/>
            </a:pPr>
            <a:endParaRPr lang="ru-RU" sz="2400" i="1">
              <a:latin typeface="Constantia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800" i="1">
                <a:latin typeface="Constantia" pitchFamily="18" charset="0"/>
              </a:rPr>
              <a:t>Я соглашусь с большинством: описание героя загружает. Пропадает драйв. Произведение должно захватывать дух. Действие и еще раз действие!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5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500063" y="285750"/>
            <a:ext cx="2630487" cy="1301750"/>
          </a:xfrm>
          <a:prstGeom prst="wedgeRoundRectCallout">
            <a:avLst>
              <a:gd name="adj1" fmla="val 42100"/>
              <a:gd name="adj2" fmla="val 10290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b="1" i="1" dirty="0">
                <a:solidFill>
                  <a:schemeClr val="bg1"/>
                </a:solidFill>
                <a:latin typeface="+mj-lt"/>
              </a:rPr>
              <a:t>1. Какие детали портрета описывает автор?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286125" y="2357438"/>
            <a:ext cx="2500313" cy="17145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latin typeface="+mj-lt"/>
              </a:rPr>
              <a:t>Портрет в литературном произведении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6000750" y="214313"/>
            <a:ext cx="2714625" cy="1660525"/>
          </a:xfrm>
          <a:prstGeom prst="wedgeRoundRectCallout">
            <a:avLst>
              <a:gd name="adj1" fmla="val -68792"/>
              <a:gd name="adj2" fmla="val 7869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+mj-lt"/>
              </a:rPr>
              <a:t>3. От чьего лица даётся описание героя? Выражается ли отношение автора к описываемому персонажу?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6500813" y="4929188"/>
            <a:ext cx="2286000" cy="1285875"/>
          </a:xfrm>
          <a:prstGeom prst="wedgeRoundRectCallout">
            <a:avLst>
              <a:gd name="adj1" fmla="val -78533"/>
              <a:gd name="adj2" fmla="val -9866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+mj-lt"/>
              </a:rPr>
              <a:t>4. Какова цель предложенной портретной характеристики?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500063" y="4786313"/>
            <a:ext cx="2667000" cy="1517650"/>
          </a:xfrm>
          <a:prstGeom prst="wedgeRoundRectCallout">
            <a:avLst>
              <a:gd name="adj1" fmla="val 57652"/>
              <a:gd name="adj2" fmla="val -8813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+mj-lt"/>
              </a:rPr>
              <a:t>2. Какие выразительные средства использует автор для создания портрета?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0" grpId="1" animBg="1"/>
      <p:bldP spid="34821" grpId="0" animBg="1"/>
      <p:bldP spid="34821" grpId="1" animBg="1"/>
      <p:bldP spid="34823" grpId="0" animBg="1"/>
      <p:bldP spid="34823" grpId="1" animBg="1"/>
      <p:bldP spid="34824" grpId="0" animBg="1"/>
      <p:bldP spid="34824" grpId="1" animBg="1"/>
      <p:bldP spid="34825" grpId="0" animBg="1"/>
      <p:bldP spid="348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6"/>
          <p:cNvSpPr txBox="1">
            <a:spLocks noChangeArrowheads="1"/>
          </p:cNvSpPr>
          <p:nvPr/>
        </p:nvSpPr>
        <p:spPr bwMode="auto">
          <a:xfrm>
            <a:off x="214313" y="1000125"/>
            <a:ext cx="878681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«…Красавица  наша  пробуждалась,  открывала  черные  глаза свои и, перекрестившись белою атласною, до нежного локтя обнаженною  рукою, вставала, надевала на себя тонкое шелковое платье, камчатную  телогрею  и  с  распущенными темно-русыми волосами подходила к круглому окну высокого своего терема… </a:t>
            </a:r>
          </a:p>
          <a:p>
            <a:r>
              <a:rPr lang="ru-RU" sz="2000">
                <a:latin typeface="Constantia" pitchFamily="18" charset="0"/>
              </a:rPr>
              <a:t>Наталья  смотрела,  опершись  на  окно,   и чувствовала в сердце своем тихую  радость;  она не  умела  красноречиво  хвалить природы, но умела ею наслаждаться. Но того не думала Наталья, что сама она в утреннем своем наряде была всего прекраснее. Юная кровь красила нежные щеки  ее  алейшим  румянцем,  солнечные лучи играли на белом ее лице и, проницая сквозь  черные,  пушистые  ресницы, сияли в глазах ее светлее, нежели  на  золоте.  Волосы,  как  темно-кофейный бархат, лежали на плечах и на белой полуоткрытой груди, но скоро  прелестная скромность,  стыдясь  самого  солнца,  самого  ветерка,  самых  немых  стен, закрывала ее полотном тонким». </a:t>
            </a:r>
          </a:p>
          <a:p>
            <a:r>
              <a:rPr lang="ru-RU" sz="2000">
                <a:latin typeface="Constantia" pitchFamily="18" charset="0"/>
              </a:rPr>
              <a:t>                          Николай Михайлович Карамзин   «Наталья, боярская дочь»</a:t>
            </a:r>
          </a:p>
          <a:p>
            <a:endParaRPr lang="ru-RU" sz="20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642938" y="785813"/>
            <a:ext cx="8215312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«… Она долго еще принаряживалась и жеманилась перед небольшим зеркалом и не могла налюбоваться собою. «Что людям вздумалось расславлять, будто я хороша? — говорила она, как бы рассеянно. — Лгут люди, я совсем не хороша». Но мелькнувшее в зеркале свежее, живое в детской юности лицо с блестящими черными очами и невыразимо приятной усмешкой, прожигавшей душу, вдруг доказало противное. «Разве черные брови и очи мои, — продолжала красавица, не выпуская зеркала, — так хороши, что уже равных им нет и на свете? Что тут хорошего в этом вздернутом кверху носе? и в щеках? и в губах? Будто хороши мои черные косы? Ух! их можно испугаться вечером: они, как длинные змеи, перевились и обвились вокруг моей головы. Я вижу теперь, что я совсем не хороша! — и, отодвигая несколько подалее от себя зеркало, вскрикнула: — Нет, хороша я! Ах, как  хороша! Чудо!».</a:t>
            </a:r>
          </a:p>
          <a:p>
            <a:r>
              <a:rPr lang="ru-RU" sz="2000">
                <a:latin typeface="Constantia" pitchFamily="18" charset="0"/>
              </a:rPr>
              <a:t>                     Николай  Васильевич Гоголь  «Ночь перед Рождеством»</a:t>
            </a:r>
          </a:p>
          <a:p>
            <a:r>
              <a:rPr lang="ru-RU" sz="2000">
                <a:latin typeface="Constantia" pitchFamily="18" charset="0"/>
              </a:rPr>
              <a:t> 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214313" y="500063"/>
            <a:ext cx="87153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«Это  был,  по  всем  признакам, избалованный </a:t>
            </a:r>
            <a:r>
              <a:rPr lang="ru-RU" i="1">
                <a:latin typeface="Constantia" pitchFamily="18" charset="0"/>
              </a:rPr>
              <a:t>камердинер</a:t>
            </a:r>
            <a:r>
              <a:rPr lang="ru-RU">
                <a:latin typeface="Constantia" pitchFamily="18" charset="0"/>
              </a:rPr>
              <a:t> молодого  богатого барина.  Его  одежда  изобличала притязание на вкус и щегольскую небрежность:  на нем было коротенькое пальто, вероятно,  с барского плеча, застегнутое доверху, розовый галстучек с  лиловыми кончиками … Лицо его,  румяное,  свежее,  нахальное, принадлежало к  числу лиц,  которые,  сколько я  мог заметить,  почти всегда возмущают мужчин и,  к сожалению, очень часто нравятся женщинам. Он, видимо, старался  придать   своим   грубоватым  чертам   выражение  презрительное  и скучающее;  беспрестанно щурил  свои  и  без  того  крошечные  молочно-серые глазки, морщился, опускал углы губ, принужденно зевал и с небрежной, хотя не совсем ловкой развязностью то поправлял рукою рыжеватые, ухарски закрученные виски,  то  щипал  желтые  волосики,  торчавшие на  толстой верхней губе, - словом,  ломался нестерпимо.  Начал он  ломаться,  как только увидал молодую крестьянку,  его ожидавшую;  медленно,  развалистым шагом подошел он к  ней, постоял,  передернул плечами,  засунул обе  руки  в  карманы пальто и,  едва удостоив бедную девушку беглым и равнодушным взглядом, опустился на землю».</a:t>
            </a:r>
          </a:p>
          <a:p>
            <a:r>
              <a:rPr lang="ru-RU">
                <a:latin typeface="Constantia" pitchFamily="18" charset="0"/>
              </a:rPr>
              <a:t>                                  Иван Сергеевич Тургенев «Записки охотника»   («Свидание»)</a:t>
            </a:r>
          </a:p>
          <a:p>
            <a:r>
              <a:rPr lang="ru-RU">
                <a:latin typeface="Constantia" pitchFamily="18" charset="0"/>
              </a:rPr>
              <a:t> </a:t>
            </a:r>
          </a:p>
          <a:p>
            <a:r>
              <a:rPr lang="ru-RU">
                <a:latin typeface="Constantia" pitchFamily="18" charset="0"/>
              </a:rPr>
              <a:t> </a:t>
            </a:r>
          </a:p>
          <a:p>
            <a:r>
              <a:rPr lang="ru-RU">
                <a:latin typeface="Constantia" pitchFamily="18" charset="0"/>
              </a:rPr>
              <a:t> </a:t>
            </a:r>
          </a:p>
          <a:p>
            <a:r>
              <a:rPr lang="ru-RU" i="1">
                <a:latin typeface="Constantia" pitchFamily="18" charset="0"/>
              </a:rPr>
              <a:t>Камердинер</a:t>
            </a:r>
            <a:r>
              <a:rPr lang="ru-RU">
                <a:latin typeface="Constantia" pitchFamily="18" charset="0"/>
              </a:rPr>
              <a:t> - слуга при господине в богатом дворянском доме.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785813" y="1071563"/>
            <a:ext cx="7786687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«Это было бледное, крошечное создание, напоминавшее цветок, выросший без лучей солнца. Несмотря на свои четыре года, она ходила еще плохо, неуверенно ступая  кривыми ножками и  шатаясь,  как  былинка;  руки  ее  были  тонки  и прозрачны;   головка  покачивалась  на  тонкой  шее,  как  головка  полевого колокольчика;  глаза смотрели порой так не по-детски грустно,   что  мне  становилось самому грустно, и слезы подступали к глазам.</a:t>
            </a:r>
          </a:p>
          <a:p>
            <a:r>
              <a:rPr lang="ru-RU" sz="2000">
                <a:latin typeface="Constantia" pitchFamily="18" charset="0"/>
              </a:rPr>
              <a:t>     … Моя маленькая приятельница почти никогда не бегала и  смеялась очень редко,  когда же смеялась, то смех ее звучал, как самый маленький серебряный колокольчик, которого на десять шагов уже не слышно».</a:t>
            </a:r>
          </a:p>
          <a:p>
            <a:r>
              <a:rPr lang="ru-RU" sz="2000">
                <a:latin typeface="Constantia" pitchFamily="18" charset="0"/>
              </a:rPr>
              <a:t>                                                       В.Г.Короленко «Дети подземелья»</a:t>
            </a:r>
          </a:p>
          <a:p>
            <a:r>
              <a:rPr lang="ru-RU" sz="2000">
                <a:latin typeface="Constantia" pitchFamily="18" charset="0"/>
              </a:rPr>
              <a:t> </a:t>
            </a:r>
          </a:p>
          <a:p>
            <a:r>
              <a:rPr lang="ru-RU" sz="2000">
                <a:latin typeface="Constantia" pitchFamily="18" charset="0"/>
              </a:rPr>
              <a:t> 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71500" y="0"/>
            <a:ext cx="2786063" cy="1658938"/>
          </a:xfrm>
          <a:prstGeom prst="wedgeRoundRectCallout">
            <a:avLst>
              <a:gd name="adj1" fmla="val 63777"/>
              <a:gd name="adj2" fmla="val 9915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b="1" i="1" dirty="0">
                <a:solidFill>
                  <a:schemeClr val="bg1"/>
                </a:solidFill>
                <a:latin typeface="+mj-lt"/>
              </a:rPr>
              <a:t>1. Какие детали портрета описывает автор?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286125" y="2357438"/>
            <a:ext cx="2500313" cy="17145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latin typeface="+mj-lt"/>
              </a:rPr>
              <a:t>Портрет в литературном произведении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715000" y="0"/>
            <a:ext cx="2786063" cy="1714500"/>
          </a:xfrm>
          <a:prstGeom prst="wedgeRoundRectCallout">
            <a:avLst>
              <a:gd name="adj1" fmla="val -68461"/>
              <a:gd name="adj2" fmla="val 9492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+mj-lt"/>
              </a:rPr>
              <a:t>3. От чьего лица даётся описание героя? Выражается ли отношение автора к описываемому персонажу?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286375" y="3857625"/>
            <a:ext cx="2286000" cy="1143000"/>
          </a:xfrm>
          <a:prstGeom prst="wedgeRoundRectCallout">
            <a:avLst>
              <a:gd name="adj1" fmla="val -48099"/>
              <a:gd name="adj2" fmla="val -7153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+mj-lt"/>
              </a:rPr>
              <a:t>4. Какова цель предложенной портретной характеристики?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928688" y="3857625"/>
            <a:ext cx="2714625" cy="1357313"/>
          </a:xfrm>
          <a:prstGeom prst="wedgeRoundRectCallout">
            <a:avLst>
              <a:gd name="adj1" fmla="val 47766"/>
              <a:gd name="adj2" fmla="val -7160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+mj-lt"/>
              </a:rPr>
              <a:t>2. Какие выразительные средства и приёмы использует автор для создания портрета?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428625" y="1643063"/>
            <a:ext cx="1643063" cy="2000250"/>
          </a:xfrm>
          <a:prstGeom prst="foldedCorner">
            <a:avLst>
              <a:gd name="adj" fmla="val 34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Лицо, фигура, манера держаться, жесты, одежда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142875" y="5214938"/>
            <a:ext cx="1785938" cy="1643062"/>
          </a:xfrm>
          <a:prstGeom prst="foldedCorner">
            <a:avLst>
              <a:gd name="adj" fmla="val 27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Эпитеты, сравнения, словообразовательные средства,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прямая речь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7000875" y="1500188"/>
            <a:ext cx="1643063" cy="2357437"/>
          </a:xfrm>
          <a:prstGeom prst="foldedCorner">
            <a:avLst>
              <a:gd name="adj" fmla="val 29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От лица автора,  от лица другого героя.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Любование, жалость, сопереживание, ирония, симпатия, негативное отношение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6858000" y="4929188"/>
            <a:ext cx="2143125" cy="1928812"/>
          </a:xfrm>
          <a:prstGeom prst="foldedCorner">
            <a:avLst>
              <a:gd name="adj" fmla="val 27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Представление о внешнем облике героя,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раскрытие характера, внутреннего мира, авторское отношение, раскрытие характеров других героев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40105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400" b="1" i="1" smtClean="0"/>
              <a:t> Портрет в литературном произведении - это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4214842" cy="510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2071688" y="5715000"/>
            <a:ext cx="56435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nstantia" pitchFamily="18" charset="0"/>
              </a:rPr>
              <a:t>Н. Крылов. Портрет полковника графа 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В. Апраксина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715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i="1" smtClean="0"/>
              <a:t>    Портрет  в литературном произведении -  это изображение внешности героя: его лица, фигуры, одежды, манеры держаться.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    Характер портрета и, следовательно, его роль в произведении могут быть самыми разнообразными… В литературе чаще встречается психологический портрет, в котором автор через внешность героя стремиться раскрыть его внутренний мир, его характер.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           (Словарь литературоведческих терминов)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643050"/>
            <a:ext cx="8786874" cy="2071702"/>
          </a:xfrm>
        </p:spPr>
        <p:txBody>
          <a:bodyPr/>
          <a:lstStyle/>
          <a:p>
            <a:pPr>
              <a:defRPr/>
            </a:pPr>
            <a:r>
              <a:rPr lang="ru-RU" sz="6600" b="1" i="1" smtClean="0"/>
              <a:t>Спасибо  за  работу!</a:t>
            </a:r>
            <a:endParaRPr lang="ru-RU" sz="66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usportrait.narod.ru/gal5/s25-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5005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500188" y="6072188"/>
            <a:ext cx="6169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nstantia" pitchFamily="18" charset="0"/>
              </a:rPr>
              <a:t>О. Кипренский «Портрет Н. Мосолова»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usportrait.narod.ru/gal5/s22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66"/>
            <a:ext cx="4323410" cy="565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214438" y="6143625"/>
            <a:ext cx="737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nstantia" pitchFamily="18" charset="0"/>
              </a:rPr>
              <a:t>В. Боровиковский «Портрет  М.И. Лопухиной»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285728"/>
            <a:ext cx="4572015" cy="5697559"/>
          </a:xfrm>
          <a:effectLst>
            <a:softEdge rad="127000"/>
          </a:effec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857250" y="6143625"/>
            <a:ext cx="7345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nstantia" pitchFamily="18" charset="0"/>
              </a:rPr>
              <a:t>И. Крамской «Голова старого крестьянина»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1452"/>
          <a:stretch>
            <a:fillRect/>
          </a:stretch>
        </p:blipFill>
        <p:spPr bwMode="auto">
          <a:xfrm>
            <a:off x="2500298" y="365529"/>
            <a:ext cx="4040188" cy="54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285750" y="5929313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nstantia" pitchFamily="18" charset="0"/>
              </a:rPr>
              <a:t>Работа неизвестного художника 1 – ой половины 19 века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«Портрет  пожилой  купчихи»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47"/>
          <a:stretch>
            <a:fillRect/>
          </a:stretch>
        </p:blipFill>
        <p:spPr>
          <a:xfrm>
            <a:off x="2285984" y="285728"/>
            <a:ext cx="4214826" cy="5301706"/>
          </a:xfrm>
          <a:effectLst>
            <a:softEdge rad="127000"/>
          </a:effec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214438" y="5572125"/>
            <a:ext cx="6286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nstantia" pitchFamily="18" charset="0"/>
              </a:rPr>
              <a:t>Работа неизвестного художника начала 19 века «Портрет  графини  Елизаветы  Петровны Коновнициной в детстве»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usportrait.narod.ru/gal8/s40-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00042"/>
            <a:ext cx="3848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857375" y="5500688"/>
            <a:ext cx="514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nstantia" pitchFamily="18" charset="0"/>
              </a:rPr>
              <a:t>Б. Кустодиев «Купец»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rusportrait.narod.ru/gal5/s25-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85728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http://rusportrait.narod.ru/gal5/s22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85728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3500438"/>
            <a:ext cx="2522324" cy="30718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t="1452"/>
          <a:stretch>
            <a:fillRect/>
          </a:stretch>
        </p:blipFill>
        <p:spPr bwMode="auto">
          <a:xfrm>
            <a:off x="3286116" y="3500438"/>
            <a:ext cx="23574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http://rusportrait.narod.ru/gal8/s40-2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571876"/>
            <a:ext cx="21431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14290"/>
            <a:ext cx="242889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372</TotalTime>
  <Words>1086</Words>
  <Application>Microsoft Office PowerPoint</Application>
  <PresentationFormat>Экран (4:3)</PresentationFormat>
  <Paragraphs>62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Constantia</vt:lpstr>
      <vt:lpstr>Wingdings 2</vt:lpstr>
      <vt:lpstr>Calibri</vt:lpstr>
      <vt:lpstr>Бумажная</vt:lpstr>
      <vt:lpstr>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 чём расскажет нам портрет?</vt:lpstr>
      <vt:lpstr>Слайд 11</vt:lpstr>
      <vt:lpstr>Дискуссия в сети интернет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 за  работу!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расскажет нам портрет?</dc:title>
  <dc:creator>Class13</dc:creator>
  <cp:lastModifiedBy>Admin</cp:lastModifiedBy>
  <cp:revision>40</cp:revision>
  <dcterms:created xsi:type="dcterms:W3CDTF">2010-02-10T08:10:56Z</dcterms:created>
  <dcterms:modified xsi:type="dcterms:W3CDTF">2012-03-27T16:35:18Z</dcterms:modified>
</cp:coreProperties>
</file>