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80" r:id="rId3"/>
    <p:sldId id="293" r:id="rId4"/>
    <p:sldId id="270" r:id="rId5"/>
    <p:sldId id="274" r:id="rId6"/>
    <p:sldId id="277" r:id="rId7"/>
    <p:sldId id="273" r:id="rId8"/>
    <p:sldId id="271" r:id="rId9"/>
    <p:sldId id="278" r:id="rId10"/>
    <p:sldId id="291" r:id="rId11"/>
    <p:sldId id="284" r:id="rId12"/>
    <p:sldId id="301" r:id="rId13"/>
    <p:sldId id="300" r:id="rId14"/>
    <p:sldId id="283" r:id="rId15"/>
    <p:sldId id="299" r:id="rId16"/>
    <p:sldId id="256" r:id="rId17"/>
    <p:sldId id="267" r:id="rId18"/>
    <p:sldId id="269" r:id="rId19"/>
    <p:sldId id="298" r:id="rId20"/>
    <p:sldId id="268" r:id="rId21"/>
    <p:sldId id="285" r:id="rId22"/>
    <p:sldId id="257" r:id="rId23"/>
    <p:sldId id="258" r:id="rId24"/>
    <p:sldId id="260" r:id="rId25"/>
    <p:sldId id="261" r:id="rId26"/>
    <p:sldId id="288" r:id="rId27"/>
    <p:sldId id="303" r:id="rId28"/>
    <p:sldId id="304" r:id="rId29"/>
    <p:sldId id="289" r:id="rId30"/>
    <p:sldId id="305" r:id="rId31"/>
    <p:sldId id="306" r:id="rId32"/>
    <p:sldId id="266" r:id="rId33"/>
    <p:sldId id="307" r:id="rId34"/>
    <p:sldId id="264" r:id="rId35"/>
    <p:sldId id="265" r:id="rId36"/>
    <p:sldId id="259" r:id="rId37"/>
    <p:sldId id="263" r:id="rId38"/>
    <p:sldId id="30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49C3BB9-5F5A-427A-8E58-D7E4AD3DE11E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8B539F-ED89-4EFB-A5F7-307DACCA8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7843928" cy="588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1571612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643050"/>
            <a:ext cx="75724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F0000"/>
                </a:solidFill>
                <a:latin typeface="Arial Black" pitchFamily="34" charset="0"/>
              </a:rPr>
              <a:t>ЧЕРНОБЫЛЬ  -  БОЛЬ  ЗЕМЛИ  МОЕЙ</a:t>
            </a:r>
            <a:endParaRPr lang="ru-RU" sz="2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73525" y="3184525"/>
          <a:ext cx="996950" cy="488950"/>
        </p:xfrm>
        <a:graphic>
          <a:graphicData uri="http://schemas.openxmlformats.org/presentationml/2006/ole">
            <p:oleObj spid="_x0000_s1026" name="Объект упаковщика для оболочки" showAsIcon="1" r:id="rId3" imgW="997200" imgH="488520" progId="Package">
              <p:embed/>
            </p:oleObj>
          </a:graphicData>
        </a:graphic>
      </p:graphicFrame>
      <p:sp>
        <p:nvSpPr>
          <p:cNvPr id="1028" name="AutoShape 4" descr="C:\Users\%D0%9D%D0%9E%D0%A0%D0%94\Desktop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5286412" cy="352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5214950"/>
            <a:ext cx="8229600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effectLst/>
              </a:rPr>
              <a:t>        В период с июля по ноябрь 1986 года был сооружен бетонный саркофаг высотой более 50 м и внешними размерами 200 на 200 м, накрывший 4-й энергоблок ЧАЭС, после чего выбросы радиоактивных элементов прекратились.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27" name="Picture 3" descr="C:\Users\НОРД\Desktop\саркоф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428868"/>
            <a:ext cx="4072436" cy="2668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143512"/>
            <a:ext cx="8229600" cy="150019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effectLst/>
              </a:rPr>
              <a:t>      Большая часть жителей Припяти узнала об аварии лишь к середине дня 26 апреля. Пока люди жили прежней жизнью: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/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взрослые работали, малыши сидели на школьных занятиях или играли во  дворах.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А  тем  временем  радиация распространялась с молниеносной скоростью с помощью ветра. 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3074" name="Picture 2" descr="C:\Users\НОРД\Desktop\Припять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290"/>
            <a:ext cx="6965205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14884"/>
            <a:ext cx="8229600" cy="1857388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29256" y="357166"/>
            <a:ext cx="3429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Когда настало время эвакуации,   жителям  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сообщили о необходимости покинуть дома всего на трое суток. Напуганные люди и не подозревали, что уже никогда не вернутся в родные места.</a:t>
            </a:r>
            <a:b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 t="7813" b="9374"/>
          <a:stretch>
            <a:fillRect/>
          </a:stretch>
        </p:blipFill>
        <p:spPr bwMode="auto">
          <a:xfrm>
            <a:off x="5429256" y="2786058"/>
            <a:ext cx="300037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89"/>
            <a:ext cx="4643470" cy="354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286124"/>
            <a:ext cx="4643877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000636"/>
            <a:ext cx="8229600" cy="142876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effectLst/>
              </a:rPr>
              <a:t>     Город был эвакуирован, а жители окрестных деревень еще несколько дней продолжали копаться в огородах, обрекая себя на гибель. Им ничего не сказали.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714488"/>
            <a:ext cx="5256674" cy="34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 l="6917" t="4348" r="7114" b="5797"/>
          <a:stretch>
            <a:fillRect/>
          </a:stretch>
        </p:blipFill>
        <p:spPr bwMode="auto">
          <a:xfrm>
            <a:off x="428596" y="214290"/>
            <a:ext cx="4310443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643438" y="428604"/>
            <a:ext cx="4357718" cy="321471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j-lt"/>
              </a:rPr>
              <a:t>      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</a:rPr>
              <a:t>Но ушли не все. Многие  жители окрестных деревень предпочли остаться, а  около 300 жителей захотели вернуться домой уже спустя месяц.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+mj-lt"/>
              </a:rPr>
              <a:t>   Территорию, где они поселились, потом назвали Зоной Отчуждения.    К людям, живущим на этой земле, в течение 20 лет не пускали родственников.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286280" cy="321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643314"/>
            <a:ext cx="4186397" cy="285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643314"/>
            <a:ext cx="429026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ОРД\Desktop\Ч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541240" cy="321471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effectLst/>
              </a:rPr>
              <a:t>     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71440" y="5286388"/>
            <a:ext cx="8572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В спешно оставленных деревнях бродили брошенные коровы, свиньи, лошади. Одичавшие кошки и собаки нападали на домашнюю птицу. Солдаты прочёсывали район за районом, отстреливая скотину и отправляя трупы в могильники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 descr="C:\Users\НОРД\Desktop\Собаки.jpg"/>
          <p:cNvPicPr>
            <a:picLocks noChangeAspect="1" noChangeArrowheads="1"/>
          </p:cNvPicPr>
          <p:nvPr/>
        </p:nvPicPr>
        <p:blipFill>
          <a:blip r:embed="rId3"/>
          <a:srcRect r="14157"/>
          <a:stretch>
            <a:fillRect/>
          </a:stretch>
        </p:blipFill>
        <p:spPr bwMode="auto">
          <a:xfrm>
            <a:off x="4572000" y="2000240"/>
            <a:ext cx="421481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4857760"/>
            <a:ext cx="5972172" cy="17526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49305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929198"/>
            <a:ext cx="7772400" cy="142876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/>
              </a:rPr>
              <a:t>В  30-километровой  зоне   реактора  ликвидаторы  измеряют уровни   радиации  на  соседних  полях  с  использованием устаревших  счетчиков  радиации,  носят  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антимикробные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боевые   костюмы,  которые   не  защищают  от  радиации. Молодые  растения  не  будут  собираться,  а  используются учеными  для  изучения  генетических   мутаций   в них.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3571876"/>
            <a:ext cx="5286348" cy="30003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          После эвакуации людей, на зараженных землях осталась живность:   дикие и домашние животные. Позже появились слухи о мутантах, живущих в Зоне отчуждения: существа с двумя головами, лишними конечностями, различными деформациями тела. 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           Растения  также  подверглись  серьёзной  мутации.</a:t>
            </a:r>
            <a:br>
              <a:rPr lang="ru-RU" b="1" dirty="0" smtClean="0">
                <a:solidFill>
                  <a:schemeClr val="bg1"/>
                </a:solidFill>
                <a:latin typeface="+mj-lt"/>
              </a:rPr>
            </a:b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23" name="Picture 3" descr="C:\Users\НОРД\Desktop\Ч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857784" cy="3143712"/>
          </a:xfrm>
          <a:prstGeom prst="rect">
            <a:avLst/>
          </a:prstGeom>
          <a:noFill/>
        </p:spPr>
      </p:pic>
      <p:pic>
        <p:nvPicPr>
          <p:cNvPr id="5124" name="Picture 4" descr="C:\Users\НОРД\Desktop\ч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643050"/>
            <a:ext cx="3444074" cy="45961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14942" y="357166"/>
            <a:ext cx="3929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В  результате  аварии  природа  пострадала  больше,  чем  человек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effectLst/>
              </a:rPr>
              <a:t>      Массив деревьев, расположенный в двух километрах от места трагедии, имеющий название “Рыжий лес” — еще одно напоминание о страшном дне. Яркий буро-рыжий окрас деревья приобрели в результате поглощения высокой дозы радиации в первые дни после аварии.</a:t>
            </a:r>
            <a:r>
              <a:rPr lang="ru-RU" dirty="0" smtClean="0">
                <a:solidFill>
                  <a:schemeClr val="bg1"/>
                </a:solidFill>
                <a:effectLst/>
              </a:rPr>
              <a:t/>
            </a:r>
            <a:br>
              <a:rPr lang="ru-RU" dirty="0" smtClean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  <a:effectLst/>
            </a:endParaRPr>
          </a:p>
        </p:txBody>
      </p:sp>
      <p:pic>
        <p:nvPicPr>
          <p:cNvPr id="6147" name="Picture 3" descr="C:\Users\НОРД\Desktop\Ч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4038600" cy="4500594"/>
          </a:xfrm>
          <a:prstGeom prst="rect">
            <a:avLst/>
          </a:prstGeom>
          <a:noFill/>
        </p:spPr>
      </p:pic>
      <p:pic>
        <p:nvPicPr>
          <p:cNvPr id="6146" name="Picture 2" descr="C:\Users\НОРД\Desktop\Ч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643050"/>
            <a:ext cx="5308609" cy="2986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effectLst/>
              </a:rPr>
              <a:t> 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571612"/>
            <a:ext cx="6143668" cy="418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8429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    Спустя десять лет после крупнейшей в мире ядерной катастрофы электростанция продолжала работать из-за острой нехватки электроэнергии в Украине. Окончательная остановка электростанции произошла только в 2000 году.</a:t>
            </a:r>
            <a:br>
              <a:rPr lang="ru-RU" b="1" dirty="0" smtClean="0">
                <a:solidFill>
                  <a:schemeClr val="bg1"/>
                </a:solidFill>
                <a:latin typeface="+mj-lt"/>
              </a:rPr>
            </a:b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00034" y="5857892"/>
            <a:ext cx="86439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Сейчас  красавец-город, где жили работники АЭС, напоминает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зону "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Сталкера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" Тарковского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.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636" t="7907" r="15171" b="8372"/>
          <a:stretch>
            <a:fillRect/>
          </a:stretch>
        </p:blipFill>
        <p:spPr bwMode="auto">
          <a:xfrm>
            <a:off x="2571736" y="428604"/>
            <a:ext cx="4000528" cy="62151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28" y="5286388"/>
            <a:ext cx="8801072" cy="1428760"/>
          </a:xfrm>
        </p:spPr>
        <p:txBody>
          <a:bodyPr anchor="b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/>
              <a:t>    </a:t>
            </a: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Любопытные туристы стремятся узреть достопримечательности Чернобыля своими глазами, получив порцию адреналина.  </a:t>
            </a:r>
            <a:br>
              <a:rPr lang="ru-RU" sz="26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2600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2017" y="1214422"/>
            <a:ext cx="5641983" cy="445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НОРД\Desktop\Ч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82803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6784991" cy="50775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1462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143512"/>
            <a:ext cx="8229600" cy="120869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 В Припяти  сегодня  можно  увидеть  школьную  столовую  заполненную  выброшенными  противогазами,  лежащими  на  полу.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7191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ОРД\Desktop\Ч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7067468" cy="4708525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4786322"/>
            <a:ext cx="8229600" cy="14287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Или  этих  таинственных  кукол, которые  разложены  на  кроватях   в  Чернобыле. Но,  как  говорят,  это  постановка </a:t>
            </a:r>
            <a:endParaRPr lang="ru-RU" sz="220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 flipV="1">
            <a:off x="5857884" y="3613665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643578"/>
            <a:ext cx="8115328" cy="857256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solidFill>
                  <a:schemeClr val="bg1"/>
                </a:solidFill>
                <a:effectLst/>
              </a:rPr>
              <a:t>А  вот  школьные  тетрадки  в  Припяти  самые  настоящие.  Во  многих  дети  пишут  о  своих  планах  на  лето. </a:t>
            </a:r>
            <a:br>
              <a:rPr lang="ru-RU" sz="2200" dirty="0" smtClean="0">
                <a:solidFill>
                  <a:schemeClr val="bg1"/>
                </a:solidFill>
                <a:effectLst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00042"/>
            <a:ext cx="6643734" cy="425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715016"/>
            <a:ext cx="8001056" cy="8572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Есть  даже  жуткие  рисунки,  которые  появились  на  стенах    разных  зданий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4817" name="Picture 1" descr="C:\Users\НОРД\Desktop\Ч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357562"/>
            <a:ext cx="42148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 descr="C:\Users\НОРД\Desktop\DO2601~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90"/>
            <a:ext cx="4062465" cy="3214709"/>
          </a:xfrm>
          <a:prstGeom prst="rect">
            <a:avLst/>
          </a:prstGeom>
          <a:noFill/>
        </p:spPr>
      </p:pic>
      <p:pic>
        <p:nvPicPr>
          <p:cNvPr id="4" name="Picture 2" descr="C:\Users\НОРД\Desktop\doc01190420210418113142_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396133"/>
            <a:ext cx="4214842" cy="3247577"/>
          </a:xfrm>
          <a:prstGeom prst="rect">
            <a:avLst/>
          </a:prstGeom>
          <a:noFill/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14290"/>
            <a:ext cx="4286280" cy="316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НОРД\Desktop\DO3A97~3.JPG"/>
          <p:cNvPicPr>
            <a:picLocks noChangeAspect="1" noChangeArrowheads="1"/>
          </p:cNvPicPr>
          <p:nvPr/>
        </p:nvPicPr>
        <p:blipFill>
          <a:blip r:embed="rId2"/>
          <a:srcRect t="7923" r="5333" b="16021"/>
          <a:stretch>
            <a:fillRect/>
          </a:stretch>
        </p:blipFill>
        <p:spPr bwMode="auto">
          <a:xfrm>
            <a:off x="3786182" y="3286124"/>
            <a:ext cx="5000660" cy="338072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solidFill>
                  <a:schemeClr val="bg1"/>
                </a:solidFill>
                <a:effectLst/>
              </a:rPr>
              <a:t>    Опустевший  парк с заброшенными  аттракционами и забытыми  игрушками</a:t>
            </a:r>
            <a:endParaRPr lang="ru-RU" sz="2000" b="0" dirty="0">
              <a:solidFill>
                <a:schemeClr val="bg1"/>
              </a:solidFill>
              <a:effectLst/>
            </a:endParaRPr>
          </a:p>
        </p:txBody>
      </p:sp>
      <p:pic>
        <p:nvPicPr>
          <p:cNvPr id="26626" name="Picture 2" descr="C:\Users\НОРД\Desktop\пар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6554" y="785794"/>
            <a:ext cx="489860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2140"/>
            <a:ext cx="9144000" cy="107157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/>
              </a:rPr>
              <a:t>  Туристам  предлагают посмотреть на покинутые жилые дома, школы, гостиницы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.</a:t>
            </a:r>
            <a:endParaRPr lang="ru-RU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25602" name="Picture 2" descr="C:\Users\НОРД\Desktop\прип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279148" cy="2857520"/>
          </a:xfrm>
          <a:prstGeom prst="rect">
            <a:avLst/>
          </a:prstGeom>
          <a:noFill/>
        </p:spPr>
      </p:pic>
      <p:pic>
        <p:nvPicPr>
          <p:cNvPr id="25603" name="Picture 3" descr="C:\Users\НОРД\Desktop\прип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303438" cy="2860683"/>
          </a:xfrm>
          <a:prstGeom prst="rect">
            <a:avLst/>
          </a:prstGeom>
          <a:noFill/>
        </p:spPr>
      </p:pic>
      <p:pic>
        <p:nvPicPr>
          <p:cNvPr id="25604" name="Picture 4" descr="C:\Users\НОРД\Desktop\при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10"/>
            <a:ext cx="4286280" cy="2714644"/>
          </a:xfrm>
          <a:prstGeom prst="rect">
            <a:avLst/>
          </a:prstGeom>
          <a:noFill/>
        </p:spPr>
      </p:pic>
      <p:pic>
        <p:nvPicPr>
          <p:cNvPr id="25608" name="Picture 8" descr="C:\Users\НОРД\Desktop\прип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71810"/>
            <a:ext cx="4302432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6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3504" y="500042"/>
            <a:ext cx="3757610" cy="2357454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bg1"/>
                </a:solidFill>
                <a:effectLst/>
              </a:rPr>
              <a:t>           А вот сам саркофаг и тысячи   брошенных на месте аварии транспортных средств можно лицезреть только на расстоянии.  </a:t>
            </a:r>
            <a:endParaRPr lang="ru-RU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24578" name="Picture 2" descr="C:\Users\НОРД\Desktop\фото ЧАЭС\саркоф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820988" cy="3214710"/>
          </a:xfrm>
          <a:prstGeom prst="rect">
            <a:avLst/>
          </a:prstGeom>
          <a:noFill/>
        </p:spPr>
      </p:pic>
      <p:pic>
        <p:nvPicPr>
          <p:cNvPr id="24579" name="Picture 3" descr="C:\Users\НОРД\Desktop\техн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6124"/>
            <a:ext cx="4290756" cy="2909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AutoShape 4" descr="C:\Users\%D0%9D%D0%9E%D0%A0%D0%94\Desktop\%D0%B2%D0%B7%D1%80%D1%8B%D0%B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8" name="AutoShape 6" descr="C:\Users\%D0%9D%D0%9E%D0%A0%D0%94\Desktop\%D0%B2%D0%B7%D1%80%D1%8B%D0%B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500462" cy="262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521497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143372" y="500042"/>
            <a:ext cx="4543428" cy="200026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  <a:effectLst/>
              </a:rPr>
              <a:t>    Взрыв  полностью  разрушил  реактор.  </a:t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>    Здание  энергоблока  частично  разрушилось,          начался  пожар.</a:t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endParaRPr lang="ru-RU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8193" name="Picture 1" descr="C:\Users\НОРД\Desktop\авар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928934"/>
            <a:ext cx="4642307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28586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effectLst/>
              </a:rPr>
              <a:t>.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  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Облученные автобусы, грузовики, пожарные машины, скорые, </a:t>
            </a:r>
            <a:r>
              <a:rPr lang="ru-RU" sz="1800" dirty="0" err="1" smtClean="0">
                <a:solidFill>
                  <a:schemeClr val="bg1"/>
                </a:solidFill>
                <a:effectLst/>
              </a:rPr>
              <a:t>БТРы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, экскаваторы — их оставили ржаветь на кладбищах мертвой техники.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r>
              <a:rPr lang="ru-RU" sz="1800" i="1" dirty="0" smtClean="0">
                <a:solidFill>
                  <a:schemeClr val="bg1"/>
                </a:solidFill>
                <a:effectLst/>
              </a:rPr>
              <a:t> </a:t>
            </a:r>
            <a:endParaRPr lang="ru-RU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13446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 descr="C:\Users\НОРД\Desktop\тех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786058"/>
            <a:ext cx="4471243" cy="2995617"/>
          </a:xfrm>
          <a:prstGeom prst="rect">
            <a:avLst/>
          </a:prstGeom>
          <a:noFill/>
        </p:spPr>
      </p:pic>
      <p:pic>
        <p:nvPicPr>
          <p:cNvPr id="27650" name="Picture 2" descr="C:\Users\НОРД\Desktop\тех2.jpg"/>
          <p:cNvPicPr>
            <a:picLocks noChangeAspect="1" noChangeArrowheads="1"/>
          </p:cNvPicPr>
          <p:nvPr/>
        </p:nvPicPr>
        <p:blipFill>
          <a:blip r:embed="rId4"/>
          <a:srcRect t="11905"/>
          <a:stretch>
            <a:fillRect/>
          </a:stretch>
        </p:blipFill>
        <p:spPr bwMode="auto">
          <a:xfrm>
            <a:off x="4500562" y="357166"/>
            <a:ext cx="4427253" cy="2643205"/>
          </a:xfrm>
          <a:prstGeom prst="rect">
            <a:avLst/>
          </a:prstGeom>
          <a:noFill/>
        </p:spPr>
      </p:pic>
      <p:pic>
        <p:nvPicPr>
          <p:cNvPr id="27652" name="Picture 4" descr="C:\Users\НОРД\Desktop\тех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000372"/>
            <a:ext cx="4166522" cy="2786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8115328" cy="17144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</a:rPr>
              <a:t>     В ликвидации последствий катастрофы принимали участие около 600 тысяч человек 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>со  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>всех уголков СССР.</a:t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endParaRPr lang="ru-RU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7158" y="4786322"/>
            <a:ext cx="8501122" cy="185738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674" name="Picture 2" descr="C:\Users\НОРД\Desktop\памят л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643182"/>
            <a:ext cx="5721224" cy="391478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26"/>
            <a:ext cx="312620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857760"/>
            <a:ext cx="8229600" cy="1714512"/>
          </a:xfrm>
        </p:spPr>
        <p:txBody>
          <a:bodyPr>
            <a:normAutofit/>
          </a:bodyPr>
          <a:lstStyle/>
          <a:p>
            <a:pPr algn="l"/>
            <a:r>
              <a:rPr lang="ru-RU" sz="4400" dirty="0" smtClean="0">
                <a:solidFill>
                  <a:schemeClr val="bg1"/>
                </a:solidFill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Призыв  на  ЧАЭС  по  области  за  все  годы  составил  около  5  тысяч  человек.  Из  более  3  тысяч  чернобыльцев,  живущих  сейчас  на  среднем  Урале, 1473  человека – инвалиды.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 </a:t>
            </a:r>
            <a:endParaRPr lang="ru-RU" sz="2000" dirty="0">
              <a:effectLst/>
            </a:endParaRPr>
          </a:p>
        </p:txBody>
      </p:sp>
      <p:pic>
        <p:nvPicPr>
          <p:cNvPr id="28673" name="Picture 1" descr="C:\Users\НОРД\Desktop\doc01190420210418113142_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857496"/>
            <a:ext cx="5456237" cy="2146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46556"/>
          <a:stretch>
            <a:fillRect/>
          </a:stretch>
        </p:blipFill>
        <p:spPr bwMode="auto">
          <a:xfrm>
            <a:off x="285720" y="285728"/>
            <a:ext cx="5572164" cy="3097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929066"/>
            <a:ext cx="8229600" cy="250033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effectLst/>
              </a:rPr>
              <a:t>В разное время из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режевского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района призывались ликвидаторы, кто- то после ликвидации последствий на 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ЧАЭС приехал 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в Реж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          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Режевляне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, подвергшиеся радиационному воздействию</a:t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1. Участники ликвидации последствий катастрофы на чернобыльской</a:t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АЭС: - 77 человек:</a:t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а)    проходившие ранее службу в зоне отчуждения - 7 человек</a:t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б)    участники 1986-1987 годов - 57 человек</a:t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в)    участники 1988-1990 годов - 13 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человек</a:t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    Ниже списки  всех  участников  ликвидации  аварии  на ЧАЭС:</a:t>
            </a:r>
            <a:endParaRPr lang="ru-RU" sz="16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2285" t="8689" r="11171" b="49873"/>
          <a:stretch>
            <a:fillRect/>
          </a:stretch>
        </p:blipFill>
        <p:spPr bwMode="auto">
          <a:xfrm>
            <a:off x="2214546" y="428604"/>
            <a:ext cx="4573153" cy="3500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ОРД\Desktop\Чернобыль сканы\doc01190320210418113056_001.jpg"/>
          <p:cNvPicPr>
            <a:picLocks noChangeAspect="1" noChangeArrowheads="1"/>
          </p:cNvPicPr>
          <p:nvPr/>
        </p:nvPicPr>
        <p:blipFill>
          <a:blip r:embed="rId2"/>
          <a:srcRect l="16669" t="18863" r="4986" b="8042"/>
          <a:stretch>
            <a:fillRect/>
          </a:stretch>
        </p:blipFill>
        <p:spPr bwMode="auto">
          <a:xfrm>
            <a:off x="2143108" y="214290"/>
            <a:ext cx="4857784" cy="64081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ОРД\Desktop\Чернобыль сканы\doc01190220210418113018_001.jpg"/>
          <p:cNvPicPr>
            <a:picLocks noChangeAspect="1" noChangeArrowheads="1"/>
          </p:cNvPicPr>
          <p:nvPr/>
        </p:nvPicPr>
        <p:blipFill>
          <a:blip r:embed="rId2"/>
          <a:srcRect l="8014" t="9393" r="9839" b="9309"/>
          <a:stretch>
            <a:fillRect/>
          </a:stretch>
        </p:blipFill>
        <p:spPr bwMode="auto">
          <a:xfrm>
            <a:off x="2428860" y="357166"/>
            <a:ext cx="4390509" cy="61436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2285" t="8689" r="11171" b="49873"/>
          <a:stretch>
            <a:fillRect/>
          </a:stretch>
        </p:blipFill>
        <p:spPr bwMode="auto">
          <a:xfrm>
            <a:off x="357158" y="214290"/>
            <a:ext cx="8399695" cy="6429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ОРД\Desktop\Чернобыль сканы\doc01189920210418112601_001.jpg"/>
          <p:cNvPicPr>
            <a:picLocks noChangeAspect="1" noChangeArrowheads="1"/>
          </p:cNvPicPr>
          <p:nvPr/>
        </p:nvPicPr>
        <p:blipFill>
          <a:blip r:embed="rId2" cstate="print"/>
          <a:srcRect l="4082" t="1284" r="4082" b="3452"/>
          <a:stretch>
            <a:fillRect/>
          </a:stretch>
        </p:blipFill>
        <p:spPr bwMode="auto">
          <a:xfrm>
            <a:off x="857224" y="1785926"/>
            <a:ext cx="3286148" cy="4714908"/>
          </a:xfrm>
          <a:prstGeom prst="rect">
            <a:avLst/>
          </a:prstGeom>
          <a:noFill/>
        </p:spPr>
      </p:pic>
      <p:pic>
        <p:nvPicPr>
          <p:cNvPr id="1027" name="Picture 3" descr="C:\Users\НОРД\Desktop\Чернобыль сканы\doc01190020210418112712_001.jpg"/>
          <p:cNvPicPr>
            <a:picLocks noChangeAspect="1" noChangeArrowheads="1"/>
          </p:cNvPicPr>
          <p:nvPr/>
        </p:nvPicPr>
        <p:blipFill>
          <a:blip r:embed="rId3" cstate="print"/>
          <a:srcRect l="3696" t="2016" r="3696" b="7233"/>
          <a:stretch>
            <a:fillRect/>
          </a:stretch>
        </p:blipFill>
        <p:spPr bwMode="auto">
          <a:xfrm>
            <a:off x="4500562" y="1785926"/>
            <a:ext cx="3357586" cy="465207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effectLst/>
              </a:rPr>
              <a:t>     К  30-летию  Чернобыльской  аварии  у  нас  в  городе  был  составлен  и  выпущен  сборник  «Такие  раны  сами  не  затягиваются».   В  нём  собраны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52 статьи из местных газет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с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1990 по 2016 год. Иллюстративный материал: фотографии </a:t>
            </a:r>
            <a:r>
              <a:rPr lang="ru-RU" sz="2000" dirty="0" err="1" smtClean="0">
                <a:solidFill>
                  <a:schemeClr val="bg1"/>
                </a:solidFill>
                <a:effectLst/>
              </a:rPr>
              <a:t>режевлян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, награды и документы. 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C:\Users\%D0%9D%D0%9E%D0%A0%D0%94\Desktop\%D1%81%D0%B2%D0%B5%D1%87%D0%B0 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 descr="C:\Users\НОРД\Desktop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91" y="214290"/>
            <a:ext cx="8259155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      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Прошло 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уже  35  лет  с  той  чёрной  даты,  с  которой  весь  мир,  наша  страна  и  наши  </a:t>
            </a:r>
            <a:r>
              <a:rPr lang="ru-RU" sz="2000" dirty="0" err="1" smtClean="0">
                <a:solidFill>
                  <a:schemeClr val="tx1"/>
                </a:solidFill>
                <a:effectLst/>
              </a:rPr>
              <a:t>режевляне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  столкнулись  с  неизвестностью – аварией  на  Чернобыльской  АЭС.</a:t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       А  последствия  до  сих  пор  идут  за  жизнью  участников  ликвидации  аварии.   Радиация  не  отпускает</a:t>
            </a:r>
            <a:endParaRPr lang="ru-RU" sz="2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929618" cy="446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4348" y="5143512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Этот снимок Чернобыльской  АС, сделанный с воздуха, показывает разрушения от взрыва и пожара реактора №4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26 апреля 1986 года  атомной  станции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3429024" cy="54861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6248" y="274638"/>
            <a:ext cx="4400552" cy="5726130"/>
          </a:xfrm>
        </p:spPr>
        <p:txBody>
          <a:bodyPr>
            <a:noAutofit/>
          </a:bodyPr>
          <a:lstStyle/>
          <a:p>
            <a:pPr algn="l"/>
            <a:r>
              <a:rPr lang="ru-RU" sz="2000" i="1" dirty="0" smtClean="0">
                <a:solidFill>
                  <a:schemeClr val="bg1"/>
                </a:solidFill>
                <a:effectLst/>
              </a:rPr>
              <a:t>    Из рассказа очевидца: «Нам открылся вид на 4-й энергоблок сверху. Зрелище было невероятное! Поймите, энергоблок парил! Это выглядело так, будто весь воздух над ним дрожал. И запах такой был… Как озоном пахло. Как будто в медкабинете после </a:t>
            </a:r>
            <a:r>
              <a:rPr lang="ru-RU" sz="2000" i="1" dirty="0" err="1" smtClean="0">
                <a:solidFill>
                  <a:schemeClr val="bg1"/>
                </a:solidFill>
                <a:effectLst/>
              </a:rPr>
              <a:t>кварцевания</a:t>
            </a:r>
            <a:r>
              <a:rPr lang="ru-RU" sz="2000" i="1" dirty="0" smtClean="0">
                <a:solidFill>
                  <a:schemeClr val="bg1"/>
                </a:solidFill>
                <a:effectLst/>
              </a:rPr>
              <a:t>. Это необъяснимо».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endParaRPr lang="ru-RU" sz="2000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200026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  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Пожар на атомной станции гасили больше 100 пожарных из города-спутника Припяти. Именно этим людям пришлось взять на себя самую большую дозу радиации. По советским данным, во время ликвидации пожара погиб 31 человек.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11" name="Picture 2" descr="C:\Users\НОРД\Desktop\Ч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428868"/>
            <a:ext cx="6985049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16"/>
            <a:ext cx="5712176" cy="321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effectLst/>
              </a:rPr>
              <a:t>       Пожар тушили также с помощью вертолетов. С них на реактор сбрасывали песок и глину, а еще специальные смеси для тушения и предотвращения цепной реакции. Тогда никто не знал, что все эти действия, возможно, еще сильнее увеличили температуру пылающего реактора. Справиться с огнем полностью удалось лишь 9 мая. 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2" descr="C:\Users\НОРД\Desktop\ch7_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000504"/>
            <a:ext cx="4405375" cy="2478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126" y="214291"/>
            <a:ext cx="54610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072074"/>
            <a:ext cx="8229600" cy="1571636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   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В некоторых местах можно было работать не более 40 секунд — иначе смерть. Техника не выдерживала такого излучения и выходила из строя. А люди, сменяя друг друга, лопатами счищали с крыши графит.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26625" name="Picture 1" descr="C:\Users\НОРД\Desktop\графи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928802"/>
            <a:ext cx="4936526" cy="3300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356495" cy="413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714884"/>
            <a:ext cx="8229600" cy="1500198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bg1"/>
                </a:solidFill>
                <a:effectLst/>
              </a:rPr>
              <a:t>      Большинство ликвидаторов были резервистами в возрасте от 35 до 40 лет. В армии не было униформы, приспособленной для использования в таких тяжелых радиоактивных условиях, поэтому те, кто был зачислен для выполнения работ в самых опасных зонах, самостоятельно изготавливали защиту из свинцовых листов 2-4 мм толщиной. </a:t>
            </a:r>
            <a:endParaRPr lang="ru-RU" sz="1800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1435</TotalTime>
  <Words>794</Words>
  <Application>Microsoft Office PowerPoint</Application>
  <PresentationFormat>Экран (4:3)</PresentationFormat>
  <Paragraphs>51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Апекс</vt:lpstr>
      <vt:lpstr>Объект упаковщика для оболочки</vt:lpstr>
      <vt:lpstr>Слайд 1</vt:lpstr>
      <vt:lpstr>Слайд 2</vt:lpstr>
      <vt:lpstr>    Взрыв  полностью  разрушил  реактор.       Здание  энергоблока  частично  разрушилось,          начался  пожар. </vt:lpstr>
      <vt:lpstr>Слайд 4</vt:lpstr>
      <vt:lpstr>    Из рассказа очевидца: «Нам открылся вид на 4-й энергоблок сверху. Зрелище было невероятное! Поймите, энергоблок парил! Это выглядело так, будто весь воздух над ним дрожал. И запах такой был… Как озоном пахло. Как будто в медкабинете после кварцевания. Это необъяснимо». </vt:lpstr>
      <vt:lpstr>     Пожар на атомной станции гасили больше 100 пожарных из города-спутника Припяти. Именно этим людям пришлось взять на себя самую большую дозу радиации. По советским данным, во время ликвидации пожара погиб 31 человек.</vt:lpstr>
      <vt:lpstr>       Пожар тушили также с помощью вертолетов. С них на реактор сбрасывали песок и глину, а еще специальные смеси для тушения и предотвращения цепной реакции. Тогда никто не знал, что все эти действия, возможно, еще сильнее увеличили температуру пылающего реактора. Справиться с огнем полностью удалось лишь 9 мая. </vt:lpstr>
      <vt:lpstr>      В некоторых местах можно было работать не более 40 секунд — иначе смерть. Техника не выдерживала такого излучения и выходила из строя. А люди, сменяя друг друга, лопатами счищали с крыши графит.</vt:lpstr>
      <vt:lpstr>      Большинство ликвидаторов были резервистами в возрасте от 35 до 40 лет. В армии не было униформы, приспособленной для использования в таких тяжелых радиоактивных условиях, поэтому те, кто был зачислен для выполнения работ в самых опасных зонах, самостоятельно изготавливали защиту из свинцовых листов 2-4 мм толщиной. </vt:lpstr>
      <vt:lpstr>        В период с июля по ноябрь 1986 года был сооружен бетонный саркофаг высотой более 50 м и внешними размерами 200 на 200 м, накрывший 4-й энергоблок ЧАЭС, после чего выбросы радиоактивных элементов прекратились. </vt:lpstr>
      <vt:lpstr>      Большая часть жителей Припяти узнала об аварии лишь к середине дня 26 апреля. Пока люди жили прежней жизнью:  взрослые работали, малыши сидели на школьных занятиях или играли во  дворах. А  тем  временем  радиация распространялась с молниеносной скоростью с помощью ветра.  </vt:lpstr>
      <vt:lpstr>  </vt:lpstr>
      <vt:lpstr>     Город был эвакуирован, а жители окрестных деревень еще несколько дней продолжали копаться в огородах, обрекая себя на гибель. Им ничего не сказали.</vt:lpstr>
      <vt:lpstr> </vt:lpstr>
      <vt:lpstr>     </vt:lpstr>
      <vt:lpstr>В  30-километровой  зоне   реактора  ликвидаторы  измеряют уровни   радиации  на  соседних  полях  с  использованием устаревших  счетчиков  радиации,  носят   антимикробные боевые   костюмы,  которые   не  защищают  от  радиации. Молодые  растения  не  будут  собираться,  а  используются учеными  для  изучения  генетических   мутаций   в них. </vt:lpstr>
      <vt:lpstr> </vt:lpstr>
      <vt:lpstr>      Массив деревьев, расположенный в двух километрах от места трагедии, имеющий название “Рыжий лес” — еще одно напоминание о страшном дне. Яркий буро-рыжий окрас деревья приобрели в результате поглощения высокой дозы радиации в первые дни после аварии. </vt:lpstr>
      <vt:lpstr> </vt:lpstr>
      <vt:lpstr>  </vt:lpstr>
      <vt:lpstr>Слайд 21</vt:lpstr>
      <vt:lpstr> </vt:lpstr>
      <vt:lpstr>.   Или  этих  таинственных  кукол, которые  разложены  на  кроватях   в  Чернобыле. Но,  как  говорят,  это  постановка </vt:lpstr>
      <vt:lpstr>А  вот  школьные  тетрадки  в  Припяти  самые  настоящие.  Во  многих  дети  пишут  о  своих  планах  на  лето.   </vt:lpstr>
      <vt:lpstr>Слайд 25</vt:lpstr>
      <vt:lpstr>Слайд 26</vt:lpstr>
      <vt:lpstr>    Опустевший  парк с заброшенными  аттракционами и забытыми  игрушками</vt:lpstr>
      <vt:lpstr>  Туристам  предлагают посмотреть на покинутые жилые дома, школы, гостиницы.</vt:lpstr>
      <vt:lpstr>           А вот сам саркофаг и тысячи   брошенных на месте аварии транспортных средств можно лицезреть только на расстоянии.  </vt:lpstr>
      <vt:lpstr>.    Облученные автобусы, грузовики, пожарные машины, скорые, БТРы, экскаваторы — их оставили ржаветь на кладбищах мертвой техники.  </vt:lpstr>
      <vt:lpstr>     В ликвидации последствий катастрофы принимали участие около 600 тысяч человек  со  всех уголков СССР. </vt:lpstr>
      <vt:lpstr>   Призыв  на  ЧАЭС  по  области  за  все  годы  составил  около  5  тысяч  человек.  Из  более  3  тысяч  чернобыльцев,  живущих  сейчас  на  среднем  Урале, 1473  человека – инвалиды.   </vt:lpstr>
      <vt:lpstr>В разное время из режевского района призывались ликвидаторы, кто- то после ликвидации последствий на ЧАЭС приехал в Реж.             Режевляне, подвергшиеся радиационному воздействию 1. Участники ликвидации последствий катастрофы на чернобыльской АЭС: - 77 человек: а)    проходившие ранее службу в зоне отчуждения - 7 человек б)    участники 1986-1987 годов - 57 человек в)    участники 1988-1990 годов - 13 человек       Ниже списки  всех  участников  ликвидации  аварии  на ЧАЭС:</vt:lpstr>
      <vt:lpstr>Слайд 34</vt:lpstr>
      <vt:lpstr>Слайд 35</vt:lpstr>
      <vt:lpstr>Слайд 36</vt:lpstr>
      <vt:lpstr>     К  30-летию  Чернобыльской  аварии  у  нас  в  городе  был  составлен  и  выпущен  сборник  «Такие  раны  сами  не  затягиваются».   В  нём  собраны 52 статьи из местных газет  с 1990 по 2016 год. Иллюстративный материал: фотографии режевлян, награды и документы. </vt:lpstr>
      <vt:lpstr>        Прошло  уже  35  лет  с  той  чёрной  даты,  с  которой  весь  мир,  наша  страна  и  наши  режевляне  столкнулись  с  неизвестностью – аварией  на  Чернобыльской  АЭС.        А  последствия  до  сих  пор  идут  за  жизнью  участников  ликвидации  аварии.   Радиация  не  отпускает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НОРД</dc:creator>
  <cp:lastModifiedBy>НОРД</cp:lastModifiedBy>
  <cp:revision>151</cp:revision>
  <dcterms:created xsi:type="dcterms:W3CDTF">2021-04-16T14:55:07Z</dcterms:created>
  <dcterms:modified xsi:type="dcterms:W3CDTF">2021-04-21T10:00:29Z</dcterms:modified>
</cp:coreProperties>
</file>