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4" r:id="rId18"/>
    <p:sldId id="277" r:id="rId19"/>
    <p:sldId id="281" r:id="rId20"/>
    <p:sldId id="317" r:id="rId21"/>
    <p:sldId id="318" r:id="rId22"/>
    <p:sldId id="279" r:id="rId23"/>
    <p:sldId id="285" r:id="rId24"/>
    <p:sldId id="286" r:id="rId25"/>
    <p:sldId id="287" r:id="rId26"/>
    <p:sldId id="288" r:id="rId27"/>
    <p:sldId id="290" r:id="rId28"/>
    <p:sldId id="319" r:id="rId29"/>
    <p:sldId id="280" r:id="rId30"/>
    <p:sldId id="265" r:id="rId31"/>
    <p:sldId id="266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298" r:id="rId40"/>
    <p:sldId id="301" r:id="rId41"/>
    <p:sldId id="302" r:id="rId42"/>
    <p:sldId id="320" r:id="rId43"/>
    <p:sldId id="321" r:id="rId44"/>
    <p:sldId id="268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D6C80-C0EA-4FDD-A38F-93C20E64501D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4347-7BF8-4DCB-A46D-C589BF3C5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ostmania.ru/files/products/0368-a.800x600w.jpg"/>
          <p:cNvPicPr>
            <a:picLocks noChangeAspect="1" noChangeArrowheads="1"/>
          </p:cNvPicPr>
          <p:nvPr/>
        </p:nvPicPr>
        <p:blipFill>
          <a:blip r:embed="rId2" cstate="print"/>
          <a:srcRect l="2835" t="3530" r="2666" b="3487"/>
          <a:stretch>
            <a:fillRect/>
          </a:stretch>
        </p:blipFill>
        <p:spPr bwMode="auto">
          <a:xfrm>
            <a:off x="-165887" y="0"/>
            <a:ext cx="9352661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995936" y="188640"/>
            <a:ext cx="4392488" cy="1512168"/>
          </a:xfrm>
          <a:prstGeom prst="cloudCallout">
            <a:avLst>
              <a:gd name="adj1" fmla="val -53524"/>
              <a:gd name="adj2" fmla="val 902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27984" y="47667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Хочешь попасть в удивительный мир математики? Только помни: математика не любит лентяев   и лодырей!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3491880" y="1700808"/>
            <a:ext cx="3024336" cy="1685945"/>
          </a:xfrm>
          <a:prstGeom prst="cloudCallout">
            <a:avLst>
              <a:gd name="adj1" fmla="val -56674"/>
              <a:gd name="adj2" fmla="val 64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851920" y="198884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Слышь, касатик </a:t>
            </a:r>
            <a:r>
              <a:rPr lang="ru-RU" sz="1600" dirty="0" err="1" smtClean="0">
                <a:latin typeface="Comic Sans MS" pitchFamily="66" charset="0"/>
              </a:rPr>
              <a:t>мылый</a:t>
            </a:r>
            <a:r>
              <a:rPr lang="ru-RU" sz="1600" dirty="0" smtClean="0">
                <a:latin typeface="Comic Sans MS" pitchFamily="66" charset="0"/>
              </a:rPr>
              <a:t>! Попросил бы ты у рыбки корыто.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0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 rot="21190235" flipH="1">
            <a:off x="3518202" y="2141948"/>
            <a:ext cx="2650614" cy="1265534"/>
          </a:xfrm>
          <a:prstGeom prst="cloudCallout">
            <a:avLst>
              <a:gd name="adj1" fmla="val -28406"/>
              <a:gd name="adj2" fmla="val 1057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79912" y="24208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сколько лет твоему корыту?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2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707904" y="1772816"/>
            <a:ext cx="3600400" cy="172819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211960" y="213285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Comic Sans MS" pitchFamily="66" charset="0"/>
              </a:rPr>
              <a:t>Сколько лет корыту? Если Вовке 9 лет, а корыто младше его на 3 года?</a:t>
            </a:r>
          </a:p>
        </p:txBody>
      </p:sp>
      <p:pic>
        <p:nvPicPr>
          <p:cNvPr id="31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722814" cy="4136461"/>
          </a:xfrm>
          <a:prstGeom prst="rect">
            <a:avLst/>
          </a:prstGeom>
          <a:noFill/>
        </p:spPr>
      </p:pic>
      <p:sp>
        <p:nvSpPr>
          <p:cNvPr id="30" name="Выноска-облако 29"/>
          <p:cNvSpPr/>
          <p:nvPr/>
        </p:nvSpPr>
        <p:spPr>
          <a:xfrm rot="21190235" flipH="1">
            <a:off x="3824167" y="2555080"/>
            <a:ext cx="2485275" cy="1042499"/>
          </a:xfrm>
          <a:prstGeom prst="cloudCallout">
            <a:avLst>
              <a:gd name="adj1" fmla="val -28406"/>
              <a:gd name="adj2" fmla="val 1057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23928" y="278092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размер-то у твоего корыта какой?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722814" cy="41364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707904" y="1772816"/>
            <a:ext cx="3600400" cy="172819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211960" y="20608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Comic Sans MS" pitchFamily="66" charset="0"/>
              </a:rPr>
              <a:t>Чтобы узнать размер корыта переведи 1дц 8 см в сантиметры.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 rot="21190235" flipH="1">
            <a:off x="3517968" y="2138028"/>
            <a:ext cx="2716544" cy="1265534"/>
          </a:xfrm>
          <a:prstGeom prst="cloudCallout">
            <a:avLst>
              <a:gd name="adj1" fmla="val -28406"/>
              <a:gd name="adj2" fmla="val 1057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779912" y="24208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сколько весит твоё корыто?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2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563888" y="1412776"/>
            <a:ext cx="3744416" cy="208823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851920" y="177281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Comic Sans MS" pitchFamily="66" charset="0"/>
              </a:rPr>
              <a:t>Вес нового корыта 6 кг. Но оно прохудилось и стало весить на 2 кг меньше. Какой теперь вес корыта?</a:t>
            </a:r>
          </a:p>
        </p:txBody>
      </p:sp>
      <p:pic>
        <p:nvPicPr>
          <p:cNvPr id="32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699792" y="1628801"/>
            <a:ext cx="4176464" cy="1584176"/>
          </a:xfrm>
          <a:prstGeom prst="cloudCallout">
            <a:avLst>
              <a:gd name="adj1" fmla="val -56044"/>
              <a:gd name="adj2" fmla="val 718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9832" y="198884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Эй, Золотая рыбка! </a:t>
            </a:r>
            <a:r>
              <a:rPr lang="ru-RU" sz="1600" dirty="0" err="1" smtClean="0">
                <a:latin typeface="Comic Sans MS" pitchFamily="66" charset="0"/>
              </a:rPr>
              <a:t>Ээээй</a:t>
            </a:r>
            <a:r>
              <a:rPr lang="ru-RU" sz="1600" dirty="0" smtClean="0">
                <a:latin typeface="Comic Sans MS" pitchFamily="66" charset="0"/>
              </a:rPr>
              <a:t>, Золотая </a:t>
            </a:r>
            <a:r>
              <a:rPr lang="ru-RU" sz="1600" dirty="0" err="1" smtClean="0">
                <a:latin typeface="Comic Sans MS" pitchFamily="66" charset="0"/>
              </a:rPr>
              <a:t>рыыыыбка</a:t>
            </a:r>
            <a:r>
              <a:rPr lang="ru-RU" sz="1600" dirty="0" smtClean="0">
                <a:latin typeface="Comic Sans MS" pitchFamily="66" charset="0"/>
              </a:rPr>
              <a:t>! Ты что, не слышишь что ли?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520280" cy="3360374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198468" flipH="1" flipV="1">
            <a:off x="3031189" y="1855114"/>
            <a:ext cx="2801677" cy="1584026"/>
          </a:xfrm>
          <a:prstGeom prst="cloudCallout">
            <a:avLst>
              <a:gd name="adj1" fmla="val -56457"/>
              <a:gd name="adj2" fmla="val 826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22048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ты сплёл невод? Закинул его трижды в море? Меня поймал?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20688"/>
            <a:ext cx="2520280" cy="3360374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198468" flipH="1" flipV="1">
            <a:off x="2547004" y="1849972"/>
            <a:ext cx="3588993" cy="1692919"/>
          </a:xfrm>
          <a:prstGeom prst="cloudCallout">
            <a:avLst>
              <a:gd name="adj1" fmla="val -56457"/>
              <a:gd name="adj2" fmla="val 826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2" y="22768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Ладно, </a:t>
            </a:r>
            <a:r>
              <a:rPr lang="ru-RU" sz="1600" dirty="0" smtClean="0">
                <a:latin typeface="Comic Sans MS" pitchFamily="66" charset="0"/>
              </a:rPr>
              <a:t>соберёшь морской </a:t>
            </a:r>
            <a:r>
              <a:rPr lang="ru-RU" sz="1600" dirty="0" err="1" smtClean="0">
                <a:latin typeface="Comic Sans MS" pitchFamily="66" charset="0"/>
              </a:rPr>
              <a:t>пазл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smtClean="0">
                <a:latin typeface="Comic Sans MS" pitchFamily="66" charset="0"/>
              </a:rPr>
              <a:t>может и позволю на меня полюбоваться!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ostmania.ru/files/products/0368-a.800x600w.jpg"/>
          <p:cNvPicPr>
            <a:picLocks noChangeAspect="1" noChangeArrowheads="1"/>
          </p:cNvPicPr>
          <p:nvPr/>
        </p:nvPicPr>
        <p:blipFill>
          <a:blip r:embed="rId2" cstate="print"/>
          <a:srcRect l="2835" t="3530" r="2666" b="3487"/>
          <a:stretch>
            <a:fillRect/>
          </a:stretch>
        </p:blipFill>
        <p:spPr bwMode="auto">
          <a:xfrm>
            <a:off x="-165887" y="0"/>
            <a:ext cx="9352661" cy="685800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995936" y="188640"/>
            <a:ext cx="4392488" cy="1224136"/>
          </a:xfrm>
          <a:prstGeom prst="cloudCallout">
            <a:avLst>
              <a:gd name="adj1" fmla="val -53524"/>
              <a:gd name="adj2" fmla="val 902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3326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Отправляемся вместе с Вовкой в тридевятое царство и повторяем математику!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1725" y="-19397"/>
            <a:ext cx="43719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796" y="476672"/>
            <a:ext cx="1836204" cy="2448272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933056"/>
            <a:ext cx="2177013" cy="24853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796" y="476672"/>
            <a:ext cx="1836204" cy="2448272"/>
          </a:xfrm>
          <a:prstGeom prst="rect">
            <a:avLst/>
          </a:prstGeom>
          <a:noFill/>
        </p:spPr>
      </p:pic>
      <p:pic>
        <p:nvPicPr>
          <p:cNvPr id="6" name="Рисунок 5" descr="https://auho.ru/sites/default/files/3668.gif"/>
          <p:cNvPicPr/>
          <p:nvPr/>
        </p:nvPicPr>
        <p:blipFill>
          <a:blip r:embed="rId3" cstate="print"/>
          <a:srcRect t="13382" b="23114"/>
          <a:stretch>
            <a:fillRect/>
          </a:stretch>
        </p:blipFill>
        <p:spPr bwMode="auto">
          <a:xfrm>
            <a:off x="1619672" y="1196752"/>
            <a:ext cx="5694980" cy="39524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933056"/>
            <a:ext cx="2177013" cy="24853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pic>
        <p:nvPicPr>
          <p:cNvPr id="6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7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5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699792" y="2708920"/>
            <a:ext cx="2448272" cy="792089"/>
          </a:xfrm>
          <a:prstGeom prst="cloudCallout">
            <a:avLst>
              <a:gd name="adj1" fmla="val -53535"/>
              <a:gd name="adj2" fmla="val 874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292494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Ой, а вы кто?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pic>
        <p:nvPicPr>
          <p:cNvPr id="6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7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5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rot="21343495" flipH="1">
            <a:off x="2998689" y="1916426"/>
            <a:ext cx="2448272" cy="1083585"/>
          </a:xfrm>
          <a:prstGeom prst="cloudCallout">
            <a:avLst>
              <a:gd name="adj1" fmla="val -60040"/>
              <a:gd name="adj2" fmla="val 527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20486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Мы – Василисы Премудрые!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pic>
        <p:nvPicPr>
          <p:cNvPr id="6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7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5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699792" y="2708920"/>
            <a:ext cx="2448272" cy="792089"/>
          </a:xfrm>
          <a:prstGeom prst="cloudCallout">
            <a:avLst>
              <a:gd name="adj1" fmla="val -53535"/>
              <a:gd name="adj2" fmla="val 874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9792" y="278092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вы откуда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взялись?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7871"/>
            <a:ext cx="3024338" cy="3452638"/>
          </a:xfrm>
          <a:prstGeom prst="rect">
            <a:avLst/>
          </a:prstGeom>
          <a:noFill/>
        </p:spPr>
      </p:pic>
      <p:pic>
        <p:nvPicPr>
          <p:cNvPr id="6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7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5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rot="21072609" flipH="1">
            <a:off x="2679176" y="1402472"/>
            <a:ext cx="2833351" cy="1832839"/>
          </a:xfrm>
          <a:prstGeom prst="cloudCallout">
            <a:avLst>
              <a:gd name="adj1" fmla="val -55873"/>
              <a:gd name="adj2" fmla="val 496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27784" y="170080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Прилетели из разных сказок на слёт юных Василис. По обмену премудростями!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llustrators.ru/uploads/illustration/image/1246837/VTZ_Vovka_POSE_04_CMYK_v01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696412" cy="3034796"/>
          </a:xfrm>
          <a:prstGeom prst="rect">
            <a:avLst/>
          </a:prstGeom>
          <a:noFill/>
        </p:spPr>
      </p:pic>
      <p:pic>
        <p:nvPicPr>
          <p:cNvPr id="11" name="Picture 8" descr="https://sun9-26.userapi.com/impg/VOPVRCeAuiK68zMwOyut675CI7xq88npVTvY4g/gThm8I9eL5w.jpg?size=1792x828&amp;quality=95&amp;sign=4ff1fd4bd8a18d91c5884debfc38016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5142832" cy="2376264"/>
          </a:xfrm>
          <a:prstGeom prst="rect">
            <a:avLst/>
          </a:prstGeom>
          <a:noFill/>
        </p:spPr>
      </p:pic>
      <p:pic>
        <p:nvPicPr>
          <p:cNvPr id="13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20072" y="1340768"/>
            <a:ext cx="3577673" cy="374441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flipH="1">
            <a:off x="2843808" y="3356992"/>
            <a:ext cx="3240360" cy="1944216"/>
          </a:xfrm>
          <a:prstGeom prst="cloudCallout">
            <a:avLst>
              <a:gd name="adj1" fmla="val -60723"/>
              <a:gd name="adj2" fmla="val -634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357301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Поработаем неплохо, рассчитаем за урок. Сколько нужно шлакоблоков, чтоб дворец построить в срок.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llustrators.ru/uploads/illustration/image/1246837/VTZ_Vovka_POSE_04_CMYK_v01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696412" cy="303479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608512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692696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Вставь пропущенные числа.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llustrators.ru/uploads/illustration/image/1246837/VTZ_Vovka_POSE_04_CMYK_v01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696412" cy="303479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608512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692696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Вставь пропущенные числа.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7809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2849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26369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1409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41490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36450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24208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292494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37890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69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6952"/>
            <a:ext cx="3024338" cy="3452638"/>
          </a:xfrm>
          <a:prstGeom prst="rect">
            <a:avLst/>
          </a:prstGeom>
          <a:noFill/>
        </p:spPr>
      </p:pic>
      <p:pic>
        <p:nvPicPr>
          <p:cNvPr id="5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6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7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699792" y="2132856"/>
            <a:ext cx="2664296" cy="1368153"/>
          </a:xfrm>
          <a:prstGeom prst="cloudCallout">
            <a:avLst>
              <a:gd name="adj1" fmla="val -55449"/>
              <a:gd name="adj2" fmla="val 720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1800" y="227687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Не хочу!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В школе учат, учат!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Ещё тут в сказке!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Надоели!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ttps://thumbs.dreamstime.com/b/%D0%B7%D0%B0%D0%B3%D0%BE%D1%80%D0%BE%D0%B4%D0%BA%D0%B0-15858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017133" cy="4032448"/>
          </a:xfrm>
          <a:prstGeom prst="rect">
            <a:avLst/>
          </a:prstGeom>
          <a:noFill/>
        </p:spPr>
      </p:pic>
      <p:pic>
        <p:nvPicPr>
          <p:cNvPr id="13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3356992"/>
            <a:ext cx="2520281" cy="2877198"/>
          </a:xfrm>
          <a:prstGeom prst="rect">
            <a:avLst/>
          </a:prstGeom>
          <a:noFill/>
        </p:spPr>
      </p:pic>
      <p:pic>
        <p:nvPicPr>
          <p:cNvPr id="14" name="Picture 4" descr="https://kartinkin.net/uploads/posts/2022-03/1646878867_12-kartinkin-net-p-tsar-kartinki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4482498" cy="503298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915816" y="2348880"/>
            <a:ext cx="2304256" cy="1440160"/>
          </a:xfrm>
          <a:prstGeom prst="cloudCallout">
            <a:avLst>
              <a:gd name="adj1" fmla="val -35572"/>
              <a:gd name="adj2" fmla="val 754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87824" y="256490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Царь, а царь!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Ты зачем забор красишь?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2997871"/>
            <a:ext cx="3024338" cy="3452638"/>
          </a:xfrm>
          <a:prstGeom prst="rect">
            <a:avLst/>
          </a:prstGeom>
          <a:noFill/>
        </p:spPr>
      </p:pic>
      <p:pic>
        <p:nvPicPr>
          <p:cNvPr id="9" name="Picture 6" descr="https://xn--80akjddcen.xn--80asehdb/upload/iblock/17b/f15608b6a24cb001eeba3145cbab0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088232" cy="2402640"/>
          </a:xfrm>
          <a:prstGeom prst="rect">
            <a:avLst/>
          </a:prstGeom>
          <a:noFill/>
        </p:spPr>
      </p:pic>
      <p:pic>
        <p:nvPicPr>
          <p:cNvPr id="10" name="Picture 8" descr="https://catherineasquithgallery.com/uploads/posts/2021-03/1614587536_94-p-kartinki-skazki-na-belom-fone-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408049" cy="2520280"/>
          </a:xfrm>
          <a:prstGeom prst="rect">
            <a:avLst/>
          </a:prstGeom>
          <a:noFill/>
        </p:spPr>
      </p:pic>
      <p:pic>
        <p:nvPicPr>
          <p:cNvPr id="11" name="Picture 4" descr="https://i.pinimg.com/originals/78/4f/f9/784ff9fb0bb1a6ae3943b0908225faf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764704"/>
            <a:ext cx="1918038" cy="230425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 rot="21072609" flipH="1">
            <a:off x="2183388" y="1440577"/>
            <a:ext cx="3332068" cy="1832839"/>
          </a:xfrm>
          <a:prstGeom prst="cloudCallout">
            <a:avLst>
              <a:gd name="adj1" fmla="val -55873"/>
              <a:gd name="adj2" fmla="val 496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9752" y="177281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Тогда тебе нужны Двое из ларца, одинаковых с лица. Что не прикажешь, они всё за тебя сделают!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6552728" cy="4095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76672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mic Sans MS" pitchFamily="66" charset="0"/>
              </a:rPr>
              <a:t>Ты друг, и я друг! (показ)</a:t>
            </a:r>
          </a:p>
          <a:p>
            <a:r>
              <a:rPr lang="ru-RU" sz="1600" dirty="0">
                <a:latin typeface="Comic Sans MS" pitchFamily="66" charset="0"/>
              </a:rPr>
              <a:t>У тебя нос и у меня нос! (показ)</a:t>
            </a:r>
          </a:p>
          <a:p>
            <a:r>
              <a:rPr lang="ru-RU" sz="1600" dirty="0">
                <a:latin typeface="Comic Sans MS" pitchFamily="66" charset="0"/>
              </a:rPr>
              <a:t>У тебя красные щёчки и у меня красные щёчки! (показ)</a:t>
            </a:r>
          </a:p>
          <a:p>
            <a:r>
              <a:rPr lang="ru-RU" sz="1600" dirty="0">
                <a:latin typeface="Comic Sans MS" pitchFamily="66" charset="0"/>
              </a:rPr>
              <a:t>У тебя губки аленькие и у меня губки аленькие! (показ)</a:t>
            </a:r>
          </a:p>
          <a:p>
            <a:r>
              <a:rPr lang="ru-RU" sz="1600" dirty="0">
                <a:latin typeface="Comic Sans MS" pitchFamily="66" charset="0"/>
              </a:rPr>
              <a:t>У тебя ручки умелые, и у меня ручки умелые! (показ, фонарики)</a:t>
            </a:r>
          </a:p>
          <a:p>
            <a:r>
              <a:rPr lang="ru-RU" sz="1600" dirty="0">
                <a:latin typeface="Comic Sans MS" pitchFamily="66" charset="0"/>
              </a:rPr>
              <a:t>У тебя ножки быстрые, и у меня ножки быстрые! (бег на месте)</a:t>
            </a:r>
          </a:p>
          <a:p>
            <a:r>
              <a:rPr lang="ru-RU" sz="1600" dirty="0">
                <a:latin typeface="Comic Sans MS" pitchFamily="66" charset="0"/>
              </a:rPr>
              <a:t>Мы два друга, и мы любим друг друга! (обнимаются)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32848" cy="467152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0729248" flipH="1">
            <a:off x="386696" y="2475549"/>
            <a:ext cx="2263208" cy="1367017"/>
          </a:xfrm>
          <a:prstGeom prst="cloudCallout">
            <a:avLst>
              <a:gd name="adj1" fmla="val -31455"/>
              <a:gd name="adj2" fmla="val 1120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Вы что же, правда всё за меня делать будете?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32848" cy="467152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0729248" flipH="1">
            <a:off x="1287940" y="2052097"/>
            <a:ext cx="1741348" cy="683906"/>
          </a:xfrm>
          <a:prstGeom prst="cloudCallout">
            <a:avLst>
              <a:gd name="adj1" fmla="val -40557"/>
              <a:gd name="adj2" fmla="val 1281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220486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Ага!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32848" cy="467152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0729248" flipH="1">
            <a:off x="168148" y="1972648"/>
            <a:ext cx="2786691" cy="1696841"/>
          </a:xfrm>
          <a:prstGeom prst="cloudCallout">
            <a:avLst>
              <a:gd name="adj1" fmla="val -20609"/>
              <a:gd name="adj2" fmla="val 1050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2276872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Тогда сделайте мне: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Во-первых, пирожное,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Во-вторых, конфет,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А в-третьих, мороженое!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632848" cy="467152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21211789" flipH="1">
            <a:off x="1732463" y="1872626"/>
            <a:ext cx="1818191" cy="826608"/>
          </a:xfrm>
          <a:prstGeom prst="cloudCallout">
            <a:avLst>
              <a:gd name="adj1" fmla="val -20609"/>
              <a:gd name="adj2" fmla="val 1050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19888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Будет </a:t>
            </a:r>
          </a:p>
          <a:p>
            <a:pPr algn="ctr"/>
            <a:r>
              <a:rPr lang="ru-RU" sz="1400" dirty="0" smtClean="0">
                <a:latin typeface="Comic Sans MS" pitchFamily="66" charset="0"/>
              </a:rPr>
              <a:t>сделано!</a:t>
            </a:r>
            <a:endParaRPr lang="ru-RU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un9-78.userapi.com/impg/U1kua_SaL57NrwfzomjFIDyMPGyJ5zZIYUGinw/1SBZQhO6kjY.jpg?size=526x532&amp;quality=96&amp;sign=6a41302f5cc759b461a05f7508f92b9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1065"/>
            <a:ext cx="4248472" cy="4296935"/>
          </a:xfrm>
          <a:prstGeom prst="rect">
            <a:avLst/>
          </a:prstGeom>
          <a:noFill/>
        </p:spPr>
      </p:pic>
      <p:pic>
        <p:nvPicPr>
          <p:cNvPr id="52228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91420">
            <a:off x="5077964" y="4445430"/>
            <a:ext cx="483772" cy="648072"/>
          </a:xfrm>
          <a:prstGeom prst="rect">
            <a:avLst/>
          </a:prstGeom>
          <a:noFill/>
        </p:spPr>
      </p:pic>
      <p:pic>
        <p:nvPicPr>
          <p:cNvPr id="52230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778904">
            <a:off x="3817916" y="3708658"/>
            <a:ext cx="1065078" cy="936104"/>
          </a:xfrm>
          <a:prstGeom prst="rect">
            <a:avLst/>
          </a:prstGeom>
          <a:noFill/>
        </p:spPr>
      </p:pic>
      <p:pic>
        <p:nvPicPr>
          <p:cNvPr id="7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91420">
            <a:off x="3493787" y="3005269"/>
            <a:ext cx="483772" cy="648072"/>
          </a:xfrm>
          <a:prstGeom prst="rect">
            <a:avLst/>
          </a:prstGeom>
          <a:noFill/>
        </p:spPr>
      </p:pic>
      <p:pic>
        <p:nvPicPr>
          <p:cNvPr id="8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57897">
            <a:off x="2155978" y="2945905"/>
            <a:ext cx="1065078" cy="936104"/>
          </a:xfrm>
          <a:prstGeom prst="rect">
            <a:avLst/>
          </a:prstGeom>
          <a:noFill/>
        </p:spPr>
      </p:pic>
      <p:pic>
        <p:nvPicPr>
          <p:cNvPr id="9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76400">
            <a:off x="1333548" y="2645229"/>
            <a:ext cx="483772" cy="648072"/>
          </a:xfrm>
          <a:prstGeom prst="rect">
            <a:avLst/>
          </a:prstGeom>
          <a:noFill/>
        </p:spPr>
      </p:pic>
      <p:pic>
        <p:nvPicPr>
          <p:cNvPr id="10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90462">
            <a:off x="397444" y="3005268"/>
            <a:ext cx="483772" cy="648072"/>
          </a:xfrm>
          <a:prstGeom prst="rect">
            <a:avLst/>
          </a:prstGeom>
          <a:noFill/>
        </p:spPr>
      </p:pic>
      <p:pic>
        <p:nvPicPr>
          <p:cNvPr id="52232" name="Picture 8" descr="https://tlgrm.ru/_/stickers/3c6/46f/3c646f97-bde3-3b1f-96fa-7aaa54fd05a1/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2940"/>
            <a:ext cx="2815059" cy="28150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ictures.telegram-store.com/stickers/mult_vovkavovka/mult_vovkavovka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4003" y="3087316"/>
            <a:ext cx="4330005" cy="4330006"/>
          </a:xfrm>
          <a:prstGeom prst="rect">
            <a:avLst/>
          </a:prstGeom>
          <a:noFill/>
        </p:spPr>
      </p:pic>
      <p:pic>
        <p:nvPicPr>
          <p:cNvPr id="52226" name="Picture 2" descr="https://sun9-78.userapi.com/impg/U1kua_SaL57NrwfzomjFIDyMPGyJ5zZIYUGinw/1SBZQhO6kjY.jpg?size=526x532&amp;quality=96&amp;sign=6a41302f5cc759b461a05f7508f92b9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1065"/>
            <a:ext cx="4248472" cy="4296935"/>
          </a:xfrm>
          <a:prstGeom prst="rect">
            <a:avLst/>
          </a:prstGeom>
          <a:noFill/>
        </p:spPr>
      </p:pic>
      <p:pic>
        <p:nvPicPr>
          <p:cNvPr id="52228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1420">
            <a:off x="5077964" y="4445430"/>
            <a:ext cx="483772" cy="648072"/>
          </a:xfrm>
          <a:prstGeom prst="rect">
            <a:avLst/>
          </a:prstGeom>
          <a:noFill/>
        </p:spPr>
      </p:pic>
      <p:pic>
        <p:nvPicPr>
          <p:cNvPr id="9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76400">
            <a:off x="1333548" y="2645229"/>
            <a:ext cx="483772" cy="648072"/>
          </a:xfrm>
          <a:prstGeom prst="rect">
            <a:avLst/>
          </a:prstGeom>
          <a:noFill/>
        </p:spPr>
      </p:pic>
      <p:pic>
        <p:nvPicPr>
          <p:cNvPr id="10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90462">
            <a:off x="397444" y="3005268"/>
            <a:ext cx="483772" cy="6480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3645024"/>
            <a:ext cx="25202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30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778904">
            <a:off x="3817916" y="3708658"/>
            <a:ext cx="1065078" cy="936104"/>
          </a:xfrm>
          <a:prstGeom prst="rect">
            <a:avLst/>
          </a:prstGeom>
          <a:noFill/>
        </p:spPr>
      </p:pic>
      <p:pic>
        <p:nvPicPr>
          <p:cNvPr id="8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357897">
            <a:off x="2155978" y="2945905"/>
            <a:ext cx="1065078" cy="93610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3635896" y="2204864"/>
            <a:ext cx="2664296" cy="864097"/>
          </a:xfrm>
          <a:prstGeom prst="cloudCallout">
            <a:avLst>
              <a:gd name="adj1" fmla="val -86909"/>
              <a:gd name="adj2" fmla="val 269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23488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Вы что и есть их за меня будете?</a:t>
            </a:r>
          </a:p>
        </p:txBody>
      </p:sp>
      <p:pic>
        <p:nvPicPr>
          <p:cNvPr id="7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1420">
            <a:off x="3493787" y="3005269"/>
            <a:ext cx="483772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pictures.telegram-store.com/stickers/mult_vovkavovka/mult_vovkavovka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4003" y="3087316"/>
            <a:ext cx="4330005" cy="4330006"/>
          </a:xfrm>
          <a:prstGeom prst="rect">
            <a:avLst/>
          </a:prstGeom>
          <a:noFill/>
        </p:spPr>
      </p:pic>
      <p:pic>
        <p:nvPicPr>
          <p:cNvPr id="52226" name="Picture 2" descr="https://sun9-78.userapi.com/impg/U1kua_SaL57NrwfzomjFIDyMPGyJ5zZIYUGinw/1SBZQhO6kjY.jpg?size=526x532&amp;quality=96&amp;sign=6a41302f5cc759b461a05f7508f92b9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1065"/>
            <a:ext cx="4248472" cy="4296935"/>
          </a:xfrm>
          <a:prstGeom prst="rect">
            <a:avLst/>
          </a:prstGeom>
          <a:noFill/>
        </p:spPr>
      </p:pic>
      <p:pic>
        <p:nvPicPr>
          <p:cNvPr id="52228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1420">
            <a:off x="5077964" y="4445430"/>
            <a:ext cx="483772" cy="648072"/>
          </a:xfrm>
          <a:prstGeom prst="rect">
            <a:avLst/>
          </a:prstGeom>
          <a:noFill/>
        </p:spPr>
      </p:pic>
      <p:pic>
        <p:nvPicPr>
          <p:cNvPr id="9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76400">
            <a:off x="1333548" y="2645229"/>
            <a:ext cx="483772" cy="648072"/>
          </a:xfrm>
          <a:prstGeom prst="rect">
            <a:avLst/>
          </a:prstGeom>
          <a:noFill/>
        </p:spPr>
      </p:pic>
      <p:pic>
        <p:nvPicPr>
          <p:cNvPr id="10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90462">
            <a:off x="397444" y="3005268"/>
            <a:ext cx="483772" cy="6480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3645024"/>
            <a:ext cx="25202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30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778904">
            <a:off x="3817916" y="3708658"/>
            <a:ext cx="1065078" cy="936104"/>
          </a:xfrm>
          <a:prstGeom prst="rect">
            <a:avLst/>
          </a:prstGeom>
          <a:noFill/>
        </p:spPr>
      </p:pic>
      <p:pic>
        <p:nvPicPr>
          <p:cNvPr id="8" name="Picture 6" descr="https://catherineasquithgallery.com/uploads/posts/2021-02/1612369832_47-p-skachat-shokolad-na-prozrachnom-fone-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357897">
            <a:off x="2155978" y="2945905"/>
            <a:ext cx="1065078" cy="93610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283968" y="2708920"/>
            <a:ext cx="1656184" cy="576065"/>
          </a:xfrm>
          <a:prstGeom prst="cloudCallout">
            <a:avLst>
              <a:gd name="adj1" fmla="val 30710"/>
              <a:gd name="adj2" fmla="val 160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23928" y="285293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Ага!</a:t>
            </a:r>
          </a:p>
        </p:txBody>
      </p:sp>
      <p:pic>
        <p:nvPicPr>
          <p:cNvPr id="7" name="Picture 4" descr="https://i.pinimg.com/originals/0c/33/8c/0c338ca5797cebfc207cd397e37aa5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1420">
            <a:off x="3493787" y="3005269"/>
            <a:ext cx="483772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813465" cy="864096"/>
          </a:xfrm>
          <a:prstGeom prst="rect">
            <a:avLst/>
          </a:prstGeom>
          <a:noFill/>
        </p:spPr>
      </p:pic>
      <p:pic>
        <p:nvPicPr>
          <p:cNvPr id="15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813465" cy="864096"/>
          </a:xfrm>
          <a:prstGeom prst="rect">
            <a:avLst/>
          </a:prstGeom>
          <a:noFill/>
        </p:spPr>
      </p:pic>
      <p:pic>
        <p:nvPicPr>
          <p:cNvPr id="14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813465" cy="864096"/>
          </a:xfrm>
          <a:prstGeom prst="rect">
            <a:avLst/>
          </a:prstGeom>
          <a:noFill/>
        </p:spPr>
      </p:pic>
      <p:pic>
        <p:nvPicPr>
          <p:cNvPr id="4" name="Picture 2" descr="http://forumimage.ru/uploads/20200428/1588050224402184.png"/>
          <p:cNvPicPr>
            <a:picLocks noChangeAspect="1" noChangeArrowheads="1"/>
          </p:cNvPicPr>
          <p:nvPr/>
        </p:nvPicPr>
        <p:blipFill>
          <a:blip r:embed="rId3" cstate="print"/>
          <a:srcRect l="26415" r="21698"/>
          <a:stretch>
            <a:fillRect/>
          </a:stretch>
        </p:blipFill>
        <p:spPr bwMode="auto">
          <a:xfrm>
            <a:off x="4860032" y="1772816"/>
            <a:ext cx="3960440" cy="4671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4437112"/>
            <a:ext cx="108012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157192"/>
            <a:ext cx="10801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3140968"/>
            <a:ext cx="75557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48464" y="5013176"/>
            <a:ext cx="3955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4293096"/>
            <a:ext cx="2016224" cy="2301757"/>
          </a:xfrm>
          <a:prstGeom prst="rect">
            <a:avLst/>
          </a:prstGeom>
          <a:noFill/>
        </p:spPr>
      </p:pic>
      <p:pic>
        <p:nvPicPr>
          <p:cNvPr id="51202" name="Picture 2" descr="https://www.profil-klett.hr/sites/default/files/izzi-hero/vrednovanje-a_2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581128"/>
            <a:ext cx="3312368" cy="2026972"/>
          </a:xfrm>
          <a:prstGeom prst="rect">
            <a:avLst/>
          </a:prstGeom>
          <a:noFill/>
        </p:spPr>
      </p:pic>
      <p:pic>
        <p:nvPicPr>
          <p:cNvPr id="51204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09120"/>
            <a:ext cx="813465" cy="864096"/>
          </a:xfrm>
          <a:prstGeom prst="rect">
            <a:avLst/>
          </a:prstGeom>
          <a:noFill/>
        </p:spPr>
      </p:pic>
      <p:pic>
        <p:nvPicPr>
          <p:cNvPr id="12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09120"/>
            <a:ext cx="813465" cy="864096"/>
          </a:xfrm>
          <a:prstGeom prst="rect">
            <a:avLst/>
          </a:prstGeom>
          <a:noFill/>
        </p:spPr>
      </p:pic>
      <p:pic>
        <p:nvPicPr>
          <p:cNvPr id="13" name="Picture 4" descr="https://papik.pro/uploads/posts/2021-12/1639324463_1-papik-pro-p-keks-k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09120"/>
            <a:ext cx="813465" cy="864096"/>
          </a:xfrm>
          <a:prstGeom prst="rect">
            <a:avLst/>
          </a:prstGeom>
          <a:noFill/>
        </p:spPr>
      </p:pic>
      <p:pic>
        <p:nvPicPr>
          <p:cNvPr id="51206" name="Picture 6" descr="https://city-sportbox.com/wp-content/uploads/2019/05/Kettlebel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437112"/>
            <a:ext cx="1008112" cy="10081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76056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403648" y="980728"/>
            <a:ext cx="3600400" cy="201622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07704" y="126876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Comic Sans MS" pitchFamily="66" charset="0"/>
              </a:rPr>
              <a:t>Сколько весит пирожное? На сколько килограмм поправился бы Вовка, если бы он съел 5 таких пирожное?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s://thumbs.dreamstime.com/b/%D0%B7%D0%B0%D0%B3%D0%BE%D1%80%D0%BE%D0%B4%D0%BA%D0%B0-15858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017133" cy="4032448"/>
          </a:xfrm>
          <a:prstGeom prst="rect">
            <a:avLst/>
          </a:prstGeom>
          <a:noFill/>
        </p:spPr>
      </p:pic>
      <p:pic>
        <p:nvPicPr>
          <p:cNvPr id="1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3356992"/>
            <a:ext cx="2520281" cy="2877198"/>
          </a:xfrm>
          <a:prstGeom prst="rect">
            <a:avLst/>
          </a:prstGeom>
          <a:noFill/>
        </p:spPr>
      </p:pic>
      <p:pic>
        <p:nvPicPr>
          <p:cNvPr id="15" name="Picture 4" descr="https://kartinkin.net/uploads/posts/2022-03/1646878867_12-kartinkin-net-p-tsar-kartinki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4482498" cy="5032980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 flipH="1">
            <a:off x="1979712" y="1772816"/>
            <a:ext cx="3312368" cy="1368152"/>
          </a:xfrm>
          <a:prstGeom prst="cloudCallout">
            <a:avLst>
              <a:gd name="adj1" fmla="val -53524"/>
              <a:gd name="adj2" fmla="val 902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5776" y="191683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 крашу, крашу я заборы, чтоб со скуки не помереть от безделья!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nfodoski.ru/images/detailed/26/22843.jpg"/>
          <p:cNvPicPr>
            <a:picLocks noChangeAspect="1" noChangeArrowheads="1"/>
          </p:cNvPicPr>
          <p:nvPr/>
        </p:nvPicPr>
        <p:blipFill>
          <a:blip r:embed="rId2" cstate="print"/>
          <a:srcRect b="13772"/>
          <a:stretch>
            <a:fillRect/>
          </a:stretch>
        </p:blipFill>
        <p:spPr bwMode="auto">
          <a:xfrm>
            <a:off x="4860032" y="1673424"/>
            <a:ext cx="4008445" cy="5184576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145215"/>
            <a:ext cx="2376264" cy="271278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051720" y="3573016"/>
            <a:ext cx="2664296" cy="936105"/>
          </a:xfrm>
          <a:prstGeom prst="cloudCallout">
            <a:avLst>
              <a:gd name="adj1" fmla="val -55449"/>
              <a:gd name="adj2" fmla="val 720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23728" y="371703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Печка, а печка, 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дай мне поесть!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nfodoski.ru/images/detailed/26/22843.jpg"/>
          <p:cNvPicPr>
            <a:picLocks noChangeAspect="1" noChangeArrowheads="1"/>
          </p:cNvPicPr>
          <p:nvPr/>
        </p:nvPicPr>
        <p:blipFill>
          <a:blip r:embed="rId2" cstate="print"/>
          <a:srcRect b="13772"/>
          <a:stretch>
            <a:fillRect/>
          </a:stretch>
        </p:blipFill>
        <p:spPr bwMode="auto">
          <a:xfrm>
            <a:off x="4860032" y="1673424"/>
            <a:ext cx="4008445" cy="5184576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145215"/>
            <a:ext cx="2376264" cy="271278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555776" y="3501008"/>
            <a:ext cx="2592288" cy="1368152"/>
          </a:xfrm>
          <a:prstGeom prst="cloudCallout">
            <a:avLst>
              <a:gd name="adj1" fmla="val 57581"/>
              <a:gd name="adj2" fmla="val 1005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3305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Да пожалуйста!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nfodoski.ru/images/detailed/26/22843.jpg"/>
          <p:cNvPicPr>
            <a:picLocks noChangeAspect="1" noChangeArrowheads="1"/>
          </p:cNvPicPr>
          <p:nvPr/>
        </p:nvPicPr>
        <p:blipFill>
          <a:blip r:embed="rId2" cstate="print"/>
          <a:srcRect b="13772"/>
          <a:stretch>
            <a:fillRect/>
          </a:stretch>
        </p:blipFill>
        <p:spPr bwMode="auto">
          <a:xfrm>
            <a:off x="5994661" y="3140968"/>
            <a:ext cx="2873816" cy="3717032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145215"/>
            <a:ext cx="2376264" cy="2712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76470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Печка испекла пироги разной формы. Раскрась красным карандашом те пироги, у которых 5 углов, а зелёным – 4 угла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5536" y="1556792"/>
            <a:ext cx="1008112" cy="100811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907704" y="1988840"/>
            <a:ext cx="1296144" cy="1008112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1988840"/>
            <a:ext cx="1080120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9778854">
            <a:off x="6830735" y="1351996"/>
            <a:ext cx="72008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99792" y="3212976"/>
            <a:ext cx="936104" cy="8640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2492896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805264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467544" y="3140968"/>
            <a:ext cx="1080120" cy="100811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5292080" y="4365104"/>
            <a:ext cx="1080120" cy="792088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2195736" y="4509120"/>
            <a:ext cx="936104" cy="64807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7308304" y="332656"/>
            <a:ext cx="1440160" cy="1152128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3707904" y="4509120"/>
            <a:ext cx="720080" cy="1008112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4067944" y="3284984"/>
            <a:ext cx="1152128" cy="576064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nfodoski.ru/images/detailed/26/22843.jpg"/>
          <p:cNvPicPr>
            <a:picLocks noChangeAspect="1" noChangeArrowheads="1"/>
          </p:cNvPicPr>
          <p:nvPr/>
        </p:nvPicPr>
        <p:blipFill>
          <a:blip r:embed="rId2" cstate="print"/>
          <a:srcRect b="13772"/>
          <a:stretch>
            <a:fillRect/>
          </a:stretch>
        </p:blipFill>
        <p:spPr bwMode="auto">
          <a:xfrm>
            <a:off x="5994661" y="3140968"/>
            <a:ext cx="2873816" cy="3717032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145215"/>
            <a:ext cx="2376264" cy="27127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76470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Печка испекла пироги разной формы. Раскрась красным карандашом те пироги, у которых 5 углов, а зелёным – 4 угла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5536" y="1556792"/>
            <a:ext cx="1008112" cy="1008112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907704" y="1988840"/>
            <a:ext cx="1296144" cy="1008112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1988840"/>
            <a:ext cx="1080120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19778854">
            <a:off x="6830735" y="1351996"/>
            <a:ext cx="72008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699792" y="3212976"/>
            <a:ext cx="936104" cy="86409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2492896"/>
            <a:ext cx="648072" cy="64807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5805264"/>
            <a:ext cx="1728192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467544" y="3140968"/>
            <a:ext cx="1080120" cy="1008112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5292080" y="4365104"/>
            <a:ext cx="1080120" cy="792088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задержка 16"/>
          <p:cNvSpPr/>
          <p:nvPr/>
        </p:nvSpPr>
        <p:spPr>
          <a:xfrm>
            <a:off x="2195736" y="4509120"/>
            <a:ext cx="936104" cy="648072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7308304" y="332656"/>
            <a:ext cx="1440160" cy="1152128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3707904" y="4509120"/>
            <a:ext cx="720080" cy="1008112"/>
          </a:xfrm>
          <a:prstGeom prst="mo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>
            <a:off x="4139952" y="3356992"/>
            <a:ext cx="1152128" cy="576064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2936"/>
            <a:ext cx="4752528" cy="542557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347864" y="1196752"/>
            <a:ext cx="4680520" cy="2376264"/>
          </a:xfrm>
          <a:prstGeom prst="cloudCallout">
            <a:avLst>
              <a:gd name="adj1" fmla="val -56452"/>
              <a:gd name="adj2" fmla="val 790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162880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В гостях хорошо, а дома лучше!</a:t>
            </a: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Теперь я понял, что нельзя лениться!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2936"/>
            <a:ext cx="4752528" cy="5425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10527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Вот теперь я готова выполнить твоё желание!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764704"/>
            <a:ext cx="2520280" cy="336037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907704" y="836712"/>
            <a:ext cx="3960440" cy="1728192"/>
          </a:xfrm>
          <a:prstGeom prst="cloudCallout">
            <a:avLst>
              <a:gd name="adj1" fmla="val 73790"/>
              <a:gd name="adj2" fmla="val -235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2936"/>
            <a:ext cx="4752528" cy="5425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14847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Отправь меня, пожалуйста, обратно домой!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764704"/>
            <a:ext cx="2520280" cy="336037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483768" y="1268760"/>
            <a:ext cx="3960440" cy="1728192"/>
          </a:xfrm>
          <a:prstGeom prst="cloudCallout">
            <a:avLst>
              <a:gd name="adj1" fmla="val -35398"/>
              <a:gd name="adj2" fmla="val 114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2936"/>
            <a:ext cx="4752528" cy="5425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13407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А Вы ребята, не ленитесь! </a:t>
            </a:r>
          </a:p>
          <a:p>
            <a:pPr lvl="0" algn="ctr"/>
            <a:r>
              <a:rPr lang="ru-RU" sz="2400" dirty="0" smtClean="0">
                <a:latin typeface="Comic Sans MS" pitchFamily="66" charset="0"/>
              </a:rPr>
              <a:t>Учите математику!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764704"/>
            <a:ext cx="2520280" cy="336037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051720" y="1124744"/>
            <a:ext cx="4608512" cy="1728192"/>
          </a:xfrm>
          <a:prstGeom prst="cloudCallout">
            <a:avLst>
              <a:gd name="adj1" fmla="val -35398"/>
              <a:gd name="adj2" fmla="val 114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852936"/>
            <a:ext cx="4752528" cy="5425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155679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Comic Sans MS" pitchFamily="66" charset="0"/>
              </a:rPr>
              <a:t>Тогда и ваши желания могут исполниться!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Picture 6" descr="https://std-upload.storage.yandexcloud.net/iblock/788/788b70210d3541ae9b237c0400a2c604/5f12b7b132160e70ee3db7ddd14f69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764704"/>
            <a:ext cx="2520280" cy="3360374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627784" y="1340768"/>
            <a:ext cx="3456384" cy="1728192"/>
          </a:xfrm>
          <a:prstGeom prst="cloudCallout">
            <a:avLst>
              <a:gd name="adj1" fmla="val 73173"/>
              <a:gd name="adj2" fmla="val -390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thumbs.dreamstime.com/b/%D0%B7%D0%B0%D0%B3%D0%BE%D1%80%D0%BE%D0%B4%D0%BA%D0%B0-15858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017133" cy="4032448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755576" y="548680"/>
            <a:ext cx="4896544" cy="201622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5656" y="764704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latin typeface="Comic Sans MS" pitchFamily="66" charset="0"/>
              </a:rPr>
              <a:t>Царю нужно покрасить забор из 10 досок. Он уже покрасил 7 досок. Сколько досок осталось покрасить?</a:t>
            </a:r>
          </a:p>
        </p:txBody>
      </p:sp>
      <p:pic>
        <p:nvPicPr>
          <p:cNvPr id="10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3356992"/>
            <a:ext cx="2520281" cy="2877198"/>
          </a:xfrm>
          <a:prstGeom prst="rect">
            <a:avLst/>
          </a:prstGeom>
          <a:noFill/>
        </p:spPr>
      </p:pic>
      <p:pic>
        <p:nvPicPr>
          <p:cNvPr id="11" name="Picture 4" descr="https://kartinkin.net/uploads/posts/2022-03/1646878867_12-kartinkin-net-p-tsar-kartinki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4482498" cy="5032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thumbs.dreamstime.com/b/%D0%B7%D0%B0%D0%B3%D0%BE%D1%80%D0%BE%D0%B4%D0%BA%D0%B0-15858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017133" cy="4032448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755576" y="332656"/>
            <a:ext cx="4896544" cy="223224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620688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latin typeface="Comic Sans MS" pitchFamily="66" charset="0"/>
              </a:rPr>
              <a:t>В первый день царь покрасил </a:t>
            </a:r>
            <a:r>
              <a:rPr lang="ru-RU" sz="2000" dirty="0" smtClean="0">
                <a:latin typeface="Comic Sans MS" pitchFamily="66" charset="0"/>
              </a:rPr>
              <a:t>8 </a:t>
            </a:r>
            <a:r>
              <a:rPr lang="ru-RU" sz="2000" dirty="0">
                <a:latin typeface="Comic Sans MS" pitchFamily="66" charset="0"/>
              </a:rPr>
              <a:t>досок, а во второй на 5 досок </a:t>
            </a:r>
            <a:r>
              <a:rPr lang="ru-RU" sz="2000" dirty="0" smtClean="0">
                <a:latin typeface="Comic Sans MS" pitchFamily="66" charset="0"/>
              </a:rPr>
              <a:t>меньше</a:t>
            </a:r>
            <a:r>
              <a:rPr lang="ru-RU" sz="2000" dirty="0">
                <a:latin typeface="Comic Sans MS" pitchFamily="66" charset="0"/>
              </a:rPr>
              <a:t>. Сколько всего досок покрасил царь за два дня?</a:t>
            </a:r>
          </a:p>
        </p:txBody>
      </p:sp>
      <p:pic>
        <p:nvPicPr>
          <p:cNvPr id="9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3356992"/>
            <a:ext cx="2520281" cy="2877198"/>
          </a:xfrm>
          <a:prstGeom prst="rect">
            <a:avLst/>
          </a:prstGeom>
          <a:noFill/>
        </p:spPr>
      </p:pic>
      <p:pic>
        <p:nvPicPr>
          <p:cNvPr id="10" name="Picture 4" descr="https://kartinkin.net/uploads/posts/2022-03/1646878867_12-kartinkin-net-p-tsar-kartinki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4482498" cy="5032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thumbs.dreamstime.com/b/%D0%B7%D0%B0%D0%B3%D0%BE%D1%80%D0%BE%D0%B4%D0%BA%D0%B0-15858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017133" cy="4032448"/>
          </a:xfrm>
          <a:prstGeom prst="rect">
            <a:avLst/>
          </a:prstGeom>
          <a:noFill/>
        </p:spPr>
      </p:pic>
      <p:pic>
        <p:nvPicPr>
          <p:cNvPr id="5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91680" y="3356992"/>
            <a:ext cx="2520281" cy="2877198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827584" y="260648"/>
            <a:ext cx="4896544" cy="223224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62068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latin typeface="Comic Sans MS" pitchFamily="66" charset="0"/>
              </a:rPr>
              <a:t>На покраску забора ушло </a:t>
            </a:r>
            <a:r>
              <a:rPr lang="ru-RU" sz="2000" dirty="0" smtClean="0">
                <a:latin typeface="Comic Sans MS" pitchFamily="66" charset="0"/>
              </a:rPr>
              <a:t>10 литров </a:t>
            </a:r>
            <a:r>
              <a:rPr lang="ru-RU" sz="2000" dirty="0">
                <a:latin typeface="Comic Sans MS" pitchFamily="66" charset="0"/>
              </a:rPr>
              <a:t>красной краски и  </a:t>
            </a:r>
            <a:r>
              <a:rPr lang="ru-RU" sz="2000" dirty="0" smtClean="0">
                <a:latin typeface="Comic Sans MS" pitchFamily="66" charset="0"/>
              </a:rPr>
              <a:t>10 </a:t>
            </a:r>
            <a:r>
              <a:rPr lang="ru-RU" sz="2000" dirty="0">
                <a:latin typeface="Comic Sans MS" pitchFamily="66" charset="0"/>
              </a:rPr>
              <a:t>литров </a:t>
            </a:r>
            <a:r>
              <a:rPr lang="ru-RU" sz="2000" dirty="0" smtClean="0">
                <a:latin typeface="Comic Sans MS" pitchFamily="66" charset="0"/>
              </a:rPr>
              <a:t>жёлтой. </a:t>
            </a:r>
            <a:r>
              <a:rPr lang="ru-RU" sz="2000" dirty="0">
                <a:latin typeface="Comic Sans MS" pitchFamily="66" charset="0"/>
              </a:rPr>
              <a:t>Сколько всего краски потратил царь?</a:t>
            </a:r>
          </a:p>
        </p:txBody>
      </p:sp>
      <p:pic>
        <p:nvPicPr>
          <p:cNvPr id="9" name="Picture 4" descr="https://kartinkin.net/uploads/posts/2022-03/1646878867_12-kartinkin-net-p-tsar-kartinki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4482498" cy="5032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>
            <a:off x="3491880" y="1700808"/>
            <a:ext cx="3024336" cy="1685945"/>
          </a:xfrm>
          <a:prstGeom prst="cloudCallout">
            <a:avLst>
              <a:gd name="adj1" fmla="val -56674"/>
              <a:gd name="adj2" fmla="val 639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07904" y="198884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Здравствуй, Милок!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Вот ты послушай какая со мной беда приключилась!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2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51920" y="544522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733256"/>
            <a:ext cx="10081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861048"/>
            <a:ext cx="11521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717032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187624" y="393305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Игорь\Downloads\вовка-benzin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45024"/>
            <a:ext cx="2304258" cy="26305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03848" y="58052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4869160"/>
            <a:ext cx="4236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59632" y="3717032"/>
            <a:ext cx="432048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393305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394069">
            <a:off x="1360176" y="400506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021965">
            <a:off x="438851" y="5846666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4147895">
            <a:off x="565821" y="6021092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5844583" flipV="1">
            <a:off x="535522" y="5756606"/>
            <a:ext cx="288032" cy="10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носка-облако 27"/>
          <p:cNvSpPr/>
          <p:nvPr/>
        </p:nvSpPr>
        <p:spPr>
          <a:xfrm rot="21190235" flipH="1">
            <a:off x="3518202" y="2141948"/>
            <a:ext cx="2650614" cy="1265534"/>
          </a:xfrm>
          <a:prstGeom prst="cloudCallout">
            <a:avLst>
              <a:gd name="adj1" fmla="val -28406"/>
              <a:gd name="adj2" fmla="val 1057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779912" y="24208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Да что я сказку что ли не читал?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0" name="Picture 2" descr="https://avatars.mds.yandex.net/i?id=251b6cda9085931b33d5e4dbd49d8457-5233284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3722814" cy="41364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627</Words>
  <Application>Microsoft Office PowerPoint</Application>
  <PresentationFormat>Экран (4:3)</PresentationFormat>
  <Paragraphs>76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29</cp:revision>
  <dcterms:created xsi:type="dcterms:W3CDTF">2022-10-08T15:05:13Z</dcterms:created>
  <dcterms:modified xsi:type="dcterms:W3CDTF">2022-11-06T08:06:12Z</dcterms:modified>
</cp:coreProperties>
</file>