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87" r:id="rId8"/>
    <p:sldId id="288" r:id="rId9"/>
    <p:sldId id="289" r:id="rId10"/>
    <p:sldId id="290" r:id="rId11"/>
    <p:sldId id="267" r:id="rId12"/>
    <p:sldId id="292" r:id="rId13"/>
    <p:sldId id="263" r:id="rId14"/>
    <p:sldId id="291" r:id="rId15"/>
    <p:sldId id="264" r:id="rId16"/>
    <p:sldId id="282" r:id="rId17"/>
    <p:sldId id="293" r:id="rId18"/>
    <p:sldId id="269" r:id="rId19"/>
    <p:sldId id="294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E012-741F-45F6-944A-C552DB382A9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56B8-64C9-48FB-ABDF-CE7A776E3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5"/>
            <a:ext cx="7772400" cy="78581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+mn-lt"/>
              </a:rPr>
              <a:t>ГОУ ЛНР «Успенская гимназия №1 Лутугинского района»</a:t>
            </a:r>
            <a:endParaRPr lang="ru-RU" sz="2000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142984"/>
            <a:ext cx="6400800" cy="2357454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Приёмы развития  критического мышления обучающихся  на уроках математики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714752"/>
            <a:ext cx="364333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 опыта работы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учителя математики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Антоновой Ольги Измаиловны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Приём «Мозговой штурм»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58"/>
          <a:ext cx="8229600" cy="4368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156"/>
                <a:gridCol w="2214578"/>
                <a:gridCol w="4614866"/>
              </a:tblGrid>
              <a:tr h="7225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Рисунок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Понятие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Используемые ключевые понятия</a:t>
                      </a:r>
                      <a:endParaRPr lang="ru-RU" sz="2000" b="1" dirty="0"/>
                    </a:p>
                  </a:txBody>
                  <a:tcPr/>
                </a:tc>
              </a:tr>
              <a:tr h="7554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Окружность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Точки плоскости, одинаковое расстояние, точка - центр</a:t>
                      </a:r>
                      <a:endParaRPr lang="ru-RU" sz="2000" dirty="0"/>
                    </a:p>
                  </a:txBody>
                  <a:tcPr/>
                </a:tc>
              </a:tr>
              <a:tr h="7554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Радиус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Точка окружности, центр окружности, отрезок</a:t>
                      </a:r>
                      <a:endParaRPr lang="ru-RU" sz="2000" dirty="0"/>
                    </a:p>
                  </a:txBody>
                  <a:tcPr/>
                </a:tc>
              </a:tr>
              <a:tr h="6897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Отрезок, точки окружности</a:t>
                      </a:r>
                      <a:endParaRPr lang="ru-RU" sz="2000" dirty="0"/>
                    </a:p>
                  </a:txBody>
                  <a:tcPr/>
                </a:tc>
              </a:tr>
              <a:tr h="6897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Диаметр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Хорда окружности, центр окружности</a:t>
                      </a:r>
                      <a:endParaRPr lang="ru-RU" sz="2000" dirty="0"/>
                    </a:p>
                  </a:txBody>
                  <a:tcPr/>
                </a:tc>
              </a:tr>
              <a:tr h="7554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Круг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Часть плоскости, окружность,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ограниченная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fsd.multiurok.ru/html/2017/02/01/s_5891d410acdb4/545057_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multiurok.ru/html/2017/02/01/s_5891d410acdb4/545057_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5715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d.multiurok.ru/html/2017/02/01/s_5891d410acdb4/545057_1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55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sd.multiurok.ru/html/2017/02/01/s_5891d410acdb4/545057_1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86256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fsd.multiurok.ru/html/2017/02/01/s_5891d410acdb4/545057_9.pn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1472" y="500063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Приём «Корзина идей»</a:t>
            </a:r>
            <a:endParaRPr lang="ru-RU" sz="4000" b="1" dirty="0"/>
          </a:p>
        </p:txBody>
      </p:sp>
      <p:pic>
        <p:nvPicPr>
          <p:cNvPr id="4" name="Содержимое 3" descr="100025607573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571612"/>
            <a:ext cx="2529065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2928926" y="3000372"/>
            <a:ext cx="3214710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Окружность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2500306"/>
            <a:ext cx="2571768" cy="11430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Радиус</a:t>
            </a:r>
          </a:p>
        </p:txBody>
      </p:sp>
      <p:sp>
        <p:nvSpPr>
          <p:cNvPr id="8" name="Овал 7"/>
          <p:cNvSpPr/>
          <p:nvPr/>
        </p:nvSpPr>
        <p:spPr>
          <a:xfrm>
            <a:off x="642910" y="4714884"/>
            <a:ext cx="2786082" cy="11430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Диаметр</a:t>
            </a:r>
          </a:p>
          <a:p>
            <a:pPr algn="ctr"/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0562" y="4857760"/>
            <a:ext cx="2571768" cy="9286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Круг</a:t>
            </a:r>
          </a:p>
          <a:p>
            <a:pPr algn="ctr"/>
            <a:endParaRPr lang="ru-RU" sz="1400" b="1" dirty="0" smtClean="0">
              <a:solidFill>
                <a:srgbClr val="FFC000"/>
              </a:solidFill>
            </a:endParaRPr>
          </a:p>
          <a:p>
            <a:pPr algn="ctr"/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2714620"/>
            <a:ext cx="2571768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Хорда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7" name="Рисунок 16" descr="https://fsd.multiurok.ru/html/2017/02/01/s_5891d410acdb4/545057_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fsd.multiurok.ru/html/2017/02/01/s_5891d410acdb4/545057_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85736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fsd.multiurok.ru/html/2017/02/01/s_5891d410acdb4/545057_1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286256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fsd.multiurok.ru/html/2017/02/01/s_5891d410acdb4/545057_1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14311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fsd.multiurok.ru/html/2017/02/01/s_5891d410acdb4/545057_9.pn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43570" y="428625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«Коллаж»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357298"/>
            <a:ext cx="7786742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Точки плоскости,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одинаковое расстояние,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точка - центр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143512"/>
            <a:ext cx="7786742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Точки плоскости,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одинаковое расстояние,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точка - центр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2357430"/>
            <a:ext cx="2643206" cy="2786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Отрезок, точки окружности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2357430"/>
            <a:ext cx="2428892" cy="2786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Хорда окружности, центр окружности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2357430"/>
            <a:ext cx="2714644" cy="2786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Точки окружности, центр окружности, отрезок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22" name="Рисунок 21" descr="https://fsd.multiurok.ru/html/2017/02/01/s_5891d410acdb4/545057_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fsd.multiurok.ru/html/2017/02/01/s_5891d410acdb4/545057_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0030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fsd.multiurok.ru/html/2017/02/01/s_5891d410acdb4/545057_1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7174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fsd.multiurok.ru/html/2017/02/01/s_5891d410acdb4/545057_1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64318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fsd.multiurok.ru/html/2017/02/01/s_5891d410acdb4/545057_9.pn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85786" y="521495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 descr="C:\Users\Admin\Desktop\question-mark-clip-art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786058"/>
            <a:ext cx="299704" cy="542235"/>
          </a:xfrm>
          <a:prstGeom prst="rect">
            <a:avLst/>
          </a:prstGeom>
          <a:noFill/>
        </p:spPr>
      </p:pic>
      <p:pic>
        <p:nvPicPr>
          <p:cNvPr id="14" name="Picture 1" descr="C:\Users\Admin\Desktop\question-mark-clip-art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71612"/>
            <a:ext cx="299704" cy="542235"/>
          </a:xfrm>
          <a:prstGeom prst="rect">
            <a:avLst/>
          </a:prstGeom>
          <a:noFill/>
        </p:spPr>
      </p:pic>
      <p:pic>
        <p:nvPicPr>
          <p:cNvPr id="15" name="Picture 1" descr="C:\Users\Admin\Desktop\question-mark-clip-art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86124"/>
            <a:ext cx="299704" cy="542235"/>
          </a:xfrm>
          <a:prstGeom prst="rect">
            <a:avLst/>
          </a:prstGeom>
          <a:noFill/>
        </p:spPr>
      </p:pic>
      <p:pic>
        <p:nvPicPr>
          <p:cNvPr id="21" name="Picture 1" descr="C:\Users\Admin\Desktop\question-mark-clip-art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357562"/>
            <a:ext cx="299704" cy="542235"/>
          </a:xfrm>
          <a:prstGeom prst="rect">
            <a:avLst/>
          </a:prstGeom>
          <a:noFill/>
        </p:spPr>
      </p:pic>
      <p:pic>
        <p:nvPicPr>
          <p:cNvPr id="27" name="Picture 1" descr="C:\Users\Admin\Desktop\question-mark-clip-art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357826"/>
            <a:ext cx="299704" cy="54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28596" y="1643050"/>
            <a:ext cx="2428892" cy="128588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 </a:t>
            </a:r>
            <a:r>
              <a:rPr lang="ru-RU" sz="2400" b="1" dirty="0" smtClean="0">
                <a:solidFill>
                  <a:schemeClr val="tx1"/>
                </a:solidFill>
              </a:rPr>
              <a:t>ЭТАП УРОКА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«Стадия осмысления»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28926" y="1928802"/>
            <a:ext cx="1000132" cy="64294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0496" y="1714488"/>
            <a:ext cx="2786082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Осмысление материала во время работы над ним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57187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Здесь другие задачи. Этот этап позволяет ученику:</a:t>
            </a:r>
          </a:p>
          <a:p>
            <a:pPr>
              <a:buNone/>
            </a:pPr>
            <a:r>
              <a:rPr lang="ru-RU" sz="2400" b="1" dirty="0" smtClean="0"/>
              <a:t>- получить новую информацию;</a:t>
            </a:r>
          </a:p>
          <a:p>
            <a:pPr>
              <a:buNone/>
            </a:pPr>
            <a:r>
              <a:rPr lang="ru-RU" sz="2400" b="1" dirty="0" smtClean="0"/>
              <a:t>- осмыслить ее;</a:t>
            </a:r>
          </a:p>
          <a:p>
            <a:pPr>
              <a:buNone/>
            </a:pPr>
            <a:r>
              <a:rPr lang="ru-RU" sz="2400" b="1" dirty="0" smtClean="0"/>
              <a:t>- соотнести с уже имеющимися знаниями.</a:t>
            </a:r>
            <a:endParaRPr lang="ru-RU" alt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cs typeface="Times New Roman" pitchFamily="18" charset="0"/>
              </a:rPr>
              <a:t>Структура урока с использованием технологии критического мышления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785926"/>
          <a:ext cx="7643865" cy="2869531"/>
        </p:xfrm>
        <a:graphic>
          <a:graphicData uri="http://schemas.openxmlformats.org/drawingml/2006/table">
            <a:tbl>
              <a:tblPr/>
              <a:tblGrid>
                <a:gridCol w="1660701"/>
                <a:gridCol w="1518753"/>
                <a:gridCol w="1445460"/>
                <a:gridCol w="1446388"/>
                <a:gridCol w="1572563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окружности (С)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диаметра (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С/d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Чашка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Блюдце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запекания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500042"/>
            <a:ext cx="6295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Приём «Бортовой журнал»</a:t>
            </a:r>
            <a:endParaRPr lang="ru-RU" sz="4000" b="1" dirty="0"/>
          </a:p>
        </p:txBody>
      </p:sp>
      <p:pic>
        <p:nvPicPr>
          <p:cNvPr id="4" name="Picture 9" descr="C:\Users\Admin\Desktop\9793-E-1.jpg"/>
          <p:cNvPicPr>
            <a:picLocks noChangeAspect="1" noChangeArrowheads="1"/>
          </p:cNvPicPr>
          <p:nvPr/>
        </p:nvPicPr>
        <p:blipFill>
          <a:blip r:embed="rId2" cstate="print"/>
          <a:srcRect t="15791" b="15788"/>
          <a:stretch>
            <a:fillRect/>
          </a:stretch>
        </p:blipFill>
        <p:spPr bwMode="auto">
          <a:xfrm>
            <a:off x="500034" y="4929198"/>
            <a:ext cx="2192607" cy="1500198"/>
          </a:xfrm>
          <a:prstGeom prst="rect">
            <a:avLst/>
          </a:prstGeom>
          <a:noFill/>
        </p:spPr>
      </p:pic>
      <p:pic>
        <p:nvPicPr>
          <p:cNvPr id="18433" name="Picture 1" descr="C:\Users\Admin\Desktop\teacup-1826620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976823"/>
            <a:ext cx="2107389" cy="14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28596" y="1571612"/>
            <a:ext cx="2643206" cy="128588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III </a:t>
            </a:r>
            <a:r>
              <a:rPr lang="ru-RU" sz="2400" b="1" dirty="0" smtClean="0">
                <a:solidFill>
                  <a:schemeClr val="tx1"/>
                </a:solidFill>
              </a:rPr>
              <a:t>ЭТАП УРОКА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«Стадия рефлексии»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143240" y="1928802"/>
            <a:ext cx="928694" cy="64294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1714488"/>
            <a:ext cx="2357454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Обобщение, подведение итогов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143248"/>
            <a:ext cx="7500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Здесь основным является:</a:t>
            </a:r>
          </a:p>
          <a:p>
            <a:pPr>
              <a:buNone/>
            </a:pPr>
            <a:r>
              <a:rPr lang="ru-RU" sz="2400" dirty="0" smtClean="0"/>
              <a:t>- целостное осмысление, обобщение полученной информации;</a:t>
            </a:r>
          </a:p>
          <a:p>
            <a:pPr>
              <a:buNone/>
            </a:pPr>
            <a:r>
              <a:rPr lang="ru-RU" sz="2400" dirty="0" smtClean="0"/>
              <a:t>- присвоение нового знания, новой информации учеником;</a:t>
            </a:r>
          </a:p>
          <a:p>
            <a:pPr>
              <a:buNone/>
            </a:pPr>
            <a:r>
              <a:rPr lang="ru-RU" sz="2400" dirty="0" smtClean="0"/>
              <a:t>- формирование у каждого из учащихся собственного отношения к изучаемому материалу.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cs typeface="Times New Roman" pitchFamily="18" charset="0"/>
              </a:rPr>
              <a:t>Структура урока с использованием технологии критического мышления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357166"/>
            <a:ext cx="8139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cs typeface="Times New Roman" pitchFamily="18" charset="0"/>
              </a:rPr>
              <a:t>Таблица </a:t>
            </a:r>
            <a:r>
              <a:rPr lang="ru-RU" altLang="ru-RU" sz="4000" b="1" dirty="0" smtClean="0">
                <a:cs typeface="Times New Roman" pitchFamily="18" charset="0"/>
              </a:rPr>
              <a:t>толстых </a:t>
            </a:r>
            <a:r>
              <a:rPr lang="ru-RU" altLang="ru-RU" sz="4000" b="1" dirty="0" smtClean="0">
                <a:cs typeface="Times New Roman" pitchFamily="18" charset="0"/>
              </a:rPr>
              <a:t>и тонких вопросов</a:t>
            </a:r>
            <a:endParaRPr lang="ru-RU" sz="4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285860"/>
          <a:ext cx="8501122" cy="3653249"/>
        </p:xfrm>
        <a:graphic>
          <a:graphicData uri="http://schemas.openxmlformats.org/drawingml/2006/table">
            <a:tbl>
              <a:tblPr/>
              <a:tblGrid>
                <a:gridCol w="4250118"/>
                <a:gridCol w="4251004"/>
              </a:tblGrid>
              <a:tr h="49856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Bahnschrift SemiBold Condensed" pitchFamily="34" charset="0"/>
                          <a:ea typeface="Times New Roman"/>
                        </a:rPr>
                        <a:t>«Толстые» </a:t>
                      </a:r>
                      <a:r>
                        <a:rPr lang="ru-RU" sz="2400" b="1" dirty="0" smtClean="0">
                          <a:latin typeface="Bahnschrift SemiBold Condensed" pitchFamily="34" charset="0"/>
                          <a:ea typeface="Times New Roman"/>
                        </a:rPr>
                        <a:t>вопросы (проблемные)</a:t>
                      </a:r>
                      <a:endParaRPr lang="ru-RU" sz="2400" dirty="0">
                        <a:latin typeface="Bahnschrift SemiBold Condensed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Bahnschrift SemiBold Condensed" pitchFamily="34" charset="0"/>
                          <a:ea typeface="Times New Roman"/>
                        </a:rPr>
                        <a:t>«Тонкие» </a:t>
                      </a:r>
                      <a:r>
                        <a:rPr lang="ru-RU" sz="2400" b="1" dirty="0" smtClean="0">
                          <a:latin typeface="Bahnschrift SemiBold Condensed" pitchFamily="34" charset="0"/>
                          <a:ea typeface="Times New Roman"/>
                        </a:rPr>
                        <a:t>вопросы ( простые)</a:t>
                      </a:r>
                      <a:endParaRPr lang="ru-RU" sz="2400" dirty="0">
                        <a:latin typeface="Bahnschrift SemiBold Condensed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41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Объясните </a:t>
                      </a: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почему длина окружности равна произведению удвоенного радиуса на число «Пи».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Предположите</a:t>
                      </a:r>
                      <a:r>
                        <a:rPr lang="ru-RU" sz="2000" dirty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, что будет </a:t>
                      </a: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с длиной окружности, если её диаметр</a:t>
                      </a:r>
                      <a:r>
                        <a:rPr lang="ru-RU" sz="2000" baseline="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 увеличится вдвое?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В чём </a:t>
                      </a: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различие окружности и круга?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Как найти</a:t>
                      </a:r>
                      <a:r>
                        <a:rPr lang="ru-RU" sz="2000" baseline="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 длину окружности компакт-диска?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2000" baseline="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 получить окружность?</a:t>
                      </a:r>
                      <a:endParaRPr lang="ru-RU" sz="2000" baseline="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Что называется радиусом окружности?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Что такое хорда?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Согласны ли </a:t>
                      </a: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вы, что диаметр – это самая большая хорда окружности?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Верно </a:t>
                      </a:r>
                      <a:r>
                        <a:rPr lang="ru-RU" sz="200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ли,</a:t>
                      </a:r>
                      <a:r>
                        <a:rPr lang="ru-RU" sz="2000" baseline="0" dirty="0" smtClean="0">
                          <a:latin typeface="Bahnschrift SemiBold Condensed" pitchFamily="34" charset="0"/>
                          <a:ea typeface="Calibri"/>
                          <a:cs typeface="Times New Roman"/>
                        </a:rPr>
                        <a:t> что диаметр проходит через центр окружности?</a:t>
                      </a:r>
                      <a:endParaRPr lang="ru-RU" sz="2000" dirty="0">
                        <a:latin typeface="Bahnschrift SemiBold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Прием «Кубик Блума»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ahnschrift SemiBold Condensed" pitchFamily="34" charset="0"/>
              </a:rPr>
              <a:t>1</a:t>
            </a:r>
            <a:r>
              <a:rPr lang="ru-RU" sz="2800" b="1" dirty="0" smtClean="0">
                <a:latin typeface="Bahnschrift SemiBold Condensed" pitchFamily="34" charset="0"/>
              </a:rPr>
              <a:t>.</a:t>
            </a:r>
            <a:r>
              <a:rPr lang="ru-RU" sz="2800" b="1" u="sng" dirty="0" smtClean="0">
                <a:latin typeface="Bahnschrift SemiBold Condensed" pitchFamily="34" charset="0"/>
              </a:rPr>
              <a:t>Назовите</a:t>
            </a:r>
            <a:r>
              <a:rPr lang="ru-RU" sz="2800" dirty="0" smtClean="0">
                <a:latin typeface="Bahnschrift SemiBold Condensed" pitchFamily="34" charset="0"/>
              </a:rPr>
              <a:t> формулы для нахождения длины окружности по длине ее диаметра, по длине ее радиуса.</a:t>
            </a:r>
          </a:p>
          <a:p>
            <a:r>
              <a:rPr lang="ru-RU" sz="2800" dirty="0" smtClean="0">
                <a:latin typeface="Bahnschrift SemiBold Condensed" pitchFamily="34" charset="0"/>
              </a:rPr>
              <a:t>2.</a:t>
            </a:r>
            <a:r>
              <a:rPr lang="ru-RU" sz="2800" b="1" u="sng" dirty="0" smtClean="0">
                <a:latin typeface="Bahnschrift SemiBold Condensed" pitchFamily="34" charset="0"/>
              </a:rPr>
              <a:t>Расскажите</a:t>
            </a:r>
            <a:r>
              <a:rPr lang="ru-RU" sz="2800" dirty="0" smtClean="0">
                <a:latin typeface="Bahnschrift SemiBold Condensed" pitchFamily="34" charset="0"/>
              </a:rPr>
              <a:t>, как найти длину окружности долгоиграющей пластинки?</a:t>
            </a:r>
          </a:p>
          <a:p>
            <a:r>
              <a:rPr lang="ru-RU" sz="2800" dirty="0" smtClean="0">
                <a:latin typeface="Bahnschrift SemiBold Condensed" pitchFamily="34" charset="0"/>
              </a:rPr>
              <a:t>3.</a:t>
            </a:r>
            <a:r>
              <a:rPr lang="ru-RU" sz="2800" u="sng" dirty="0" smtClean="0">
                <a:latin typeface="Bahnschrift SemiBold Condensed" pitchFamily="34" charset="0"/>
              </a:rPr>
              <a:t>Придумайте</a:t>
            </a:r>
            <a:r>
              <a:rPr lang="ru-RU" sz="2800" dirty="0" smtClean="0">
                <a:latin typeface="Bahnschrift SemiBold Condensed" pitchFamily="34" charset="0"/>
              </a:rPr>
              <a:t> задачу на нахождение длины окружности по длине ее радиуса.</a:t>
            </a:r>
          </a:p>
          <a:p>
            <a:r>
              <a:rPr lang="ru-RU" sz="2800" dirty="0" smtClean="0">
                <a:latin typeface="Bahnschrift SemiBold Condensed" pitchFamily="34" charset="0"/>
              </a:rPr>
              <a:t>4.</a:t>
            </a:r>
            <a:r>
              <a:rPr lang="ru-RU" sz="2800" u="sng" dirty="0" smtClean="0">
                <a:latin typeface="Bahnschrift SemiBold Condensed" pitchFamily="34" charset="0"/>
              </a:rPr>
              <a:t>Поделитесь</a:t>
            </a:r>
            <a:r>
              <a:rPr lang="ru-RU" sz="2800" dirty="0" smtClean="0">
                <a:latin typeface="Bahnschrift SemiBold Condensed" pitchFamily="34" charset="0"/>
              </a:rPr>
              <a:t>, сможете ли вы вычислить длину арены цирка, зная её диаметр?</a:t>
            </a:r>
          </a:p>
          <a:p>
            <a:r>
              <a:rPr lang="ru-RU" sz="2800" u="sng" dirty="0" smtClean="0">
                <a:latin typeface="Bahnschrift SemiBold Condensed" pitchFamily="34" charset="0"/>
              </a:rPr>
              <a:t>5.Что произойдет </a:t>
            </a:r>
            <a:r>
              <a:rPr lang="ru-RU" sz="2800" dirty="0" smtClean="0">
                <a:latin typeface="Bahnschrift SemiBold Condensed" pitchFamily="34" charset="0"/>
              </a:rPr>
              <a:t>с длиной окружности,</a:t>
            </a:r>
          </a:p>
          <a:p>
            <a:r>
              <a:rPr lang="ru-RU" sz="2800" dirty="0" smtClean="0">
                <a:latin typeface="Bahnschrift SemiBold Condensed" pitchFamily="34" charset="0"/>
              </a:rPr>
              <a:t> если диаметр увеличить в 3 раза?</a:t>
            </a:r>
          </a:p>
          <a:p>
            <a:r>
              <a:rPr lang="ru-RU" sz="2800" dirty="0" smtClean="0">
                <a:latin typeface="Bahnschrift SemiBold Condensed" pitchFamily="34" charset="0"/>
              </a:rPr>
              <a:t>6. </a:t>
            </a:r>
            <a:r>
              <a:rPr lang="ru-RU" sz="2800" u="sng" dirty="0" smtClean="0">
                <a:latin typeface="Bahnschrift SemiBold Condensed" pitchFamily="34" charset="0"/>
                <a:ea typeface="Calibri"/>
                <a:cs typeface="Times New Roman"/>
              </a:rPr>
              <a:t>В чём различие </a:t>
            </a:r>
            <a:r>
              <a:rPr lang="ru-RU" sz="2800" dirty="0" smtClean="0">
                <a:latin typeface="Bahnschrift SemiBold Condensed" pitchFamily="34" charset="0"/>
                <a:ea typeface="Calibri"/>
                <a:cs typeface="Times New Roman"/>
              </a:rPr>
              <a:t>окружности и круга?</a:t>
            </a:r>
          </a:p>
          <a:p>
            <a:endParaRPr lang="ru-RU" sz="2800" dirty="0">
              <a:latin typeface="Bahnschrift SemiBold Condens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191" y="4000504"/>
            <a:ext cx="363480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/>
              <a:t>Пример таблицы </a:t>
            </a:r>
            <a:r>
              <a:rPr lang="en-US" sz="3600" b="1" dirty="0" smtClean="0"/>
              <a:t>INCERT</a:t>
            </a:r>
            <a:r>
              <a:rPr lang="ru-RU" sz="3600" b="1" dirty="0" smtClean="0"/>
              <a:t> по теме «Длина окружности»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500174"/>
          <a:ext cx="7500990" cy="33619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14512"/>
                <a:gridCol w="2214868"/>
                <a:gridCol w="1846702"/>
                <a:gridCol w="1724908"/>
              </a:tblGrid>
              <a:tr h="89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Уже знал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Узнал новое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Думал иначе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Есть вопросы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8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Окружность</a:t>
                      </a:r>
                      <a:endParaRPr lang="ru-RU" sz="1800" b="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Радиус</a:t>
                      </a:r>
                      <a:endParaRPr lang="ru-RU" sz="1800" b="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Диаметр</a:t>
                      </a:r>
                      <a:endParaRPr lang="ru-RU" sz="1800" b="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Хорда</a:t>
                      </a:r>
                      <a:endParaRPr lang="ru-RU" sz="1800" b="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Круг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Длина окружности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Число «Пи»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/>
                        <a:t>Формула для вычисления длины окружности через диаметр и радиус</a:t>
                      </a:r>
                      <a:endParaRPr lang="ru-RU" sz="1800" b="0" dirty="0"/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Определение круга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Что диаметр – это не хорда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/>
                        <a:t>Не понял как получили </a:t>
                      </a:r>
                      <a:r>
                        <a:rPr lang="ru-RU" sz="1800" b="0" dirty="0" smtClean="0"/>
                        <a:t>формулу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Почему число «Пи» не имеет</a:t>
                      </a:r>
                      <a:r>
                        <a:rPr lang="ru-RU" sz="1800" b="0" baseline="0" dirty="0" smtClean="0">
                          <a:latin typeface="Times New Roman"/>
                          <a:ea typeface="Times New Roman"/>
                        </a:rPr>
                        <a:t> точного значения.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445" t="23978" r="14443" b="34320"/>
          <a:stretch>
            <a:fillRect/>
          </a:stretch>
        </p:blipFill>
        <p:spPr bwMode="auto">
          <a:xfrm>
            <a:off x="214282" y="1285860"/>
            <a:ext cx="8662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5008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ahnschrift SemiBold SemiConden" pitchFamily="34" charset="0"/>
              </a:rPr>
              <a:t>Критическое мышление – один из инновационных путей раскрытия духовного потенциала человека, а также особая нравственная деятельность, заключающаяся в духовном самоанализе как способе отношения к жизни, в борьбе с собственными недостатками и преодолении сомнений в собственных силах и возможностях. </a:t>
            </a:r>
          </a:p>
          <a:p>
            <a:pPr algn="ctr"/>
            <a:r>
              <a:rPr lang="ru-RU" sz="3200" dirty="0" smtClean="0">
                <a:latin typeface="Bahnschrift SemiBold SemiConden" pitchFamily="34" charset="0"/>
              </a:rPr>
              <a:t>(Д. Клустер «Что такое критическое мышление?»).</a:t>
            </a:r>
            <a:endParaRPr lang="ru-RU" sz="3200" dirty="0"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«Написание синквейна»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 переводе с французского слово </a:t>
            </a:r>
            <a:r>
              <a:rPr lang="ru-RU" sz="1400" b="1" dirty="0" smtClean="0">
                <a:solidFill>
                  <a:srgbClr val="002060"/>
                </a:solidFill>
              </a:rPr>
              <a:t>«синквейн» </a:t>
            </a:r>
          </a:p>
          <a:p>
            <a:pPr>
              <a:buNone/>
            </a:pPr>
            <a:r>
              <a:rPr lang="ru-RU" sz="1400" dirty="0" smtClean="0"/>
              <a:t>означает стихотворение, состоящее из пяти строк, </a:t>
            </a:r>
          </a:p>
          <a:p>
            <a:pPr>
              <a:buNone/>
            </a:pPr>
            <a:r>
              <a:rPr lang="ru-RU" sz="1400" dirty="0" smtClean="0"/>
              <a:t>которое пишется по определенным правилам.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На первой строчке записывается одно слово – </a:t>
            </a:r>
          </a:p>
          <a:p>
            <a:pPr>
              <a:buNone/>
            </a:pPr>
            <a:r>
              <a:rPr lang="ru-RU" sz="1400" dirty="0" smtClean="0"/>
              <a:t>существительное. Это и есть тема синквейна.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На второй строчке надо написать два </a:t>
            </a:r>
          </a:p>
          <a:p>
            <a:pPr>
              <a:buNone/>
            </a:pPr>
            <a:r>
              <a:rPr lang="ru-RU" sz="1400" dirty="0" smtClean="0"/>
              <a:t>прилагательных, раскрывающих тему синквейна.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На третьей строчке записываются три глагола, </a:t>
            </a:r>
          </a:p>
          <a:p>
            <a:pPr>
              <a:buNone/>
            </a:pPr>
            <a:r>
              <a:rPr lang="ru-RU" sz="1400" dirty="0" smtClean="0"/>
              <a:t>описывающих действия, относящиеся к теме </a:t>
            </a:r>
          </a:p>
          <a:p>
            <a:pPr>
              <a:buNone/>
            </a:pPr>
            <a:r>
              <a:rPr lang="ru-RU" sz="1400" dirty="0" smtClean="0"/>
              <a:t>синквейна.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На четвертой строчке размещается целая </a:t>
            </a:r>
          </a:p>
          <a:p>
            <a:pPr>
              <a:buNone/>
            </a:pPr>
            <a:r>
              <a:rPr lang="ru-RU" sz="1400" dirty="0" smtClean="0"/>
              <a:t>фраза, предложение, состоящее из нескольких </a:t>
            </a:r>
          </a:p>
          <a:p>
            <a:pPr>
              <a:buNone/>
            </a:pPr>
            <a:r>
              <a:rPr lang="ru-RU" sz="1400" dirty="0" smtClean="0"/>
              <a:t>слов, с помощью которого ученик высказывает </a:t>
            </a:r>
          </a:p>
          <a:p>
            <a:pPr>
              <a:buNone/>
            </a:pPr>
            <a:r>
              <a:rPr lang="ru-RU" sz="1400" dirty="0" smtClean="0"/>
              <a:t>свое  отношение к теме. Это может быть крылатое </a:t>
            </a:r>
          </a:p>
          <a:p>
            <a:pPr>
              <a:buNone/>
            </a:pPr>
            <a:r>
              <a:rPr lang="ru-RU" sz="1400" dirty="0" smtClean="0"/>
              <a:t>выражение, цитата или составленная учеником</a:t>
            </a:r>
          </a:p>
          <a:p>
            <a:pPr>
              <a:buNone/>
            </a:pPr>
            <a:r>
              <a:rPr lang="ru-RU" sz="1400" dirty="0" smtClean="0"/>
              <a:t>фраза в контексте с темы.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Последняя строчка – это слово-резюме, </a:t>
            </a:r>
          </a:p>
          <a:p>
            <a:pPr>
              <a:buNone/>
            </a:pPr>
            <a:r>
              <a:rPr lang="ru-RU" sz="1400" dirty="0" smtClean="0"/>
              <a:t>которое  дает новую интерпретацию темы, </a:t>
            </a:r>
          </a:p>
          <a:p>
            <a:pPr>
              <a:buNone/>
            </a:pPr>
            <a:r>
              <a:rPr lang="ru-RU" sz="1400" dirty="0" smtClean="0"/>
              <a:t>позволяет выразить  к ней личное отношение. </a:t>
            </a:r>
          </a:p>
          <a:p>
            <a:pPr>
              <a:buNone/>
            </a:pPr>
            <a:r>
              <a:rPr lang="ru-RU" sz="1400" dirty="0" smtClean="0"/>
              <a:t>Применим на стадии рефлексии.</a:t>
            </a:r>
            <a:endParaRPr lang="ru-RU" sz="1400" dirty="0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4038600" cy="4151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85794"/>
            <a:ext cx="5429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«Ум ученика – это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не сосуд, который надо заполнить знаниями,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а факел, который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 надо зажечь»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357290" y="4071942"/>
            <a:ext cx="6451625" cy="9858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СПАСИБО ЗА 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ВНИМАНИЕ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1571612"/>
            <a:ext cx="4429156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571480"/>
            <a:ext cx="650085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Bahnschrift SemiBold SemiConden" pitchFamily="34" charset="0"/>
              </a:rPr>
              <a:t>Технология развития критического мышления (ТРКМ) – это естественный способ взаимодействия с идеями и информацией.</a:t>
            </a:r>
          </a:p>
          <a:p>
            <a:pPr algn="ctr">
              <a:buNone/>
            </a:pPr>
            <a:r>
              <a:rPr lang="ru-RU" dirty="0" smtClean="0">
                <a:latin typeface="Bahnschrift SemiBold SemiConden" pitchFamily="34" charset="0"/>
              </a:rPr>
              <a:t>Участникам взаимодействия необходимо </a:t>
            </a:r>
          </a:p>
          <a:p>
            <a:pPr algn="ctr">
              <a:buNone/>
            </a:pPr>
            <a:r>
              <a:rPr lang="ru-RU" dirty="0" smtClean="0">
                <a:latin typeface="Bahnschrift SemiBold SemiConden" pitchFamily="34" charset="0"/>
              </a:rPr>
              <a:t>умение не только овладеть информацией, </a:t>
            </a:r>
          </a:p>
          <a:p>
            <a:pPr algn="ctr">
              <a:buNone/>
            </a:pPr>
            <a:r>
              <a:rPr lang="ru-RU" dirty="0" smtClean="0">
                <a:latin typeface="Bahnschrift SemiBold SemiConden" pitchFamily="34" charset="0"/>
              </a:rPr>
              <a:t>но и критически её оценить, осмыслить, применить.</a:t>
            </a:r>
            <a:endParaRPr lang="ru-RU" dirty="0"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Пять характеристик критического мышления</a:t>
            </a:r>
            <a:br>
              <a:rPr lang="ru-RU" sz="3200" b="1" dirty="0" smtClean="0"/>
            </a:br>
            <a:r>
              <a:rPr lang="ru-RU" sz="3200" b="1" dirty="0" smtClean="0"/>
              <a:t>(Д. Клустер)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7143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	</a:t>
            </a:r>
            <a:r>
              <a:rPr lang="ru-RU" sz="3600" dirty="0" smtClean="0">
                <a:latin typeface="Bahnschrift SemiBold SemiConden" pitchFamily="34" charset="0"/>
              </a:rPr>
              <a:t>Во первых – это мышление </a:t>
            </a: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самостоятельное.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Bahnschrift SemiBold SemiConden" pitchFamily="34" charset="0"/>
              </a:rPr>
              <a:t>   Во вторых – это мышление </a:t>
            </a: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обобщённое.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Bahnschrift SemiBold SemiConden" pitchFamily="34" charset="0"/>
              </a:rPr>
              <a:t>   В третьих -  это мышление </a:t>
            </a: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проблемное</a:t>
            </a:r>
            <a:r>
              <a:rPr lang="ru-RU" sz="3600" dirty="0" smtClean="0">
                <a:latin typeface="Bahnschrift SemiBold SemiConden" pitchFamily="34" charset="0"/>
              </a:rPr>
              <a:t> </a:t>
            </a:r>
            <a:r>
              <a:rPr lang="ru-RU" sz="3600" dirty="0" smtClean="0">
                <a:latin typeface="Bahnschrift SemiBold SemiConden" pitchFamily="34" charset="0"/>
              </a:rPr>
              <a:t>и</a:t>
            </a: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оценочное.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Bahnschrift SemiBold SemiConden" pitchFamily="34" charset="0"/>
              </a:rPr>
              <a:t>   В четвёртых – это мышление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                            аргументированное.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Bahnschrift SemiBold SemiConden" pitchFamily="34" charset="0"/>
              </a:rPr>
              <a:t>   В пятых – критическое мышление есть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Bahnschrift SemiBold SemiConden" pitchFamily="34" charset="0"/>
              </a:rPr>
              <a:t>                    мышление </a:t>
            </a:r>
            <a:r>
              <a:rPr lang="ru-RU" sz="3600" dirty="0" smtClean="0">
                <a:solidFill>
                  <a:srgbClr val="7030A0"/>
                </a:solidFill>
                <a:latin typeface="Bahnschrift SemiBold SemiConden" pitchFamily="34" charset="0"/>
              </a:rPr>
              <a:t>социальное.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678629" y="321447"/>
            <a:ext cx="2000264" cy="207170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607191" y="1893083"/>
            <a:ext cx="2071702" cy="214314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607191" y="3607595"/>
            <a:ext cx="1928826" cy="214314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14422"/>
            <a:ext cx="1391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«Стадия</a:t>
            </a:r>
          </a:p>
          <a:p>
            <a:r>
              <a:rPr lang="ru-RU" sz="2400" b="1" dirty="0" smtClean="0"/>
              <a:t> вызова»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928934"/>
            <a:ext cx="2090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«Стадия</a:t>
            </a:r>
          </a:p>
          <a:p>
            <a:pPr algn="ctr"/>
            <a:r>
              <a:rPr lang="ru-RU" sz="2400" b="1" dirty="0" smtClean="0"/>
              <a:t> осмысления»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714884"/>
            <a:ext cx="1878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 «Стадия</a:t>
            </a:r>
          </a:p>
          <a:p>
            <a:pPr algn="ctr"/>
            <a:r>
              <a:rPr lang="ru-RU" sz="2400" b="1" dirty="0" smtClean="0"/>
              <a:t> рефлексии»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57166"/>
            <a:ext cx="442915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ahnschrift SemiBold SemiConden" pitchFamily="34" charset="0"/>
              </a:rPr>
              <a:t>Актуализировать;</a:t>
            </a:r>
          </a:p>
          <a:p>
            <a:pPr algn="ctr"/>
            <a:r>
              <a:rPr lang="ru-RU" sz="2800" dirty="0" smtClean="0">
                <a:latin typeface="Bahnschrift SemiBold SemiConden" pitchFamily="34" charset="0"/>
              </a:rPr>
              <a:t>выбрать направление.</a:t>
            </a:r>
            <a:endParaRPr lang="ru-RU" sz="2800" dirty="0">
              <a:latin typeface="Bahnschrift SemiBold SemiConden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1928802"/>
            <a:ext cx="457203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 SemiBold SemiConden" pitchFamily="34" charset="0"/>
              </a:rPr>
              <a:t>Получить новую информацию;</a:t>
            </a:r>
          </a:p>
          <a:p>
            <a:pPr algn="ctr"/>
            <a:r>
              <a:rPr lang="ru-RU" sz="2400" dirty="0" smtClean="0">
                <a:latin typeface="Bahnschrift SemiBold SemiConden" pitchFamily="34" charset="0"/>
              </a:rPr>
              <a:t>осмыслить и соотнести.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3643314"/>
            <a:ext cx="4500594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ahnschrift SemiBold SemiConden" pitchFamily="34" charset="0"/>
              </a:rPr>
              <a:t>Обобщить;</a:t>
            </a:r>
          </a:p>
          <a:p>
            <a:pPr algn="ctr"/>
            <a:r>
              <a:rPr lang="ru-RU" sz="2800" dirty="0" smtClean="0">
                <a:latin typeface="Bahnschrift SemiBold SemiConden" pitchFamily="34" charset="0"/>
              </a:rPr>
              <a:t>сформировать.</a:t>
            </a:r>
            <a:endParaRPr lang="ru-RU" sz="2800" dirty="0"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 smtClean="0">
                <a:cs typeface="Times New Roman" pitchFamily="18" charset="0"/>
              </a:rPr>
              <a:t>Структура урока с использованием  технологии критического мышления </a:t>
            </a:r>
            <a:endParaRPr lang="ru-RU" sz="2800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00034" y="1428736"/>
            <a:ext cx="3071834" cy="128588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 </a:t>
            </a:r>
            <a:r>
              <a:rPr lang="ru-RU" sz="2400" b="1" dirty="0" smtClean="0">
                <a:solidFill>
                  <a:schemeClr val="tx1"/>
                </a:solidFill>
              </a:rPr>
              <a:t>ЭТАП УРОКА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«Стадия вызова»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643306" y="1785926"/>
            <a:ext cx="1000132" cy="64294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1500174"/>
            <a:ext cx="2214578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Побуждение интереса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14686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Его присутствие на каждом уроке обязательно. Этот этап позволяет:</a:t>
            </a:r>
          </a:p>
          <a:p>
            <a:pPr>
              <a:buNone/>
            </a:pPr>
            <a:r>
              <a:rPr lang="ru-RU" sz="2400" b="1" dirty="0" smtClean="0"/>
              <a:t>- актуализировать и обобщить имеющиеся у ученика знания по данной теме или проблеме;</a:t>
            </a:r>
          </a:p>
          <a:p>
            <a:pPr>
              <a:buNone/>
            </a:pPr>
            <a:r>
              <a:rPr lang="ru-RU" sz="2400" b="1" dirty="0" smtClean="0"/>
              <a:t>- вызвать устойчивый интерес к изучаемой теме, мотивировать ученика к учебной деятельности;</a:t>
            </a:r>
          </a:p>
          <a:p>
            <a:pPr>
              <a:buNone/>
            </a:pPr>
            <a:r>
              <a:rPr lang="ru-RU" sz="2400" b="1" dirty="0" smtClean="0"/>
              <a:t>- побудить ученика к активной работе на уроке и дома.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 l="2708" r="10650"/>
          <a:stretch>
            <a:fillRect/>
          </a:stretch>
        </p:blipFill>
        <p:spPr bwMode="auto">
          <a:xfrm>
            <a:off x="214282" y="285728"/>
            <a:ext cx="2286016" cy="1733550"/>
          </a:xfrm>
          <a:prstGeom prst="rect">
            <a:avLst/>
          </a:prstGeom>
          <a:noFill/>
        </p:spPr>
      </p:pic>
      <p:pic>
        <p:nvPicPr>
          <p:cNvPr id="1031" name="Picture 7" descr="C:\Users\Admin\Desktop\u_files_store_3_4634271.jpg"/>
          <p:cNvPicPr>
            <a:picLocks noChangeAspect="1" noChangeArrowheads="1"/>
          </p:cNvPicPr>
          <p:nvPr/>
        </p:nvPicPr>
        <p:blipFill>
          <a:blip r:embed="rId3" cstate="print"/>
          <a:srcRect r="10256" b="12903"/>
          <a:stretch>
            <a:fillRect/>
          </a:stretch>
        </p:blipFill>
        <p:spPr bwMode="auto">
          <a:xfrm>
            <a:off x="214282" y="2285992"/>
            <a:ext cx="2407726" cy="1857388"/>
          </a:xfrm>
          <a:prstGeom prst="rect">
            <a:avLst/>
          </a:prstGeom>
          <a:noFill/>
        </p:spPr>
      </p:pic>
      <p:pic>
        <p:nvPicPr>
          <p:cNvPr id="1032" name="Picture 8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242" y="142852"/>
            <a:ext cx="3462237" cy="3571900"/>
          </a:xfrm>
          <a:prstGeom prst="rect">
            <a:avLst/>
          </a:prstGeom>
          <a:noFill/>
        </p:spPr>
      </p:pic>
      <p:pic>
        <p:nvPicPr>
          <p:cNvPr id="1033" name="Picture 9" descr="C:\Users\Admin\Desktop\9793-E-1.jpg"/>
          <p:cNvPicPr>
            <a:picLocks noChangeAspect="1" noChangeArrowheads="1"/>
          </p:cNvPicPr>
          <p:nvPr/>
        </p:nvPicPr>
        <p:blipFill>
          <a:blip r:embed="rId5" cstate="print"/>
          <a:srcRect t="15791" b="15788"/>
          <a:stretch>
            <a:fillRect/>
          </a:stretch>
        </p:blipFill>
        <p:spPr bwMode="auto">
          <a:xfrm>
            <a:off x="5017112" y="3929066"/>
            <a:ext cx="3967574" cy="2714644"/>
          </a:xfrm>
          <a:prstGeom prst="rect">
            <a:avLst/>
          </a:prstGeom>
          <a:noFill/>
        </p:spPr>
      </p:pic>
      <p:pic>
        <p:nvPicPr>
          <p:cNvPr id="1034" name="Picture 10" descr="C:\Users\Admin\Desktop\загружено (1).jpg"/>
          <p:cNvPicPr>
            <a:picLocks noChangeAspect="1" noChangeArrowheads="1"/>
          </p:cNvPicPr>
          <p:nvPr/>
        </p:nvPicPr>
        <p:blipFill>
          <a:blip r:embed="rId6" cstate="print"/>
          <a:srcRect l="5435" t="12295" r="32065" b="5737"/>
          <a:stretch>
            <a:fillRect/>
          </a:stretch>
        </p:blipFill>
        <p:spPr bwMode="auto">
          <a:xfrm>
            <a:off x="142843" y="4572008"/>
            <a:ext cx="2300303" cy="2000264"/>
          </a:xfrm>
          <a:prstGeom prst="rect">
            <a:avLst/>
          </a:prstGeom>
          <a:noFill/>
        </p:spPr>
      </p:pic>
      <p:pic>
        <p:nvPicPr>
          <p:cNvPr id="1035" name="Picture 11" descr="C:\Users\Admin\Desktop\myach-GL_0-1000x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14290"/>
            <a:ext cx="2571768" cy="2571768"/>
          </a:xfrm>
          <a:prstGeom prst="rect">
            <a:avLst/>
          </a:prstGeom>
          <a:noFill/>
        </p:spPr>
      </p:pic>
      <p:pic>
        <p:nvPicPr>
          <p:cNvPr id="1036" name="Picture 12" descr="C:\Users\Admin\Desktop\640px-Big_red_app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857496"/>
            <a:ext cx="2214578" cy="1661385"/>
          </a:xfrm>
          <a:prstGeom prst="rect">
            <a:avLst/>
          </a:prstGeom>
          <a:noFill/>
        </p:spPr>
      </p:pic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9" cstate="print"/>
          <a:srcRect l="12465" r="15239"/>
          <a:stretch>
            <a:fillRect/>
          </a:stretch>
        </p:blipFill>
        <p:spPr bwMode="auto">
          <a:xfrm>
            <a:off x="2643174" y="4643445"/>
            <a:ext cx="2286016" cy="197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formy-klum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3661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9624"/>
            <a:ext cx="90011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На пришкольном участке дети разбили цветник в форме круга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 и решили обложить его кирпичиками. Длина одного кирпичика 10 см.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 Сколько нужно купить таких кирпичиков, если диаметр этой клумбы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itchFamily="34" charset="0"/>
                <a:ea typeface="Times New Roman" pitchFamily="18" charset="0"/>
                <a:cs typeface="Times New Roman" pitchFamily="18" charset="0"/>
              </a:rPr>
              <a:t>2 метра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Приём «Верю – не верю»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643966" cy="521497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Bahnschrift SemiBold SemiConden" pitchFamily="34" charset="0"/>
              </a:rPr>
              <a:t>                                                                                                                                                                                         «+» – верю,</a:t>
            </a:r>
            <a:endParaRPr lang="ru-RU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Bahnschrift SemiBold SemiConden" pitchFamily="34" charset="0"/>
              </a:rPr>
              <a:t>                                                                                                                                                                                         «-» – не верю</a:t>
            </a:r>
            <a:endParaRPr lang="ru-RU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1. </a:t>
            </a:r>
            <a:r>
              <a:rPr lang="ru-RU" sz="5000" dirty="0" smtClean="0">
                <a:latin typeface="Bahnschrift SemiBold SemiConden" pitchFamily="34" charset="0"/>
              </a:rPr>
              <a:t>. Верите ли вы, что не выбрав центр, окружность не построить?</a:t>
            </a:r>
            <a:endParaRPr lang="ru-RU" sz="5000" b="1" dirty="0" smtClean="0">
              <a:latin typeface="Bahnschrift SemiBold SemiConden" pitchFamily="34" charset="0"/>
            </a:endParaRP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 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2. Верите ли вы, что древние индийцы считали самым важным элементом окружности радиус, хотя не знали такого слова?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 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3. Верите ли вы, что диаметр делит окружность на две равных части?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 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4. Верите ли вы, что радиус в два раза короче диаметра?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 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5. Верите ли вы, что выражение «ходить по кругу» когда-то означало «прогресс»?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 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6. Верите ли вы, что хорда всегда меньше диаметра ?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 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7.Верите ли вы, что длина окружности и радиус окружности взаимосвязаны?</a:t>
            </a:r>
          </a:p>
          <a:p>
            <a:pPr>
              <a:buNone/>
            </a:pPr>
            <a:r>
              <a:rPr lang="ru-RU" sz="5000" b="1" dirty="0" smtClean="0">
                <a:latin typeface="Bahnschrift SemiBold SemiConden" pitchFamily="34" charset="0"/>
              </a:rPr>
              <a:t>8. Верите ли вы, что существует формула для вычисления длины окружности?</a:t>
            </a:r>
          </a:p>
          <a:p>
            <a:endParaRPr lang="ru-RU" sz="5000" dirty="0"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883</Words>
  <Application>Microsoft Office PowerPoint</Application>
  <PresentationFormat>Экран (4:3)</PresentationFormat>
  <Paragraphs>235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ГОУ ЛНР «Успенская гимназия №1 Лутугинского района»</vt:lpstr>
      <vt:lpstr>Слайд 2</vt:lpstr>
      <vt:lpstr>Слайд 3</vt:lpstr>
      <vt:lpstr>Пять характеристик критического мышления (Д. Клустер)</vt:lpstr>
      <vt:lpstr>Слайд 5</vt:lpstr>
      <vt:lpstr>Структура урока с использованием  технологии критического мышления </vt:lpstr>
      <vt:lpstr>Слайд 7</vt:lpstr>
      <vt:lpstr>Слайд 8</vt:lpstr>
      <vt:lpstr>Приём «Верю – не верю»</vt:lpstr>
      <vt:lpstr>Приём «Мозговой штурм»</vt:lpstr>
      <vt:lpstr>Приём «Корзина идей»</vt:lpstr>
      <vt:lpstr>Приём «Коллаж»</vt:lpstr>
      <vt:lpstr>Слайд 13</vt:lpstr>
      <vt:lpstr>Слайд 14</vt:lpstr>
      <vt:lpstr>Слайд 15</vt:lpstr>
      <vt:lpstr>Слайд 16</vt:lpstr>
      <vt:lpstr>Прием «Кубик Блума»</vt:lpstr>
      <vt:lpstr> Пример таблицы INCERT по теме «Длина окружности»  </vt:lpstr>
      <vt:lpstr>Рефлексия</vt:lpstr>
      <vt:lpstr>Прием «Написание синквейна»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ЛНР «Кругликовский УВК ОШ – ДС»</dc:title>
  <dc:creator>User</dc:creator>
  <cp:lastModifiedBy>Admin</cp:lastModifiedBy>
  <cp:revision>103</cp:revision>
  <dcterms:created xsi:type="dcterms:W3CDTF">2021-02-11T19:17:48Z</dcterms:created>
  <dcterms:modified xsi:type="dcterms:W3CDTF">2022-02-16T08:54:24Z</dcterms:modified>
</cp:coreProperties>
</file>