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83" r:id="rId3"/>
    <p:sldId id="260" r:id="rId4"/>
    <p:sldId id="28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6" r:id="rId13"/>
    <p:sldId id="273" r:id="rId14"/>
    <p:sldId id="277" r:id="rId15"/>
    <p:sldId id="286" r:id="rId16"/>
    <p:sldId id="278" r:id="rId17"/>
    <p:sldId id="275" r:id="rId18"/>
    <p:sldId id="279" r:id="rId19"/>
    <p:sldId id="280" r:id="rId20"/>
    <p:sldId id="282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B6"/>
    <a:srgbClr val="4D59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1304" autoAdjust="0"/>
  </p:normalViewPr>
  <p:slideViewPr>
    <p:cSldViewPr snapToGrid="0">
      <p:cViewPr varScale="1">
        <p:scale>
          <a:sx n="80" d="100"/>
          <a:sy n="8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12FD-613B-4264-AA20-D1707C94C717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75493-0AE3-48D2-AECF-E03BC0D65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5493-0AE3-48D2-AECF-E03BC0D65C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5493-0AE3-48D2-AECF-E03BC0D65C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90F40E-E4CC-4ABF-B22B-20EE2E48280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5E3D93-ED7D-41B2-9896-29D8A738D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: &quot;Подумай, что такое воздух и зачем он нужен Воздух,  окружающий Землю, рассеивает лучи Солнца и создает над нами голубое небо.&quot;. 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/>
          <a:srcRect b="94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- ПУТЕШЕСТВИЕ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Dell\Desktop\unna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856984" cy="567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Мотор! Поехали!&quot;: топ-5 самых известных мест, где снимали кино в Ялте |  Наша Газета Крым - свежие новости Севастополя, Симферополя, Ялты, Алуш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824536" cy="3668180"/>
          </a:xfrm>
          <a:prstGeom prst="rect">
            <a:avLst/>
          </a:prstGeom>
          <a:noFill/>
        </p:spPr>
      </p:pic>
      <p:pic>
        <p:nvPicPr>
          <p:cNvPr id="26626" name="Picture 2" descr="Конспект по литературе на тему &quot;А.Грин. Алые паруса.&quot; (6 класс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248472" cy="3186354"/>
          </a:xfrm>
          <a:prstGeom prst="rect">
            <a:avLst/>
          </a:prstGeom>
          <a:noFill/>
        </p:spPr>
      </p:pic>
      <p:pic>
        <p:nvPicPr>
          <p:cNvPr id="26630" name="Picture 6" descr="Поднимаем &quot;Алые паруса&quot; : Включи настро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024336" cy="2780928"/>
          </a:xfrm>
          <a:prstGeom prst="rect">
            <a:avLst/>
          </a:prstGeom>
          <a:noFill/>
        </p:spPr>
      </p:pic>
      <p:pic>
        <p:nvPicPr>
          <p:cNvPr id="26632" name="Picture 8" descr="На улочке Гель-Гью ~ Поэзия (Стихи, не вошедшие в рубрик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5686"/>
            <a:ext cx="3600400" cy="277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Бегущий по волн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4038" name="Picture 6" descr="C:\Users\Dell\Desktop\5cd719a52100002f0079a5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18931"/>
            <a:ext cx="6840760" cy="55224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Беседа души с жизнью. Алые Паруса Александра Грина. Обсуждение на 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Беседа души с жизнью. Алые Паруса Александра Грина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16424" cy="2883521"/>
          </a:xfrm>
          <a:prstGeom prst="rect">
            <a:avLst/>
          </a:prstGeom>
          <a:noFill/>
        </p:spPr>
      </p:pic>
      <p:sp>
        <p:nvSpPr>
          <p:cNvPr id="40966" name="AutoShape 6" descr="Дамы Эпохи 71 - Асс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Дамы Эпохи 71 - Асс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Анастасия Вертинская - Ассоль, Гуттиэре, Мона... волшебная девушка |  Планета семейного кино и мультфиль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4" y="3524003"/>
            <a:ext cx="4032448" cy="3024337"/>
          </a:xfrm>
          <a:prstGeom prst="rect">
            <a:avLst/>
          </a:prstGeom>
          <a:noFill/>
        </p:spPr>
      </p:pic>
      <p:pic>
        <p:nvPicPr>
          <p:cNvPr id="40972" name="Picture 12" descr="Что-то мне это смутно напоминает...: catherine_catty — LiveJour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3888432" cy="2880320"/>
          </a:xfrm>
          <a:prstGeom prst="rect">
            <a:avLst/>
          </a:prstGeom>
          <a:noFill/>
        </p:spPr>
      </p:pic>
      <p:pic>
        <p:nvPicPr>
          <p:cNvPr id="40976" name="Picture 16" descr="Незабываемое камео и роковой Каннский кинофестиваль. Пять историй из жизни  Василия Ланового / Новости города / Сайт Моск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793" y="3369623"/>
            <a:ext cx="378922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Анастасия Вертинская в роли Ассоль (&quot;Алые паруса&quot;) | Идеи для фото, Артист,  Али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1547664" y="4077072"/>
            <a:ext cx="3585635" cy="2592288"/>
          </a:xfrm>
          <a:prstGeom prst="rect">
            <a:avLst/>
          </a:prstGeom>
          <a:noFill/>
        </p:spPr>
      </p:pic>
      <p:pic>
        <p:nvPicPr>
          <p:cNvPr id="45058" name="Picture 2" descr="Дамы Эпохи 71 - Асс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60827" cy="3600400"/>
          </a:xfrm>
          <a:prstGeom prst="rect">
            <a:avLst/>
          </a:prstGeom>
          <a:noFill/>
        </p:spPr>
      </p:pic>
      <p:pic>
        <p:nvPicPr>
          <p:cNvPr id="45060" name="Picture 4" descr="ЖЗЛ - =АНАСТАСИЯ ВЕРТИНСКАЯ=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280031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7"/>
            <a:ext cx="9144000" cy="62567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6866" name="Picture 2" descr="C:\Users\Dell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4149080"/>
            <a:ext cx="43204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149080"/>
            <a:ext cx="3528392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412776"/>
            <a:ext cx="4176464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в группах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1472153"/>
            <a:ext cx="3562598" cy="1947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 группе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Расскажите об отце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матросе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Лонгрене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Расскажите о детстве девочки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726379" y="1541114"/>
            <a:ext cx="41801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 группе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Найдите описание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Автор использует оригинальный ход при описании её внешности. Какой и зачем?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Почему недолюбливали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Как обижали девочку?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93765" y="4385524"/>
            <a:ext cx="3538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 группе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рос одиноким Артур Грэй?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Чем был заполнен мир его детства?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49080"/>
            <a:ext cx="432048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Задания 4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Обратите внимание на истории с картинами. Какое значение имеют эти эпизоды в повести?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 представлял Артур Грэй себе профессию капитана?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082" grpId="0"/>
      <p:bldP spid="4608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 интересных фактов о фильме Алые пару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240360" cy="18722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Логическая  цепочка  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08920"/>
            <a:ext cx="51809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100" b="1" dirty="0" smtClean="0">
                <a:solidFill>
                  <a:srgbClr val="BE12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</a:t>
            </a:r>
            <a:endParaRPr lang="ru-RU" sz="4100" b="1" dirty="0">
              <a:solidFill>
                <a:srgbClr val="BE12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3012" name="Picture 4" descr="Алые паруса – зовущая детско-юношеская меч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2952328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2564904"/>
            <a:ext cx="9361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100" b="1" dirty="0" smtClean="0">
                <a:solidFill>
                  <a:srgbClr val="BE12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lang="ru-RU" sz="4100" b="1" dirty="0">
              <a:solidFill>
                <a:srgbClr val="BE12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3014" name="Picture 6" descr="Алые паруса (СССР, Россия, 1961) смотреть онлайн – Афиша-Ки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29000"/>
            <a:ext cx="3240360" cy="19442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5373216"/>
            <a:ext cx="792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BE12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BE12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6" name="Picture 8" descr="Александр Грин :: Экранизации и театр :: «Алые паруса» (196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140968"/>
            <a:ext cx="3240360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74664" y="5013176"/>
            <a:ext cx="5100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BE12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lvl="0" algn="ctr">
              <a:spcBef>
                <a:spcPct val="0"/>
              </a:spcBef>
            </a:pPr>
            <a:endParaRPr lang="ru-RU" sz="4000" b="1" dirty="0">
              <a:solidFill>
                <a:srgbClr val="BE12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8" name="Picture 10" descr="Алые паруса (1961) - кадры из фильма - советские фильмы - Кино-Театр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996952"/>
            <a:ext cx="2952328" cy="18722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24328" y="5373216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BE12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9" y="6093296"/>
            <a:ext cx="50405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Ответ: 5,1,3,4,2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u-static.z-dn.net/files/d58/6295abfdb6d348fcb666693bd794c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47675"/>
            <a:ext cx="9143999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1465132"/>
            <a:ext cx="88204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сравнительную характеристику Грэя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050" y="2370363"/>
          <a:ext cx="60486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656184"/>
                <a:gridCol w="14401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Ассоль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Грэй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достижения мечты необходимо 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общества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0016" y="4631378"/>
            <a:ext cx="7932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уровень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Мини-сочинение.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понимаете слово «счастье»? Напишите самый лучший рецепт счастья.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481328"/>
            <a:ext cx="4248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cs typeface="Browallia New" pitchFamily="34" charset="-34"/>
              </a:rPr>
              <a:t> ВПЕРЕД К НОВЫМ ОТКРЫТИЯМ НА ПАРУСАХ НАДЕЖДЫ</a:t>
            </a:r>
            <a:endParaRPr lang="ru-RU" sz="4400" b="1" dirty="0">
              <a:solidFill>
                <a:srgbClr val="C00000"/>
              </a:solidFill>
              <a:cs typeface="Browallia New" pitchFamily="34" charset="-3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ДЕВИЗ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3" descr="C:\Users\Dell\Desktop\unnamed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6044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23528" y="350733"/>
            <a:ext cx="89289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Gautami" pitchFamily="34" charset="0"/>
              </a:rPr>
              <a:t>Ребята, надо верить в чудеса!</a:t>
            </a:r>
            <a:endParaRPr kumimoji="0" lang="ru-RU" sz="4000" b="1" i="0" u="none" strike="noStrike" cap="none" normalizeH="0" baseline="0" dirty="0" smtClean="0">
              <a:ln>
                <a:noFill/>
              </a:ln>
              <a:latin typeface="Times New Roman" pitchFamily="18" charset="0"/>
              <a:ea typeface="Times New Roman" pitchFamily="18" charset="0"/>
              <a:cs typeface="Gautam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Gautami" pitchFamily="34" charset="0"/>
              </a:rPr>
              <a:t>Когда-нибудь весенним утром ранним</a:t>
            </a:r>
          </a:p>
          <a:p>
            <a:r>
              <a:rPr lang="ru-RU" sz="4000" b="1" i="1" dirty="0" smtClean="0">
                <a:latin typeface="Times New Roman" pitchFamily="18" charset="0"/>
                <a:cs typeface="Gautami" pitchFamily="34" charset="0"/>
              </a:rPr>
              <a:t>Над океаном алые взметнутся паруса</a:t>
            </a:r>
            <a:endParaRPr lang="ru-RU" sz="4000" b="1" dirty="0" smtClean="0">
              <a:latin typeface="Times New Roman" pitchFamily="18" charset="0"/>
              <a:cs typeface="Gautami" pitchFamily="34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Gautami" pitchFamily="34" charset="0"/>
              </a:rPr>
              <a:t>И скрипка пропоет над океаном.</a:t>
            </a:r>
            <a:endParaRPr lang="ru-RU" sz="4000" b="1" dirty="0" smtClean="0">
              <a:latin typeface="Times New Roman" pitchFamily="18" charset="0"/>
              <a:cs typeface="Gautam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 descr="C:\Users\Dell\Desktop\анимированная_открытка_корабль_алы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5976664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hipwallpaper.com/i/73/52/GbAg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33265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настроение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12776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На уроке мне было интересно.</a:t>
            </a:r>
          </a:p>
          <a:p>
            <a:pPr>
              <a:buNone/>
            </a:pPr>
            <a:r>
              <a:rPr lang="ru-RU" sz="2800" dirty="0" smtClean="0"/>
              <a:t>У меня все получилось!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Мне на уроке было интересно.</a:t>
            </a:r>
          </a:p>
          <a:p>
            <a:pPr>
              <a:buNone/>
            </a:pPr>
            <a:r>
              <a:rPr lang="ru-RU" sz="2800" dirty="0" smtClean="0"/>
              <a:t>Но в некоторых заданиях я сомневался!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Мне было скучно, неинтересно.</a:t>
            </a:r>
          </a:p>
          <a:p>
            <a:pPr>
              <a:buNone/>
            </a:pPr>
            <a:r>
              <a:rPr lang="ru-RU" sz="2800" dirty="0" smtClean="0"/>
              <a:t>Я не справился</a:t>
            </a:r>
            <a:endParaRPr lang="ru-RU" sz="2800" dirty="0"/>
          </a:p>
        </p:txBody>
      </p:sp>
      <p:pic>
        <p:nvPicPr>
          <p:cNvPr id="9" name="Рисунок 8" descr="https://i.ya-webdesign.com/images/green-boat-clipar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6234" r="16883"/>
          <a:stretch/>
        </p:blipFill>
        <p:spPr bwMode="auto">
          <a:xfrm>
            <a:off x="7092280" y="1196751"/>
            <a:ext cx="1584175" cy="1296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1" name="Рисунок 10" descr="https://w7.pngwing.com/pngs/713/667/png-transparent-scarlet-sails-boat-sail-logo-fictional-character-transport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6555" t="4565" r="30031" b="12863"/>
          <a:stretch/>
        </p:blipFill>
        <p:spPr bwMode="auto">
          <a:xfrm>
            <a:off x="7164288" y="4221088"/>
            <a:ext cx="1512168" cy="1464568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2" name="Picture 4" descr="https://img2.freepng.ru/20180325/vxq/kisspng-sailboat-boating-clip-art-boat-5ab77c50005ba2.615930871521974352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36912"/>
            <a:ext cx="151216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Презентация на тему: &quot;Подумай, что такое воздух и зачем он нужен Воздух,  окружающий Землю, рассеивает лучи Солнца и создает над нами голубое небо.&quot;. 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/>
          <a:srcRect b="94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35696" y="33265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109555"/>
            <a:ext cx="5904656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Он жил среди нас, этот  сказочник странный,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Создавший страну, где на берег туманный.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 прославленных бригов бегут на заре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Высокие люди с улыбкой обманной,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 глазами, как отзвук морей в январе,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 великою злобой, с великой любовью,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 солёной, как море, бунтующей кровью,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С извечной, как солнце, мечтой о добре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Arial Unicode MS" pitchFamily="34" charset="-128"/>
                <a:cs typeface="Browallia New" pitchFamily="34" charset="-34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Виссарион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Саянов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Arial Unicode MS" pitchFamily="34" charset="-128"/>
              <a:cs typeface="Browallia New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300" dirty="0" smtClean="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Browallia New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Arial Unicode MS" pitchFamily="34" charset="-128"/>
              <a:cs typeface="Browallia New" pitchFamily="34" charset="-34"/>
            </a:endParaRPr>
          </a:p>
        </p:txBody>
      </p:sp>
      <p:pic>
        <p:nvPicPr>
          <p:cNvPr id="3075" name="Picture 3" descr="Александр Грин фото 1 из 16 в галерее на - 24С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91145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540" y="836708"/>
          <a:ext cx="8280920" cy="5804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58"/>
                <a:gridCol w="517558"/>
                <a:gridCol w="517558"/>
                <a:gridCol w="517558"/>
                <a:gridCol w="517558"/>
                <a:gridCol w="580562"/>
                <a:gridCol w="576064"/>
                <a:gridCol w="504056"/>
                <a:gridCol w="504056"/>
                <a:gridCol w="504056"/>
                <a:gridCol w="436554"/>
                <a:gridCol w="517558"/>
                <a:gridCol w="517558"/>
                <a:gridCol w="517558"/>
                <a:gridCol w="517558"/>
                <a:gridCol w="517550"/>
              </a:tblGrid>
              <a:tr h="52274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8 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b="1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60320" y="1365504"/>
          <a:ext cx="539140" cy="431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40"/>
              </a:tblGrid>
              <a:tr h="5195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5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0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8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195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5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44320" y="2980707"/>
          <a:ext cx="568251" cy="321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51"/>
              </a:tblGrid>
              <a:tr h="5581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37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6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75920" y="3004457"/>
          <a:ext cx="554761" cy="268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61"/>
              </a:tblGrid>
              <a:tr h="5343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37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99744" y="1339854"/>
          <a:ext cx="460326" cy="330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26"/>
              </a:tblGrid>
              <a:tr h="519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6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9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36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8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107762" y="840536"/>
          <a:ext cx="526087" cy="580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087"/>
              </a:tblGrid>
              <a:tr h="5127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6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00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11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7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641912" y="1370840"/>
          <a:ext cx="29963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04056"/>
                <a:gridCol w="504056"/>
                <a:gridCol w="423052"/>
                <a:gridCol w="517558"/>
                <a:gridCol w="471608"/>
              </a:tblGrid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r>
                        <a:rPr lang="ru-RU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633850" y="1911928"/>
          <a:ext cx="3535365" cy="52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/>
                <a:gridCol w="486889"/>
                <a:gridCol w="530642"/>
                <a:gridCol w="414534"/>
                <a:gridCol w="507136"/>
                <a:gridCol w="500436"/>
                <a:gridCol w="513837"/>
              </a:tblGrid>
              <a:tr h="5277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203864" y="2434441"/>
          <a:ext cx="44760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3"/>
                <a:gridCol w="522514"/>
                <a:gridCol w="349389"/>
                <a:gridCol w="576888"/>
                <a:gridCol w="510639"/>
                <a:gridCol w="498762"/>
                <a:gridCol w="483943"/>
                <a:gridCol w="517558"/>
                <a:gridCol w="517558"/>
              </a:tblGrid>
              <a:tr h="482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03864" y="2980706"/>
          <a:ext cx="2956956" cy="55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08"/>
                <a:gridCol w="502911"/>
                <a:gridCol w="422091"/>
                <a:gridCol w="539743"/>
                <a:gridCol w="493021"/>
                <a:gridCol w="516382"/>
              </a:tblGrid>
              <a:tr h="553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520" y="188641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3137" y="3526970"/>
          <a:ext cx="526130" cy="309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30"/>
              </a:tblGrid>
              <a:tr h="6056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1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928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8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8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28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9408" y="0"/>
            <a:ext cx="695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sz="4800" dirty="0"/>
          </a:p>
        </p:txBody>
      </p:sp>
      <p:pic>
        <p:nvPicPr>
          <p:cNvPr id="23" name="Picture 2" descr="C:\Users\Dell\Desktop\4J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92281" y="221842"/>
            <a:ext cx="1440160" cy="1321049"/>
          </a:xfrm>
          <a:prstGeom prst="rect">
            <a:avLst/>
          </a:prstGeom>
          <a:noFill/>
        </p:spPr>
      </p:pic>
      <p:pic>
        <p:nvPicPr>
          <p:cNvPr id="24" name="Picture 2" descr="http://az.lib.ru/b/byhowskij_n_j/.photo2.jpg"/>
          <p:cNvPicPr>
            <a:picLocks noChangeAspect="1" noChangeArrowheads="1"/>
          </p:cNvPicPr>
          <p:nvPr/>
        </p:nvPicPr>
        <p:blipFill>
          <a:blip r:embed="rId4" cstate="print"/>
          <a:srcRect l="8321" t="11934" r="9873" b="11807"/>
          <a:stretch>
            <a:fillRect/>
          </a:stretch>
        </p:blipFill>
        <p:spPr bwMode="auto">
          <a:xfrm>
            <a:off x="4049485" y="5142015"/>
            <a:ext cx="961901" cy="1104406"/>
          </a:xfrm>
          <a:prstGeom prst="rect">
            <a:avLst/>
          </a:prstGeom>
          <a:noFill/>
        </p:spPr>
      </p:pic>
      <p:pic>
        <p:nvPicPr>
          <p:cNvPr id="25" name="Picture 4" descr="Автобус Днепр⇒Феодосия 19:00-20:30 | Феодосия⇒Днепр 17: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4535" y="3693226"/>
            <a:ext cx="1840676" cy="914400"/>
          </a:xfrm>
          <a:prstGeom prst="rect">
            <a:avLst/>
          </a:prstGeom>
          <a:noFill/>
        </p:spPr>
      </p:pic>
      <p:pic>
        <p:nvPicPr>
          <p:cNvPr id="26" name="Picture 6" descr="Одесса – достопримечательности, кафе и театры в большом гайде от 34tra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113" y="3836703"/>
            <a:ext cx="1618661" cy="1079681"/>
          </a:xfrm>
          <a:prstGeom prst="rect">
            <a:avLst/>
          </a:prstGeom>
          <a:noFill/>
        </p:spPr>
      </p:pic>
      <p:pic>
        <p:nvPicPr>
          <p:cNvPr id="27" name="Picture 8" descr="Пехота — Викицитатник"/>
          <p:cNvPicPr>
            <a:picLocks noChangeAspect="1" noChangeArrowheads="1"/>
          </p:cNvPicPr>
          <p:nvPr/>
        </p:nvPicPr>
        <p:blipFill>
          <a:blip r:embed="rId7" cstate="print"/>
          <a:srcRect t="26307"/>
          <a:stretch>
            <a:fillRect/>
          </a:stretch>
        </p:blipFill>
        <p:spPr bwMode="auto">
          <a:xfrm>
            <a:off x="7043265" y="5700156"/>
            <a:ext cx="1685017" cy="898195"/>
          </a:xfrm>
          <a:prstGeom prst="rect">
            <a:avLst/>
          </a:prstGeom>
          <a:noFill/>
        </p:spPr>
      </p:pic>
      <p:pic>
        <p:nvPicPr>
          <p:cNvPr id="28" name="Picture 10" descr="Пасха — когда и какого числа отмечают в 2021 и 2022 году. Дата и история  праздника — Мир космос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8865" y="4750130"/>
            <a:ext cx="1228949" cy="817810"/>
          </a:xfrm>
          <a:prstGeom prst="rect">
            <a:avLst/>
          </a:prstGeom>
          <a:noFill/>
        </p:spPr>
      </p:pic>
      <p:pic>
        <p:nvPicPr>
          <p:cNvPr id="30" name="Picture 14" descr="Театральный теплоход - Страница 2 - Форум о речных круизах и речном  судоходстве - Круизы и Судоходство. Форум интернет-портала INFOFLOT.RU"/>
          <p:cNvPicPr>
            <a:picLocks noChangeAspect="1" noChangeArrowheads="1"/>
          </p:cNvPicPr>
          <p:nvPr/>
        </p:nvPicPr>
        <p:blipFill>
          <a:blip r:embed="rId9" cstate="print"/>
          <a:srcRect l="17647" t="23944" r="10118" b="16901"/>
          <a:stretch>
            <a:fillRect/>
          </a:stretch>
        </p:blipFill>
        <p:spPr bwMode="auto">
          <a:xfrm>
            <a:off x="5047012" y="5533901"/>
            <a:ext cx="1852550" cy="938150"/>
          </a:xfrm>
          <a:prstGeom prst="rect">
            <a:avLst/>
          </a:prstGeom>
          <a:noFill/>
        </p:spPr>
      </p:pic>
      <p:pic>
        <p:nvPicPr>
          <p:cNvPr id="31" name="Picture 16" descr="Костюм МОРЯКА, прокат карнавальных костюмов Киев, Позняки, Осокорки,  фотостудия и фотоуслуги - Mehelen.com"/>
          <p:cNvPicPr>
            <a:picLocks noChangeAspect="1" noChangeArrowheads="1"/>
          </p:cNvPicPr>
          <p:nvPr/>
        </p:nvPicPr>
        <p:blipFill>
          <a:blip r:embed="rId10" cstate="print"/>
          <a:srcRect l="36055" t="2154" r="28402" b="2525"/>
          <a:stretch>
            <a:fillRect/>
          </a:stretch>
        </p:blipFill>
        <p:spPr bwMode="auto">
          <a:xfrm>
            <a:off x="7968343" y="3722374"/>
            <a:ext cx="641267" cy="15502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Тема урока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6751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««Алые паруса». Романтическое мироощущение, тонкий психологизм произведения Александра Грина»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25381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использовать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  <a:t>нечто </a:t>
            </a:r>
            <a: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созданное воображением, </a:t>
            </a:r>
            <a:b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  <a:t>мысленно представляемое (мечта), </a:t>
            </a:r>
            <a:b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4D5949"/>
                </a:solidFill>
                <a:effectLst/>
                <a:latin typeface="Times New Roman" pitchFamily="18" charset="0"/>
                <a:cs typeface="Times New Roman" pitchFamily="18" charset="0"/>
              </a:rPr>
              <a:t>то, что существует на самом деле (действительность).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17" y="3075709"/>
            <a:ext cx="8075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выявить, как соотносится в повести жестокая реальность жизни и романтическая мечта, понять главную истину, которую хотел донести до нас А.Грин своей повестью «Алые паруса».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Алые паруса»: краткое содержание. «Алые паруса» по глав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431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 descr="Ассоль картина. Образ и характеристика Ассоль в повести-феерии «Алые паруса»  Александра Гр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Ассоль картина. Образ и характеристика Ассоль в повести-феерии «Алые паруса»  Александра Гр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Ассоль картина. Образ и характеристика Ассоль в повести-феерии «Алые паруса»  Александра Гр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Исследовательская рабрта &quot;Символика цвета в повести А. Грина &quot;Алые парус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5112568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словаре С.И Ожегова дается такое толкование:</a:t>
            </a:r>
            <a:endParaRPr lang="ru-RU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Феерия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(франц.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feerie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fee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фея, волшебница)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Жанр театральных спектаклей, в которых для фантастических сцен применяются постановочные эффекты. Возник в Италии в 17 в. </a:t>
            </a:r>
            <a:endParaRPr lang="ru-RU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Цирковое представление с использованием различных эффектов.   </a:t>
            </a:r>
            <a:endParaRPr lang="ru-RU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Волшебное, сказочное зрелище. </a:t>
            </a:r>
            <a:endParaRPr lang="ru-RU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a4b9a4f53f9980253daaacb6ae0d77d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8877" y="1481138"/>
            <a:ext cx="3017308" cy="41801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1256</TotalTime>
  <Words>389</Words>
  <Application>Microsoft Office PowerPoint</Application>
  <PresentationFormat>Экран (4:3)</PresentationFormat>
  <Paragraphs>150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УРОК - ПУТЕШЕСТВИЕ</vt:lpstr>
      <vt:lpstr>ДЕВИЗ</vt:lpstr>
      <vt:lpstr>Слайд 3</vt:lpstr>
      <vt:lpstr>Слайд 4</vt:lpstr>
      <vt:lpstr>Тема урока</vt:lpstr>
      <vt:lpstr> Можно использовать: нечто созданное воображением,  мысленно представляемое (мечта),  то, что существует на самом деле (действительность).   </vt:lpstr>
      <vt:lpstr>Слайд 7</vt:lpstr>
      <vt:lpstr>Слайд 8</vt:lpstr>
      <vt:lpstr>Слайд 9</vt:lpstr>
      <vt:lpstr>Слайд 10</vt:lpstr>
      <vt:lpstr>Слайд 11</vt:lpstr>
      <vt:lpstr>Физкультминутка</vt:lpstr>
      <vt:lpstr>Слайд 13</vt:lpstr>
      <vt:lpstr>Слайд 14</vt:lpstr>
      <vt:lpstr>  </vt:lpstr>
      <vt:lpstr>Работа в группах</vt:lpstr>
      <vt:lpstr>Логическая  цепочка   </vt:lpstr>
      <vt:lpstr>Слайд 18</vt:lpstr>
      <vt:lpstr>Домашнее задание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настроение</dc:title>
  <dc:creator>1</dc:creator>
  <cp:lastModifiedBy>1</cp:lastModifiedBy>
  <cp:revision>140</cp:revision>
  <dcterms:created xsi:type="dcterms:W3CDTF">2021-01-04T13:47:39Z</dcterms:created>
  <dcterms:modified xsi:type="dcterms:W3CDTF">2022-03-19T09:16:16Z</dcterms:modified>
</cp:coreProperties>
</file>