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5" r:id="rId5"/>
    <p:sldId id="258" r:id="rId6"/>
    <p:sldId id="266" r:id="rId7"/>
    <p:sldId id="259" r:id="rId8"/>
    <p:sldId id="260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A6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7" d="100"/>
          <a:sy n="97" d="100"/>
        </p:scale>
        <p:origin x="7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85A98-902C-48C0-A112-9C2A7CF70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924B33-0671-4C5A-BB68-4DA995096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9E7433-3D37-470A-84CC-935BCA9B2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C72F-D7FA-47E4-A41B-E181395F415A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4FE3DE-D8CA-47BA-B350-0E2E84516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DA938-D43F-4707-9012-BBF62330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38C2-2831-4BBD-9DEF-88E4C5F10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06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A2B62-EF5C-483D-8541-B95C0D376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EB8089-41AD-44DC-B494-E6CCF8103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676140-4D52-4BD1-8C95-4221936D8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C72F-D7FA-47E4-A41B-E181395F415A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3D404C-CCEA-4024-8F43-9044312B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D60AA-D31C-4B58-B6F9-D3D2B064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38C2-2831-4BBD-9DEF-88E4C5F10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0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F196FB6-EA00-4224-9D11-A34314A97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F4A23D-54EA-450E-B991-45F823D99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96C327-2673-4E92-8A17-F14DA88F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C72F-D7FA-47E4-A41B-E181395F415A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1DBD38-509C-464B-851C-F2826358C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99ED51-929B-40A6-91FD-A87D94F1F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38C2-2831-4BBD-9DEF-88E4C5F10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131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61BCE-26DD-439A-AACD-3075C0994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FA1BA8-7FA5-4F03-A947-3C801F803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45CAFD-3B91-45A9-8A5A-AFEEFE53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C72F-D7FA-47E4-A41B-E181395F415A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563005-3F77-44EF-A29D-E475838F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D1F6B8-1274-4C42-AF20-05E553AF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38C2-2831-4BBD-9DEF-88E4C5F10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089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20942-3D1C-4D86-BFE8-4D392260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CE3621-8F09-4B1A-8F70-FB4471EE4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59DBAC-3B55-4102-9E51-ECF17DC49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C72F-D7FA-47E4-A41B-E181395F415A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BC8FA0-EDB0-4605-AB7C-599FB3C5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D6BAD0-D6EB-426F-A8AC-3931CBA2F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38C2-2831-4BBD-9DEF-88E4C5F10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612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BFD26-53F4-4178-8413-D6739C01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B2286-9A20-4DE3-B956-BA4889D3D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37CAF5-B398-4CA7-8963-5A15802DC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05DEC5-D803-4F33-8A06-20242CC5E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C72F-D7FA-47E4-A41B-E181395F415A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66E5A2-F3F9-4167-A6F7-0AB3C6858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BA6303-3475-4248-BA32-DED213CA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38C2-2831-4BBD-9DEF-88E4C5F10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27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10C3F-551B-49CF-9F0A-CEA25E2D0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3C3CE3-C0D5-4392-BDCA-14826FDD4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CF6028-0EB3-4511-86F9-052D565CC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F0CCEA-7912-45C2-88F1-75786338F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B16212-E20B-4DE0-AFD8-A2719766B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1492F7-CEE6-4EDD-9797-2EBCDFCFC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C72F-D7FA-47E4-A41B-E181395F415A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2CDD55-28A9-402D-8ABF-1127B567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9D29CE-62E3-4441-AA17-C88DE7CFE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38C2-2831-4BBD-9DEF-88E4C5F10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20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08B3D-D47C-42F7-A2B2-499A9716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BECD18-D59E-42E9-A5C7-65182F7C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C72F-D7FA-47E4-A41B-E181395F415A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26E508-E21B-42FF-839C-6A7DE1637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F6FCD96-4CE5-4260-B5EB-C484A344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38C2-2831-4BBD-9DEF-88E4C5F10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98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2CF422-FFFA-48CC-A856-2AA8A1548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C72F-D7FA-47E4-A41B-E181395F415A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877607-A78A-4022-BAE7-9D38A6DD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A77ED1-58BA-4E4C-9EDC-0DB4C6C0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38C2-2831-4BBD-9DEF-88E4C5F10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28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3C801-B503-4C41-88D7-FCAF4F98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E72B20-E0BB-4C47-BAF9-3A56605A5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A06264-AD46-460B-AAB8-3FBCF5502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5FE65D-383B-4F44-8E96-17F9CF0B4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C72F-D7FA-47E4-A41B-E181395F415A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1A878-60FB-45C3-A73F-A0D6A476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710F5E-2E10-466E-A886-3C0D14E0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38C2-2831-4BBD-9DEF-88E4C5F10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41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5EA9D-E704-4128-95E2-CC1B51BC9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4B011A7-0575-40FF-8EF7-45759561D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BE553A-7764-4426-9AF1-2A4B2F4C9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2C3BAB-330F-44D5-A93C-3B9935057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C72F-D7FA-47E4-A41B-E181395F415A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BEBF09-CAFA-498C-8F3A-B39A9F2AB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51C9EA-1FCF-4D1B-9BB1-67C41A7C5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38C2-2831-4BBD-9DEF-88E4C5F10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55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8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E589E-1C9F-4886-9C35-589B98AF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72E758-1E2F-4587-9527-8632F936B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61B95-D3EA-48E1-83EF-22AEB0ECE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4C72F-D7FA-47E4-A41B-E181395F415A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B42809-C767-4E59-9977-F1D57034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9EC7C5-606F-4124-8E23-1C111ED72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838C2-2831-4BBD-9DEF-88E4C5F10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10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EE644-1B13-44CA-B856-51A97C6108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908790-D66B-4478-A358-D9C3F9FCD7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9C0D14-C777-4B78-948F-FB6A16F9F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6061" r="3210" b="19192"/>
          <a:stretch/>
        </p:blipFill>
        <p:spPr>
          <a:xfrm>
            <a:off x="-1" y="-1"/>
            <a:ext cx="12739815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F701B8-4A98-4690-A84F-ABC15697F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578" l="3943" r="96326">
                        <a14:foregroundMark x1="8423" y1="66953" x2="5197" y2="81328"/>
                        <a14:foregroundMark x1="5197" y1="81328" x2="16308" y2="88594"/>
                        <a14:foregroundMark x1="16308" y1="88594" x2="28674" y2="89375"/>
                        <a14:foregroundMark x1="28674" y1="89375" x2="41219" y2="89141"/>
                        <a14:foregroundMark x1="41219" y1="89141" x2="69982" y2="90547"/>
                        <a14:foregroundMark x1="69982" y1="90547" x2="85305" y2="87578"/>
                        <a14:foregroundMark x1="85305" y1="87578" x2="90860" y2="81094"/>
                        <a14:foregroundMark x1="90860" y1="81094" x2="87724" y2="69297"/>
                        <a14:foregroundMark x1="87724" y1="69297" x2="86649" y2="68281"/>
                        <a14:foregroundMark x1="2867" y1="77031" x2="3943" y2="70156"/>
                        <a14:foregroundMark x1="3943" y1="70156" x2="4122" y2="69766"/>
                        <a14:foregroundMark x1="61738" y1="85234" x2="65143" y2="85234"/>
                        <a14:foregroundMark x1="29301" y1="82813" x2="31452" y2="84453"/>
                        <a14:foregroundMark x1="32258" y1="91328" x2="34050" y2="92656"/>
                        <a14:foregroundMark x1="42921" y1="46172" x2="50448" y2="46563"/>
                        <a14:foregroundMark x1="95609" y1="82031" x2="96326" y2="76875"/>
                        <a14:foregroundMark x1="94355" y1="72734" x2="92473" y2="70547"/>
                        <a14:backgroundMark x1="21147" y1="45234" x2="24821" y2="51328"/>
                        <a14:backgroundMark x1="45072" y1="41719" x2="51434" y2="43125"/>
                        <a14:backgroundMark x1="64516" y1="56719" x2="64695" y2="4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0" y="-1177596"/>
            <a:ext cx="7247624" cy="8312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AE1A1C-4F35-4D27-8617-CA9E888FB2DD}"/>
              </a:ext>
            </a:extLst>
          </p:cNvPr>
          <p:cNvSpPr txBox="1"/>
          <p:nvPr/>
        </p:nvSpPr>
        <p:spPr>
          <a:xfrm>
            <a:off x="5508762" y="241282"/>
            <a:ext cx="6813276" cy="30469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9600" b="1" dirty="0">
                <a:solidFill>
                  <a:srgbClr val="2A6355"/>
                </a:solidFill>
                <a:effectLst>
                  <a:glow rad="228600">
                    <a:srgbClr val="FFFFFF"/>
                  </a:glow>
                </a:effectLst>
              </a:rPr>
              <a:t>ПЕРОВСКАЯ </a:t>
            </a:r>
          </a:p>
          <a:p>
            <a:pPr algn="ctr"/>
            <a:r>
              <a:rPr lang="ru-RU" sz="9600" b="1" dirty="0">
                <a:solidFill>
                  <a:srgbClr val="2A6355"/>
                </a:solidFill>
                <a:effectLst>
                  <a:glow rad="228600">
                    <a:srgbClr val="FFFFFF"/>
                  </a:glow>
                </a:effectLst>
              </a:rPr>
              <a:t>МУРАВА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39720C-6912-4261-AC7F-F18D0A094DDC}"/>
              </a:ext>
            </a:extLst>
          </p:cNvPr>
          <p:cNvSpPr txBox="1"/>
          <p:nvPr/>
        </p:nvSpPr>
        <p:spPr>
          <a:xfrm>
            <a:off x="5638800" y="4334470"/>
            <a:ext cx="6553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Составил: педагог дополнительного образования </a:t>
            </a:r>
            <a:endParaRPr lang="ru-RU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высшей квалификационной категории</a:t>
            </a:r>
            <a:endParaRPr lang="ru-RU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dirty="0" err="1">
                <a:effectLst/>
                <a:ea typeface="Calibri" panose="020F0502020204030204" pitchFamily="34" charset="0"/>
              </a:rPr>
              <a:t>Руковишникова</a:t>
            </a:r>
            <a:r>
              <a:rPr lang="ru-RU" sz="1800" b="1" dirty="0">
                <a:effectLst/>
                <a:ea typeface="Calibri" panose="020F0502020204030204" pitchFamily="34" charset="0"/>
              </a:rPr>
              <a:t> Татьяна Александровна,</a:t>
            </a:r>
          </a:p>
          <a:p>
            <a:pPr algn="r"/>
            <a:r>
              <a:rPr lang="ru-RU" b="1" dirty="0"/>
              <a:t>методист Бессонова Елена Сергеевна</a:t>
            </a:r>
          </a:p>
          <a:p>
            <a:pPr algn="r"/>
            <a:endParaRPr lang="ru-RU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1C8BA8-D2D0-4948-A92D-41027C0C1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6" y="239829"/>
            <a:ext cx="2296178" cy="19625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A0D3C6-B3DD-436B-A3CB-A02D9605D312}"/>
              </a:ext>
            </a:extLst>
          </p:cNvPr>
          <p:cNvSpPr txBox="1"/>
          <p:nvPr/>
        </p:nvSpPr>
        <p:spPr>
          <a:xfrm>
            <a:off x="10208959" y="6359564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Новосибирск , 2023</a:t>
            </a:r>
          </a:p>
        </p:txBody>
      </p:sp>
    </p:spTree>
    <p:extLst>
      <p:ext uri="{BB962C8B-B14F-4D97-AF65-F5344CB8AC3E}">
        <p14:creationId xmlns:p14="http://schemas.microsoft.com/office/powerpoint/2010/main" val="51988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A9C0E-4C8A-45EF-A1F0-07B53275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i="0" dirty="0">
                <a:solidFill>
                  <a:srgbClr val="205D36"/>
                </a:solidFill>
                <a:effectLst/>
                <a:latin typeface="+mn-lt"/>
                <a:cs typeface="Amatic SC" panose="00000500000000000000" pitchFamily="2" charset="-79"/>
              </a:rPr>
              <a:t>Лев</a:t>
            </a:r>
            <a:endParaRPr lang="ru-RU" sz="239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99358-07F6-47F7-9FA0-81A78651E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Kurale"/>
              </a:rPr>
              <a:t>Как мифологический символ обозначал сильных и непобедимых воинов, силу и власть, бесстрашие и стойкость. Олицетворяет мощь, величие, великодушие, благородство и ум.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974CE3-03C3-4DE4-83D5-FD6389B30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9613" y="-224231"/>
            <a:ext cx="10595163" cy="74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A9C0E-4C8A-45EF-A1F0-07B53275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i="0" dirty="0" err="1">
                <a:solidFill>
                  <a:srgbClr val="205D36"/>
                </a:solidFill>
                <a:effectLst/>
                <a:latin typeface="+mn-lt"/>
                <a:cs typeface="Amatic SC" panose="00000500000000000000" pitchFamily="2" charset="-79"/>
              </a:rPr>
              <a:t>Семаргл</a:t>
            </a:r>
            <a:endParaRPr lang="ru-RU" sz="857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99358-07F6-47F7-9FA0-81A78651E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Kurale"/>
              </a:rPr>
              <a:t>Священный крылатый пес, охраняющий семена, посевы и домашний очаг. Древние славяне считали, что он является посредником между людьми и богами, небом и землёй.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974CE3-03C3-4DE4-83D5-FD6389B30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9613" y="-224231"/>
            <a:ext cx="10595162" cy="74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6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A9C0E-4C8A-45EF-A1F0-07B53275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i="0" dirty="0">
                <a:solidFill>
                  <a:srgbClr val="205D36"/>
                </a:solidFill>
                <a:effectLst/>
                <a:latin typeface="+mn-lt"/>
                <a:cs typeface="Amatic SC" panose="00000500000000000000" pitchFamily="2" charset="-79"/>
              </a:rPr>
              <a:t>Единорог</a:t>
            </a:r>
            <a:endParaRPr lang="ru-RU" sz="857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99358-07F6-47F7-9FA0-81A78651E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Kurale"/>
              </a:rPr>
              <a:t>В славянской мифологии главный среди зверей и владыка всего звериного царства, обладающий необыкновенной силой, разумом и чудодейственными способностями.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974CE3-03C3-4DE4-83D5-FD6389B30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100" y="-298928"/>
            <a:ext cx="10595162" cy="74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3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A9C0E-4C8A-45EF-A1F0-07B53275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i="0" dirty="0">
                <a:solidFill>
                  <a:srgbClr val="205D36"/>
                </a:solidFill>
                <a:effectLst/>
                <a:latin typeface="+mn-lt"/>
                <a:cs typeface="Amatic SC" panose="00000500000000000000" pitchFamily="2" charset="-79"/>
              </a:rPr>
              <a:t>Гамаюн</a:t>
            </a:r>
            <a:endParaRPr lang="ru-RU" sz="857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99358-07F6-47F7-9FA0-81A78651E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Kurale"/>
              </a:rPr>
              <a:t>В славянской мифологии вещая птица, поющая людям божественные песни и предвещающая будущее тем, кто умеет слышать тайное. Она знает все на свете: что было, что есть и что будет.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974CE3-03C3-4DE4-83D5-FD6389B30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101" y="-298928"/>
            <a:ext cx="10595160" cy="74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53117-728F-4205-B29D-688B64E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05D36"/>
                </a:solidFill>
                <a:effectLst/>
                <a:latin typeface="Amatic SC" panose="00000500000000000000" pitchFamily="2" charset="-79"/>
                <a:cs typeface="Amatic SC" panose="00000500000000000000" pitchFamily="2" charset="-79"/>
              </a:rPr>
              <a:t>Сюжеты охотничьих промыслов Перовской слободы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EEEA69F-FFB9-43AD-8758-C89AF4AAE603}"/>
              </a:ext>
            </a:extLst>
          </p:cNvPr>
          <p:cNvSpPr txBox="1">
            <a:spLocks/>
          </p:cNvSpPr>
          <p:nvPr/>
        </p:nvSpPr>
        <p:spPr>
          <a:xfrm>
            <a:off x="759542" y="12991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205D36"/>
                </a:solidFill>
                <a:latin typeface="+mn-lt"/>
                <a:cs typeface="Amatic SC" panose="00000500000000000000" pitchFamily="2" charset="-79"/>
              </a:rPr>
              <a:t>Утка</a:t>
            </a:r>
            <a:endParaRPr lang="ru-RU" sz="85700" dirty="0">
              <a:latin typeface="+mn-lt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08DBB71-9C86-4708-9CFF-743596D87171}"/>
              </a:ext>
            </a:extLst>
          </p:cNvPr>
          <p:cNvSpPr txBox="1">
            <a:spLocks/>
          </p:cNvSpPr>
          <p:nvPr/>
        </p:nvSpPr>
        <p:spPr>
          <a:xfrm>
            <a:off x="759542" y="2624753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Kurale"/>
              </a:rPr>
              <a:t>Древнеславянский символ очистительной силы воды. Символ продолжения рода и счастливой семьи. По преданию — творец мира и знак его вечного продолжения.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411DCB-B725-4D75-BFD0-2ED57F349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13" y="1174990"/>
            <a:ext cx="7556995" cy="531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9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53117-728F-4205-B29D-688B64E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05D36"/>
                </a:solidFill>
                <a:effectLst/>
                <a:latin typeface="Amatic SC" panose="00000500000000000000" pitchFamily="2" charset="-79"/>
                <a:cs typeface="Amatic SC" panose="00000500000000000000" pitchFamily="2" charset="-79"/>
              </a:rPr>
              <a:t>Сюжеты охотничьих промыслов Перовской слободы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EEEA69F-FFB9-43AD-8758-C89AF4AAE603}"/>
              </a:ext>
            </a:extLst>
          </p:cNvPr>
          <p:cNvSpPr txBox="1">
            <a:spLocks/>
          </p:cNvSpPr>
          <p:nvPr/>
        </p:nvSpPr>
        <p:spPr>
          <a:xfrm>
            <a:off x="759542" y="12991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205D36"/>
                </a:solidFill>
                <a:latin typeface="+mn-lt"/>
                <a:cs typeface="Amatic SC" panose="00000500000000000000" pitchFamily="2" charset="-79"/>
              </a:rPr>
              <a:t>Сова</a:t>
            </a:r>
            <a:endParaRPr lang="ru-RU" sz="85700" dirty="0">
              <a:latin typeface="+mn-lt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08DBB71-9C86-4708-9CFF-743596D87171}"/>
              </a:ext>
            </a:extLst>
          </p:cNvPr>
          <p:cNvSpPr txBox="1">
            <a:spLocks/>
          </p:cNvSpPr>
          <p:nvPr/>
        </p:nvSpPr>
        <p:spPr>
          <a:xfrm>
            <a:off x="759542" y="2624753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Kurale"/>
              </a:rPr>
              <a:t>Олицетворение земной и небесной мудрости, направленной на землю, для помощи людям. Её сила в умении видеть сокрытое, спрятанное во тьме, и передавать мудрость предков потомкам.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1BB5AC-163A-4FB0-8F9D-78F154F5C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15" y="1027906"/>
            <a:ext cx="8683693" cy="611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8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53117-728F-4205-B29D-688B64E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05D36"/>
                </a:solidFill>
                <a:effectLst/>
                <a:latin typeface="Amatic SC" panose="00000500000000000000" pitchFamily="2" charset="-79"/>
                <a:cs typeface="Amatic SC" panose="00000500000000000000" pitchFamily="2" charset="-79"/>
              </a:rPr>
              <a:t>Сюжеты охотничьих промыслов Перовской слободы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EEEA69F-FFB9-43AD-8758-C89AF4AAE603}"/>
              </a:ext>
            </a:extLst>
          </p:cNvPr>
          <p:cNvSpPr txBox="1">
            <a:spLocks/>
          </p:cNvSpPr>
          <p:nvPr/>
        </p:nvSpPr>
        <p:spPr>
          <a:xfrm>
            <a:off x="759542" y="12991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205D36"/>
                </a:solidFill>
                <a:latin typeface="+mn-lt"/>
                <a:cs typeface="Amatic SC" panose="00000500000000000000" pitchFamily="2" charset="-79"/>
              </a:rPr>
              <a:t>Сокольничий</a:t>
            </a:r>
            <a:endParaRPr lang="ru-RU" sz="85700" dirty="0">
              <a:latin typeface="+mn-lt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08DBB71-9C86-4708-9CFF-743596D87171}"/>
              </a:ext>
            </a:extLst>
          </p:cNvPr>
          <p:cNvSpPr txBox="1">
            <a:spLocks/>
          </p:cNvSpPr>
          <p:nvPr/>
        </p:nvSpPr>
        <p:spPr>
          <a:xfrm>
            <a:off x="759542" y="2624753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Kurale"/>
              </a:rPr>
              <a:t>Один из старинных чинов в великокняжеском дворцовом хозяйстве на Руси, стоявший во главе организации соколиной охоты, а иногда и всех учреждений военно-княжеской охоты, возглавляя Сокольничий приказ.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01F277-88A0-44E4-BFBA-30C43F95E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35" y="908267"/>
            <a:ext cx="8746698" cy="615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6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53117-728F-4205-B29D-688B64E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05D36"/>
                </a:solidFill>
                <a:effectLst/>
                <a:latin typeface="Amatic SC" panose="00000500000000000000" pitchFamily="2" charset="-79"/>
                <a:cs typeface="Amatic SC" panose="00000500000000000000" pitchFamily="2" charset="-79"/>
              </a:rPr>
              <a:t>Сюжеты охотничьих промыслов Перовской слободы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EEEA69F-FFB9-43AD-8758-C89AF4AAE603}"/>
              </a:ext>
            </a:extLst>
          </p:cNvPr>
          <p:cNvSpPr txBox="1">
            <a:spLocks/>
          </p:cNvSpPr>
          <p:nvPr/>
        </p:nvSpPr>
        <p:spPr>
          <a:xfrm>
            <a:off x="759542" y="12991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205D36"/>
                </a:solidFill>
                <a:latin typeface="+mn-lt"/>
                <a:cs typeface="Amatic SC" panose="00000500000000000000" pitchFamily="2" charset="-79"/>
              </a:rPr>
              <a:t>Всадник</a:t>
            </a:r>
            <a:endParaRPr lang="ru-RU" sz="85700" dirty="0">
              <a:latin typeface="+mn-lt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08DBB71-9C86-4708-9CFF-743596D87171}"/>
              </a:ext>
            </a:extLst>
          </p:cNvPr>
          <p:cNvSpPr txBox="1">
            <a:spLocks/>
          </p:cNvSpPr>
          <p:nvPr/>
        </p:nvSpPr>
        <p:spPr>
          <a:xfrm>
            <a:off x="759542" y="2624753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Kurale"/>
              </a:rPr>
              <a:t>Символ несущий стремительные перемены. Атрибуты упряжи коня считались оберегами, приносили удачу и хранили от всяких бед.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3FFD1E-70D5-472B-90F8-4A6407C7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18" y="540774"/>
            <a:ext cx="9745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2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53117-728F-4205-B29D-688B64E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05D36"/>
                </a:solidFill>
                <a:effectLst/>
                <a:latin typeface="Amatic SC" panose="00000500000000000000" pitchFamily="2" charset="-79"/>
                <a:cs typeface="Amatic SC" panose="00000500000000000000" pitchFamily="2" charset="-79"/>
              </a:rPr>
              <a:t>Сюжеты охотничьих промыслов Перовской слободы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EEEA69F-FFB9-43AD-8758-C89AF4AAE603}"/>
              </a:ext>
            </a:extLst>
          </p:cNvPr>
          <p:cNvSpPr txBox="1">
            <a:spLocks/>
          </p:cNvSpPr>
          <p:nvPr/>
        </p:nvSpPr>
        <p:spPr>
          <a:xfrm>
            <a:off x="759542" y="12991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205D36"/>
                </a:solidFill>
                <a:latin typeface="+mn-lt"/>
                <a:cs typeface="Amatic SC" panose="00000500000000000000" pitchFamily="2" charset="-79"/>
              </a:rPr>
              <a:t>Тетерев</a:t>
            </a:r>
            <a:endParaRPr lang="ru-RU" sz="85700" dirty="0">
              <a:latin typeface="+mn-lt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08DBB71-9C86-4708-9CFF-743596D87171}"/>
              </a:ext>
            </a:extLst>
          </p:cNvPr>
          <p:cNvSpPr txBox="1">
            <a:spLocks/>
          </p:cNvSpPr>
          <p:nvPr/>
        </p:nvSpPr>
        <p:spPr>
          <a:xfrm>
            <a:off x="759542" y="2624753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Kurale"/>
              </a:rPr>
              <a:t>В славянской мифологии одно из воплощений лесного духа. Символизирует богатство лесных охотничьих угодий Перовской слободы (сейчас - район Перово города Москвы).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D63DB6-ADF0-4E37-9123-84AD1042F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72" y="118091"/>
            <a:ext cx="9745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6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53117-728F-4205-B29D-688B64E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05D36"/>
                </a:solidFill>
                <a:effectLst/>
                <a:latin typeface="Amatic SC" panose="00000500000000000000" pitchFamily="2" charset="-79"/>
                <a:cs typeface="Amatic SC" panose="00000500000000000000" pitchFamily="2" charset="-79"/>
              </a:rPr>
              <a:t>Сюжеты охотничьих промыслов Перовской слободы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EEEA69F-FFB9-43AD-8758-C89AF4AAE603}"/>
              </a:ext>
            </a:extLst>
          </p:cNvPr>
          <p:cNvSpPr txBox="1">
            <a:spLocks/>
          </p:cNvSpPr>
          <p:nvPr/>
        </p:nvSpPr>
        <p:spPr>
          <a:xfrm>
            <a:off x="759542" y="12991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205D36"/>
                </a:solidFill>
                <a:latin typeface="+mn-lt"/>
                <a:cs typeface="Amatic SC" panose="00000500000000000000" pitchFamily="2" charset="-79"/>
              </a:rPr>
              <a:t>Олень</a:t>
            </a:r>
            <a:endParaRPr lang="ru-RU" sz="85700" dirty="0">
              <a:latin typeface="+mn-lt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08DBB71-9C86-4708-9CFF-743596D87171}"/>
              </a:ext>
            </a:extLst>
          </p:cNvPr>
          <p:cNvSpPr txBox="1">
            <a:spLocks/>
          </p:cNvSpPr>
          <p:nvPr/>
        </p:nvSpPr>
        <p:spPr>
          <a:xfrm>
            <a:off x="759542" y="2624753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Kurale"/>
              </a:rPr>
              <a:t>Тотемное животное древних славян. Знак удачного брака, обильной жизненной силы. Олицетворение неба и воплощение единства рода.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CF1228-205A-46FA-BA3C-084DA4BD4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42" y="501445"/>
            <a:ext cx="9745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95F1AE6-814B-48E5-BEA1-ACE43C349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23" y="350786"/>
            <a:ext cx="7420896" cy="64334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	С незапамятных времен обыкновенная глина являлась первоосновой разнообразных керамических изделий. Мастера-керамисты являются универсальными профессионалами, одновременно объединяя в себе технологов и художников. Они знают все о глине, ее свойствах и составах, секретах изготовления и обжига изделий, приготовления поливы и нанесения росписи. Особое их внимание притягивала к себе архитектурная керамика.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B06F95-6D93-452E-878F-3A8E90D0D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453" y="-294968"/>
            <a:ext cx="5029199" cy="54814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3EFD62-8987-49BA-B2B4-501A1BA94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41" b="81435" l="37500" r="69167">
                        <a14:foregroundMark x1="45893" y1="77578" x2="55119" y2="78117"/>
                        <a14:foregroundMark x1="47619" y1="81166" x2="51131" y2="81435"/>
                        <a14:foregroundMark x1="43750" y1="21525" x2="43274" y2="19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39" t="15197" r="26783" b="16129"/>
          <a:stretch/>
        </p:blipFill>
        <p:spPr>
          <a:xfrm>
            <a:off x="7527107" y="3972232"/>
            <a:ext cx="2512244" cy="288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6C4252D-4EF4-4150-84C2-219D1D010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38" y="163973"/>
            <a:ext cx="7086601" cy="658095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b="1" i="0" u="sng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Муравлением или покрытием муравой </a:t>
            </a:r>
            <a:r>
              <a:rPr lang="ru-RU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 Руси называли специфический метод создания полупрозрачной глазури на глиняных изделиях. Считается, что XV—XVII веках для простой глазировки глиняной посуды применяли муравление. Процесс заключался в том, что во время обжига в печь, где стояла глиняная посуда, кидали соли, которые превращаясь в пары, затем оседали на посуде и создавали похожее на стекло изумрудного цвета покрытие. Это специфический оттенок зеленого на Руси называли </a:t>
            </a:r>
            <a:r>
              <a:rPr lang="ru-RU" b="1" u="sng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муравою</a:t>
            </a:r>
            <a:r>
              <a:rPr lang="ru-RU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 территории современной Москвы муравление активно использовали в Перовской слободе, где муравленую глазурь наносили на печные изразцы с охотничьими и мифологическими сюжетами. Также известно, что в состав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муравлиной</a:t>
            </a:r>
            <a:r>
              <a:rPr lang="ru-RU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глазури XVII века входили свинец и медная окалина.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6F4F4D-EFFD-4FD3-9152-E0124B323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23" y="163973"/>
            <a:ext cx="4017939" cy="37165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1C5DD3-0556-440D-8B47-235D12B2F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41" y="2664541"/>
            <a:ext cx="5030839" cy="452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3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FDB466-0BE6-4FD7-9A1F-A2AF3EC2D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39" y="369580"/>
            <a:ext cx="5710084" cy="61188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	Замечательных творений русского зодчества. Фасады древних сооружений, печи, облицованные изразцами, словно раскрытая книга, могла рассказать о неведомых существах и легендах. Позднее эти сюжеты перекочевали в рельефные изразцы с зеленой поливой. Полную силу московский зеленый (муравленый) изразец набирает в облицовке печей и в наружном керамическом уборе зданий в середине XVII века.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4D7739-DF1F-4765-B903-57224341A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" t="11998" r="6999"/>
          <a:stretch/>
        </p:blipFill>
        <p:spPr>
          <a:xfrm>
            <a:off x="6499123" y="530941"/>
            <a:ext cx="5034116" cy="389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0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CE9EF5-96E5-4EF9-91C0-8CF66E589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852" y="321290"/>
            <a:ext cx="7302908" cy="65367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	Бурная Петровская эпоха с ее коренной перестройкой общественной жизни и быта верхушки русского общества требовала новых решений в изразцах. В начале XVIII века в Москве и в соседних с нею городами наружный изразцовый декор зданий выходит из употребления. 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Зачарованные ушедшей красотой, воплощённой предками — московскими керамистами — мастера Государственного музея-культурного центра «Интеграция» имени Н. А. Островского решили «расшифровать» эти образы и дать им вторую жизнь.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AAABE6-9154-48D6-8A53-99BF7C173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3" y="3447435"/>
            <a:ext cx="3232354" cy="32323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F8DF77-AF72-4AEE-8DD1-987C48FAC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2" y="98322"/>
            <a:ext cx="3152896" cy="32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7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8A729C3-53B1-4591-A6ED-ECFD09DFE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1535" y="232799"/>
            <a:ext cx="5877232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	В 90-х годах XX века началась работа, которая дала вторую жизнь ушедшей красоте изразцов и созданию объемных скульптур по их сюжетам. Мастера приступили к переработке и синтезу сюжетов муравлёных изразцов в объемные фигуры.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0D69F2-AD38-46C5-A0A3-0DB7A1EE5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51" y="2320413"/>
            <a:ext cx="7444298" cy="49407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5AB5B0-7DE1-472D-A065-7E225D59C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3" y="0"/>
            <a:ext cx="4859818" cy="36777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E27407-6497-4A8E-8601-BB1F64B98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91722" l="9934" r="89901">
                        <a14:foregroundMark x1="47517" y1="38907" x2="34934" y2="43709"/>
                        <a14:foregroundMark x1="34934" y1="43709" x2="32616" y2="55960"/>
                        <a14:foregroundMark x1="32616" y1="55960" x2="44536" y2="61589"/>
                        <a14:foregroundMark x1="44536" y1="61589" x2="59603" y2="62914"/>
                        <a14:foregroundMark x1="59603" y1="62914" x2="67219" y2="71689"/>
                        <a14:foregroundMark x1="67219" y1="71689" x2="51159" y2="74669"/>
                        <a14:foregroundMark x1="51159" y1="74669" x2="38245" y2="73344"/>
                        <a14:foregroundMark x1="38245" y1="73344" x2="30795" y2="75993"/>
                        <a14:foregroundMark x1="25993" y1="73179" x2="22517" y2="57947"/>
                        <a14:foregroundMark x1="33444" y1="66887" x2="45861" y2="66391"/>
                        <a14:foregroundMark x1="45861" y1="66391" x2="46358" y2="66391"/>
                        <a14:foregroundMark x1="54470" y1="55629" x2="68543" y2="50828"/>
                        <a14:foregroundMark x1="68543" y1="50828" x2="78146" y2="60596"/>
                        <a14:foregroundMark x1="78146" y1="60596" x2="75662" y2="71192"/>
                        <a14:foregroundMark x1="75662" y1="71192" x2="64238" y2="79470"/>
                        <a14:foregroundMark x1="70364" y1="77649" x2="79470" y2="80629"/>
                        <a14:foregroundMark x1="79470" y1="80629" x2="77815" y2="72020"/>
                        <a14:foregroundMark x1="58444" y1="31788" x2="69536" y2="34272"/>
                        <a14:foregroundMark x1="69536" y1="34272" x2="64901" y2="23344"/>
                        <a14:foregroundMark x1="64901" y1="23344" x2="57781" y2="17550"/>
                        <a14:foregroundMark x1="57781" y1="17550" x2="40728" y2="15894"/>
                        <a14:foregroundMark x1="40728" y1="15894" x2="26325" y2="25331"/>
                        <a14:foregroundMark x1="26325" y1="25331" x2="11755" y2="56788"/>
                        <a14:foregroundMark x1="11755" y1="56788" x2="8775" y2="77152"/>
                        <a14:foregroundMark x1="8775" y1="77152" x2="12252" y2="88079"/>
                        <a14:foregroundMark x1="12252" y1="88079" x2="24007" y2="92881"/>
                        <a14:foregroundMark x1="24007" y1="92881" x2="44868" y2="91722"/>
                        <a14:foregroundMark x1="44868" y1="91722" x2="72682" y2="91722"/>
                        <a14:foregroundMark x1="72682" y1="91722" x2="86589" y2="91722"/>
                        <a14:foregroundMark x1="86589" y1="91722" x2="88411" y2="77318"/>
                        <a14:foregroundMark x1="88411" y1="77318" x2="81126" y2="43212"/>
                        <a14:foregroundMark x1="81126" y1="43212" x2="71192" y2="28642"/>
                        <a14:foregroundMark x1="21192" y1="87086" x2="31457" y2="86589"/>
                        <a14:foregroundMark x1="31457" y1="86589" x2="84272" y2="86589"/>
                        <a14:foregroundMark x1="82616" y1="88742" x2="23675" y2="89238"/>
                        <a14:foregroundMark x1="49007" y1="12252" x2="49007" y2="12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67" y="3429000"/>
            <a:ext cx="35623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2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5647BF3-9CA1-4968-B627-C37D6DCEC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81" y="193469"/>
            <a:ext cx="7224252" cy="648263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	Позже появилась вторая сюжетная линия, основанная на упоминаниях об </a:t>
            </a:r>
            <a:r>
              <a:rPr lang="ru-RU" b="1" u="sng" dirty="0"/>
              <a:t>охотничьих промыслах </a:t>
            </a:r>
            <a:r>
              <a:rPr lang="ru-RU" dirty="0"/>
              <a:t>Перовской слободы. Обусловлено это было тем, что мастерские расположились в районе Перово города Москвы и керамисты опирались на историческое прошлое местности. </a:t>
            </a:r>
          </a:p>
          <a:p>
            <a:pPr marL="0" indent="0" algn="just">
              <a:buNone/>
            </a:pPr>
            <a:r>
              <a:rPr lang="ru-RU" dirty="0"/>
              <a:t>	Объединяя прошлое и настоящее, народный опыт, традиции и художественные приемы с современными достижениями обработки глиняных изделий керамисты Государственного музея-культурного центра «Интеграция» имени Н. А. Островского создали сувенир «Перовская мурава». Можно сказать, что изделия являются уникальными по своей форме, стилистике, сюжету, и, по сути не имеют аналогов в современных жанрах декоративной пластики.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D68A32-D3DA-4C5C-8379-58A08BB39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74" y="193469"/>
            <a:ext cx="3894181" cy="38689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03A621-3A58-4865-BBF2-CCE563814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74" y="4268736"/>
            <a:ext cx="3553731" cy="240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0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A9C0E-4C8A-45EF-A1F0-07B53275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800" b="1" i="0" dirty="0">
                <a:solidFill>
                  <a:srgbClr val="205D36"/>
                </a:solidFill>
                <a:effectLst/>
                <a:latin typeface="+mn-lt"/>
                <a:cs typeface="Amatic SC" panose="020B0604020202020204" pitchFamily="2" charset="-79"/>
              </a:rPr>
              <a:t>Грифон</a:t>
            </a:r>
            <a:endParaRPr lang="ru-RU" sz="88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99358-07F6-47F7-9FA0-81A78651E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Kurale"/>
              </a:rPr>
              <a:t>	В славянской мифологии выполняет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Kurale"/>
              </a:rPr>
              <a:t>обережную</a:t>
            </a:r>
            <a:r>
              <a:rPr lang="ru-RU" b="0" i="0" dirty="0">
                <a:solidFill>
                  <a:srgbClr val="000000"/>
                </a:solidFill>
                <a:effectLst/>
                <a:latin typeface="Kurale"/>
              </a:rPr>
              <a:t> роль — роль стража. Символизирует власть над землёй и небом, могущество, силу и быстроту, гордость и бдительность.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974CE3-03C3-4DE4-83D5-FD6389B30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36" y="-519199"/>
            <a:ext cx="10595164" cy="745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99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A9C0E-4C8A-45EF-A1F0-07B53275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i="0" dirty="0">
                <a:solidFill>
                  <a:srgbClr val="205D36"/>
                </a:solidFill>
                <a:effectLst/>
                <a:latin typeface="+mn-lt"/>
                <a:cs typeface="Amatic SC" panose="00000500000000000000" pitchFamily="2" charset="-79"/>
              </a:rPr>
              <a:t>Полкан</a:t>
            </a:r>
            <a:endParaRPr lang="ru-RU" sz="239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99358-07F6-47F7-9FA0-81A78651E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Kurale"/>
              </a:rPr>
              <a:t>Герой русского сказочного и былинного эпоса, получеловек — полуконь. Вещее существо, наделенное бессмертием и мудростью. Покровитель охоты и символ воинской доблести.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974CE3-03C3-4DE4-83D5-FD6389B30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9613" y="-224231"/>
            <a:ext cx="10595163" cy="745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6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832</Words>
  <Application>Microsoft Office PowerPoint</Application>
  <PresentationFormat>Широкоэкранный</PresentationFormat>
  <Paragraphs>47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Amatic SC</vt:lpstr>
      <vt:lpstr>Arial</vt:lpstr>
      <vt:lpstr>Calibri</vt:lpstr>
      <vt:lpstr>Calibri Light</vt:lpstr>
      <vt:lpstr>Kurale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Грифон</vt:lpstr>
      <vt:lpstr>Полкан</vt:lpstr>
      <vt:lpstr>Лев</vt:lpstr>
      <vt:lpstr>Семаргл</vt:lpstr>
      <vt:lpstr>Единорог</vt:lpstr>
      <vt:lpstr>Гамаюн</vt:lpstr>
      <vt:lpstr>Сюжеты охотничьих промыслов Перовской слободы</vt:lpstr>
      <vt:lpstr>Сюжеты охотничьих промыслов Перовской слободы</vt:lpstr>
      <vt:lpstr>Сюжеты охотничьих промыслов Перовской слободы</vt:lpstr>
      <vt:lpstr>Сюжеты охотничьих промыслов Перовской слободы</vt:lpstr>
      <vt:lpstr>Сюжеты охотничьих промыслов Перовской слободы</vt:lpstr>
      <vt:lpstr>Сюжеты охотничьих промыслов Перовской слободы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Бессонова</dc:creator>
  <cp:lastModifiedBy>Елена Бессонова</cp:lastModifiedBy>
  <cp:revision>14</cp:revision>
  <dcterms:created xsi:type="dcterms:W3CDTF">2023-02-10T02:39:22Z</dcterms:created>
  <dcterms:modified xsi:type="dcterms:W3CDTF">2023-02-10T04:00:50Z</dcterms:modified>
</cp:coreProperties>
</file>