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8" r:id="rId3"/>
    <p:sldId id="257" r:id="rId4"/>
    <p:sldId id="268" r:id="rId5"/>
    <p:sldId id="269" r:id="rId6"/>
    <p:sldId id="281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1" r:id="rId40"/>
    <p:sldId id="303" r:id="rId41"/>
    <p:sldId id="323" r:id="rId42"/>
    <p:sldId id="305" r:id="rId43"/>
    <p:sldId id="307" r:id="rId44"/>
    <p:sldId id="324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6" r:id="rId61"/>
    <p:sldId id="327" r:id="rId62"/>
    <p:sldId id="328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8" autoAdjust="0"/>
    <p:restoredTop sz="94671" autoAdjust="0"/>
  </p:normalViewPr>
  <p:slideViewPr>
    <p:cSldViewPr>
      <p:cViewPr varScale="1">
        <p:scale>
          <a:sx n="69" d="100"/>
          <a:sy n="69" d="100"/>
        </p:scale>
        <p:origin x="-13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2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16CF-5169-4C5C-904E-1362F58C30E1}" type="datetimeFigureOut">
              <a:rPr lang="ru-RU" smtClean="0"/>
              <a:pPr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DDD3-662D-4B6D-B0AD-5C6F511BDC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16CF-5169-4C5C-904E-1362F58C30E1}" type="datetimeFigureOut">
              <a:rPr lang="ru-RU" smtClean="0"/>
              <a:pPr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DDD3-662D-4B6D-B0AD-5C6F511BD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16CF-5169-4C5C-904E-1362F58C30E1}" type="datetimeFigureOut">
              <a:rPr lang="ru-RU" smtClean="0"/>
              <a:pPr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DDD3-662D-4B6D-B0AD-5C6F511BD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16CF-5169-4C5C-904E-1362F58C30E1}" type="datetimeFigureOut">
              <a:rPr lang="ru-RU" smtClean="0"/>
              <a:pPr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DDD3-662D-4B6D-B0AD-5C6F511BDC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16CF-5169-4C5C-904E-1362F58C30E1}" type="datetimeFigureOut">
              <a:rPr lang="ru-RU" smtClean="0"/>
              <a:pPr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DDD3-662D-4B6D-B0AD-5C6F511BD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16CF-5169-4C5C-904E-1362F58C30E1}" type="datetimeFigureOut">
              <a:rPr lang="ru-RU" smtClean="0"/>
              <a:pPr/>
              <a:t>13.12.2014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DDD3-662D-4B6D-B0AD-5C6F511BDC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16CF-5169-4C5C-904E-1362F58C30E1}" type="datetimeFigureOut">
              <a:rPr lang="ru-RU" smtClean="0"/>
              <a:pPr/>
              <a:t>13.12.2014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DDD3-662D-4B6D-B0AD-5C6F511BDC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16CF-5169-4C5C-904E-1362F58C30E1}" type="datetimeFigureOut">
              <a:rPr lang="ru-RU" smtClean="0"/>
              <a:pPr/>
              <a:t>13.12.2014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DDD3-662D-4B6D-B0AD-5C6F511BD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16CF-5169-4C5C-904E-1362F58C30E1}" type="datetimeFigureOut">
              <a:rPr lang="ru-RU" smtClean="0"/>
              <a:pPr/>
              <a:t>13.12.2014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DDD3-662D-4B6D-B0AD-5C6F511BD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16CF-5169-4C5C-904E-1362F58C30E1}" type="datetimeFigureOut">
              <a:rPr lang="ru-RU" smtClean="0"/>
              <a:pPr/>
              <a:t>13.12.2014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DDD3-662D-4B6D-B0AD-5C6F511BD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16CF-5169-4C5C-904E-1362F58C30E1}" type="datetimeFigureOut">
              <a:rPr lang="ru-RU" smtClean="0"/>
              <a:pPr/>
              <a:t>13.12.2014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DDD3-662D-4B6D-B0AD-5C6F511BDC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C5716CF-5169-4C5C-904E-1362F58C30E1}" type="datetimeFigureOut">
              <a:rPr lang="ru-RU" smtClean="0"/>
              <a:pPr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3DDDD3-662D-4B6D-B0AD-5C6F511BD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556792"/>
            <a:ext cx="8784976" cy="4752528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/>
              <a:t>Алта́йский</a:t>
            </a:r>
            <a:r>
              <a:rPr lang="ru-RU" sz="2800" dirty="0"/>
              <a:t> край — субъект Российской Федерации, входит в состав Сибирского федерального округа. Административный центр — Барнаул</a:t>
            </a:r>
            <a:r>
              <a:rPr lang="ru-RU" sz="2800" dirty="0" smtClean="0"/>
              <a:t>.</a:t>
            </a:r>
          </a:p>
          <a:p>
            <a:pPr algn="ctr"/>
            <a:r>
              <a:rPr lang="ru-RU" sz="2800" dirty="0" smtClean="0"/>
              <a:t> </a:t>
            </a:r>
            <a:r>
              <a:rPr lang="ru-RU" sz="2800" b="1" dirty="0"/>
              <a:t>Образован 28 сентября 1937 года.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/>
              <a:t>Граничит на юге и западе с Восточно-Казахстанской и Павлодарской областями Казахстана, на севере и северо-востоке — с Новосибирской и Кемеровской областями, на юго-востоке — с Республикой Алтай.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772400" cy="1470025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b="1" dirty="0" smtClean="0"/>
              <a:t>     </a:t>
            </a:r>
            <a:r>
              <a:rPr lang="ru-RU" b="1" dirty="0" smtClean="0">
                <a:solidFill>
                  <a:srgbClr val="FF0000"/>
                </a:solidFill>
              </a:rPr>
              <a:t>Алтайский край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122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416824" cy="1656184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Степной орел</a:t>
            </a:r>
            <a:endParaRPr lang="ru-RU" dirty="0"/>
          </a:p>
        </p:txBody>
      </p:sp>
      <p:pic>
        <p:nvPicPr>
          <p:cNvPr id="8194" name="Picture 2" descr="I:\для презентаци\степь\1334312129_22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09328"/>
            <a:ext cx="567079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463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6830144" cy="129408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Краснощекий суслик</a:t>
            </a:r>
            <a:endParaRPr lang="ru-RU" dirty="0"/>
          </a:p>
        </p:txBody>
      </p:sp>
      <p:pic>
        <p:nvPicPr>
          <p:cNvPr id="9218" name="Picture 2" descr="I:\для презентаци\степь\0_64a8f_e3ff2aec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51752"/>
            <a:ext cx="7056784" cy="546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705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Сурок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 descr="I:\для презентаци\степь\1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00839"/>
            <a:ext cx="568863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179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Тушканчик</a:t>
            </a:r>
            <a:endParaRPr lang="ru-RU" dirty="0"/>
          </a:p>
        </p:txBody>
      </p:sp>
      <p:pic>
        <p:nvPicPr>
          <p:cNvPr id="11266" name="Picture 2" descr="I:\для презентаци\степь\37347_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7563" y="1268760"/>
            <a:ext cx="639889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924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Полевка</a:t>
            </a:r>
            <a:endParaRPr lang="ru-RU" dirty="0"/>
          </a:p>
        </p:txBody>
      </p:sp>
      <p:pic>
        <p:nvPicPr>
          <p:cNvPr id="12290" name="Picture 2" descr="I:\для презентаци\степь\rahrjihczbabaispgl - zoologi.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275687"/>
            <a:ext cx="7442436" cy="496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167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470105" cy="1222072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Корсак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314" name="Picture 2" descr="I:\для презентаци\степь\swiftfox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52736"/>
            <a:ext cx="5546355" cy="560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227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Леса Алтая</a:t>
            </a:r>
            <a:endParaRPr lang="ru-RU" dirty="0"/>
          </a:p>
        </p:txBody>
      </p:sp>
      <p:pic>
        <p:nvPicPr>
          <p:cNvPr id="16386" name="Picture 2" descr="I:\для презентаци\лес\e1fc3b2e3e6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3453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5228061" cy="109498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Обитатели леса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412776"/>
            <a:ext cx="5970494" cy="835460"/>
          </a:xfrm>
        </p:spPr>
        <p:txBody>
          <a:bodyPr/>
          <a:lstStyle/>
          <a:p>
            <a:pPr algn="l"/>
            <a:r>
              <a:rPr lang="ru-RU" sz="4400" dirty="0" smtClean="0"/>
              <a:t>Лось</a:t>
            </a:r>
            <a:endParaRPr lang="ru-RU" sz="4400" dirty="0"/>
          </a:p>
        </p:txBody>
      </p:sp>
      <p:pic>
        <p:nvPicPr>
          <p:cNvPr id="17410" name="Picture 2" descr="I:\для презентаци\лес\15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16968"/>
            <a:ext cx="6192688" cy="507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527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Заяц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 descr="I:\для презентаци\лес\zayac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5976664" cy="544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855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Белка</a:t>
            </a:r>
            <a:endParaRPr lang="ru-RU" dirty="0"/>
          </a:p>
        </p:txBody>
      </p:sp>
      <p:pic>
        <p:nvPicPr>
          <p:cNvPr id="19458" name="Picture 2" descr="I:\для презентаци\лес\180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47600"/>
            <a:ext cx="4797599" cy="606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1764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для презентаци\800px-Map_of_Russia_-_Altai_Krai_(2008-03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712"/>
            <a:ext cx="8856984" cy="525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986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Волк</a:t>
            </a:r>
            <a:endParaRPr lang="ru-RU" dirty="0"/>
          </a:p>
        </p:txBody>
      </p:sp>
      <p:pic>
        <p:nvPicPr>
          <p:cNvPr id="20482" name="Picture 2" descr="I:\для презентаци\лес\volk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4664"/>
            <a:ext cx="440056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077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Бурундук</a:t>
            </a:r>
            <a:endParaRPr lang="ru-RU" dirty="0"/>
          </a:p>
        </p:txBody>
      </p:sp>
      <p:pic>
        <p:nvPicPr>
          <p:cNvPr id="21506" name="Picture 2" descr="I:\для презентаци\лес\0_c729_96db8d9e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64704"/>
            <a:ext cx="53530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092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Куница</a:t>
            </a:r>
            <a:endParaRPr lang="ru-RU" dirty="0"/>
          </a:p>
        </p:txBody>
      </p:sp>
      <p:pic>
        <p:nvPicPr>
          <p:cNvPr id="22530" name="Picture 2" descr="I:\для презентаци\лес\f48407b38ae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6478665" cy="485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918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Лиса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3554" name="Picture 2" descr="I:\для презентаци\лес\189193-2010-03-10-li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5038" y="1328192"/>
            <a:ext cx="7154333" cy="53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802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Летучая мышь</a:t>
            </a:r>
            <a:endParaRPr lang="ru-RU" dirty="0"/>
          </a:p>
        </p:txBody>
      </p:sp>
      <p:pic>
        <p:nvPicPr>
          <p:cNvPr id="24578" name="Picture 2" descr="I:\для презентаци\лес\0_6d20e_99d0a46a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84784"/>
            <a:ext cx="6528467" cy="500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165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Кабан</a:t>
            </a:r>
            <a:endParaRPr lang="ru-RU" dirty="0"/>
          </a:p>
        </p:txBody>
      </p:sp>
      <p:pic>
        <p:nvPicPr>
          <p:cNvPr id="25602" name="Picture 2" descr="I:\для презентаци\лес\sv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0768"/>
            <a:ext cx="657672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947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Ёж</a:t>
            </a:r>
            <a:endParaRPr lang="ru-RU" dirty="0"/>
          </a:p>
        </p:txBody>
      </p:sp>
      <p:pic>
        <p:nvPicPr>
          <p:cNvPr id="26626" name="Picture 2" descr="I:\для презентаци\лес\0a0bdf6dae66223c98f22b8a776bccc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50353"/>
            <a:ext cx="6912768" cy="519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324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0561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Горы Алтая</a:t>
            </a:r>
            <a:endParaRPr lang="ru-RU" dirty="0"/>
          </a:p>
        </p:txBody>
      </p:sp>
      <p:pic>
        <p:nvPicPr>
          <p:cNvPr id="27650" name="Picture 2" descr="I:\для презентаци\горы\4b98dd324f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311978" cy="548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093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5732117" cy="152703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Полезные ископаемые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988840"/>
            <a:ext cx="8424936" cy="4536504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Полезные ископаемые Алтайского края включают </a:t>
            </a:r>
            <a:r>
              <a:rPr lang="ru-RU" sz="3200" dirty="0" smtClean="0"/>
              <a:t>поваренную </a:t>
            </a:r>
            <a:r>
              <a:rPr lang="ru-RU" sz="3200" dirty="0"/>
              <a:t>соль, соду, бурый уголь, никель, кобальт, железную руду и драгоценные металлы. Алтай знаменит уникальными месторождениями яшмы, порфиров, мраморов, гранитов, минеральными и питьевыми водами, природными лечебными </a:t>
            </a:r>
            <a:r>
              <a:rPr lang="ru-RU" sz="3200" dirty="0" smtClean="0"/>
              <a:t>грязями и т.д.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14529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Поваренную </a:t>
            </a:r>
            <a:r>
              <a:rPr lang="ru-RU" dirty="0"/>
              <a:t>соль</a:t>
            </a:r>
          </a:p>
        </p:txBody>
      </p:sp>
      <p:pic>
        <p:nvPicPr>
          <p:cNvPr id="34818" name="Picture 2" descr="I:\для презентаци\Полезные ископаемые\f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652388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390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для презентаци\d056a3be67cc3f20bb23ff04b5160e3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692" y="548679"/>
            <a:ext cx="8311780" cy="581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069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Сода</a:t>
            </a:r>
            <a:endParaRPr lang="ru-RU" dirty="0"/>
          </a:p>
        </p:txBody>
      </p:sp>
      <p:pic>
        <p:nvPicPr>
          <p:cNvPr id="35842" name="Picture 2" descr="I:\для презентаци\Полезные ископаемые\image_g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68760"/>
            <a:ext cx="4034383" cy="526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770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Кобальт</a:t>
            </a:r>
            <a:endParaRPr lang="ru-RU" dirty="0"/>
          </a:p>
        </p:txBody>
      </p:sp>
      <p:pic>
        <p:nvPicPr>
          <p:cNvPr id="36866" name="Picture 2" descr="I:\для презентаци\Полезные ископаемые\7296efa2-6575-40e9-9954-58167f138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6752"/>
            <a:ext cx="5282952" cy="528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909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54818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Никель</a:t>
            </a:r>
            <a:endParaRPr lang="ru-RU" dirty="0"/>
          </a:p>
        </p:txBody>
      </p:sp>
      <p:pic>
        <p:nvPicPr>
          <p:cNvPr id="37890" name="Picture 2" descr="I:\для презентаци\Полезные ископаемые\51145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14044"/>
            <a:ext cx="3796531" cy="445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3324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Железная руда</a:t>
            </a:r>
            <a:endParaRPr lang="ru-RU" dirty="0"/>
          </a:p>
        </p:txBody>
      </p:sp>
      <p:pic>
        <p:nvPicPr>
          <p:cNvPr id="38914" name="Picture 2" descr="I:\для презентаци\Полезные ископаемые\43012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6827912" cy="51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588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Бурый </a:t>
            </a:r>
            <a:r>
              <a:rPr lang="ru-RU" dirty="0"/>
              <a:t>уголь</a:t>
            </a:r>
          </a:p>
        </p:txBody>
      </p:sp>
      <p:pic>
        <p:nvPicPr>
          <p:cNvPr id="39938" name="Picture 2" descr="I:\для презентаци\Полезные ископаемые\Lignite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0848" y="1556792"/>
            <a:ext cx="6985000" cy="4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263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Яшма</a:t>
            </a:r>
            <a:endParaRPr lang="ru-RU" dirty="0"/>
          </a:p>
        </p:txBody>
      </p:sp>
      <p:pic>
        <p:nvPicPr>
          <p:cNvPr id="40962" name="Picture 2" descr="I:\для презентаци\Полезные ископаемые\552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0057"/>
            <a:ext cx="6614465" cy="496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I:\для презентаци\1400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74763"/>
            <a:ext cx="4185047" cy="547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000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Мрамор</a:t>
            </a:r>
            <a:endParaRPr lang="ru-RU" dirty="0"/>
          </a:p>
        </p:txBody>
      </p:sp>
      <p:pic>
        <p:nvPicPr>
          <p:cNvPr id="41987" name="Picture 3" descr="I:\для презентаци\1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958" y="2060848"/>
            <a:ext cx="5195010" cy="457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I:\для презентаци\Полезные ископаемые\image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00377"/>
            <a:ext cx="4896544" cy="432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752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Гранит</a:t>
            </a:r>
            <a:endParaRPr lang="ru-RU" dirty="0"/>
          </a:p>
        </p:txBody>
      </p:sp>
      <p:pic>
        <p:nvPicPr>
          <p:cNvPr id="43010" name="Picture 2" descr="I:\для презентаци\Полезные ископаемые\sleb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5328592" cy="400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I:\для презентаци\Полезные ископаемые\574786_w640_h640_rossosantiago_kapustinski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0412" y="2631798"/>
            <a:ext cx="4221654" cy="422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I:\для презентаци\Полезные ископаемые\dscn06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68760"/>
            <a:ext cx="5612869" cy="414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899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568952" cy="194421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Столица Алтайского края</a:t>
            </a:r>
            <a:br>
              <a:rPr lang="ru-RU" dirty="0" smtClean="0"/>
            </a:br>
            <a:r>
              <a:rPr lang="ru-RU" dirty="0" smtClean="0"/>
              <a:t>город Барнаул</a:t>
            </a:r>
            <a:endParaRPr lang="ru-RU" dirty="0"/>
          </a:p>
        </p:txBody>
      </p:sp>
      <p:pic>
        <p:nvPicPr>
          <p:cNvPr id="44035" name="Picture 3" descr="I:\для презентаци\Barnaul_lett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5949206" cy="44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I:\для презентаци\06s0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44408"/>
            <a:ext cx="3630166" cy="446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099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" r="660"/>
          <a:stretch>
            <a:fillRect/>
          </a:stretch>
        </p:blipFill>
        <p:spPr>
          <a:xfrm>
            <a:off x="2555776" y="1143000"/>
            <a:ext cx="6768751" cy="4230216"/>
          </a:xfrm>
          <a:prstGeom prst="roundRect">
            <a:avLst>
              <a:gd name="adj" fmla="val 0"/>
            </a:avLst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23528" y="1340768"/>
            <a:ext cx="4104456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Барнау́л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— город (основан в 1730-х годах, статус города с 1771 года) в России, административный центр Алтайского края (с 1937 года). Расположен на юге Западной Сибири в месте впадения реки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Барнаулки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Обь. Площадь города — 321 км², население — 621,7 тыс. человек (2012),город является 21-м по численности населения в России.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5796"/>
            <a:ext cx="4320480" cy="1080120"/>
          </a:xfrm>
        </p:spPr>
        <p:txBody>
          <a:bodyPr/>
          <a:lstStyle/>
          <a:p>
            <a:pPr marL="0" indent="0">
              <a:buNone/>
            </a:pPr>
            <a:r>
              <a:rPr lang="vi-VN" dirty="0"/>
              <a:t>Барнау́л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845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2736304" cy="5616624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ru-RU" sz="4800" b="1" dirty="0" smtClean="0"/>
              <a:t>Флаг</a:t>
            </a:r>
            <a:r>
              <a:rPr lang="ru-RU" sz="4800" dirty="0" smtClean="0"/>
              <a:t> </a:t>
            </a:r>
            <a:r>
              <a:rPr lang="ru-RU" sz="4800" dirty="0"/>
              <a:t>Алтайского края представляет собой полотнище красного цвета с полосой синего цвета у древка, и стилизованным изображением на этой полосе колоса жёлтого цвета — как символа сельского хозяйства. В центре флага воспроизведено изображение герба Алтайского края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318" y="116632"/>
            <a:ext cx="7992888" cy="95097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Символика Алтайского края</a:t>
            </a:r>
            <a:endParaRPr lang="ru-RU" sz="3600" dirty="0"/>
          </a:p>
        </p:txBody>
      </p:sp>
      <p:pic>
        <p:nvPicPr>
          <p:cNvPr id="14338" name="Picture 2" descr="I:\для презентаци\flag_altai_kr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6832"/>
            <a:ext cx="5976664" cy="419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001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70" r="14770"/>
          <a:stretch>
            <a:fillRect/>
          </a:stretch>
        </p:blipFill>
        <p:spPr>
          <a:xfrm>
            <a:off x="2555776" y="1143000"/>
            <a:ext cx="6588224" cy="4806280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23528" y="1268760"/>
            <a:ext cx="3960440" cy="5187356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Официально годом основания Барнаула считают 1730, когда горнозаводчик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Акинфий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Демидов перевёл на Алтай 200 приписных крестьян для закладки заводов. Однако документально подтверждённым является 1739 год, когда Демидовым началось строительство меде-сереброплавильного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завода.В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небольшую деревню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Усть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-Барнаульскую устремились переселенцы и служивые люди из Центральной России и Урала.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332656"/>
            <a:ext cx="5644932" cy="79208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История Барнаула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8806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744415" cy="687365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Акинфий</a:t>
            </a:r>
            <a:r>
              <a:rPr lang="ru-RU" dirty="0" smtClean="0"/>
              <a:t> </a:t>
            </a:r>
            <a:r>
              <a:rPr lang="ru-RU" dirty="0"/>
              <a:t>Д</a:t>
            </a:r>
            <a:r>
              <a:rPr lang="ru-RU" dirty="0" smtClean="0"/>
              <a:t>емидов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268760"/>
            <a:ext cx="3388660" cy="4296552"/>
          </a:xfrm>
        </p:spPr>
        <p:txBody>
          <a:bodyPr>
            <a:noAutofit/>
          </a:bodyPr>
          <a:lstStyle/>
          <a:p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Аки́нфий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Ники́тич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Деми́дов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(1678 — 5 августа 1745) — русский предприниматель из династии Демидовых, сын Никиты Демидова, основатель горнозаводской промышленности на Алтае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1740—1744 годах был построен Барнаульский сереброплавильный завод, хорошо оборудованный для того времени.</a:t>
            </a:r>
          </a:p>
        </p:txBody>
      </p:sp>
      <p:pic>
        <p:nvPicPr>
          <p:cNvPr id="63490" name="Picture 2" descr="F:\p094-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8898"/>
            <a:ext cx="3816424" cy="554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951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Фото Барнаула 1850г.</a:t>
            </a:r>
            <a:endParaRPr lang="ru-RU" dirty="0"/>
          </a:p>
        </p:txBody>
      </p:sp>
      <p:pic>
        <p:nvPicPr>
          <p:cNvPr id="46082" name="Picture 2" descr="I:\для презентаци\Barnaul1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351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/>
              <a:t>Достопримечательности города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75556" y="980728"/>
            <a:ext cx="7776864" cy="42484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 smtClean="0"/>
              <a:t>             Демидовская площадь</a:t>
            </a:r>
            <a:endParaRPr lang="ru-RU" sz="3200" dirty="0"/>
          </a:p>
        </p:txBody>
      </p:sp>
      <p:pic>
        <p:nvPicPr>
          <p:cNvPr id="47106" name="Picture 2" descr="I:\для презентаци\Barnaul_-_Demidov_Squa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284105" cy="49964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3284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021" y="271222"/>
            <a:ext cx="8280919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  Новый мост через </a:t>
            </a:r>
            <a:r>
              <a:rPr lang="ru-RU" dirty="0" err="1" smtClean="0"/>
              <a:t>р.Обь</a:t>
            </a:r>
            <a:endParaRPr lang="ru-RU" dirty="0"/>
          </a:p>
        </p:txBody>
      </p:sp>
      <p:pic>
        <p:nvPicPr>
          <p:cNvPr id="64514" name="Picture 2" descr="I:\для презентаци\barnaulphoto7_1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054" y="1484783"/>
            <a:ext cx="7272808" cy="478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595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Здание под шпилем</a:t>
            </a:r>
            <a:endParaRPr lang="ru-RU" dirty="0"/>
          </a:p>
        </p:txBody>
      </p:sp>
      <p:pic>
        <p:nvPicPr>
          <p:cNvPr id="48130" name="Picture 2" descr="I:\для презентаци\Barnaul_-_building_with_spi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620000" cy="56864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457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Алтайская государственная Академия культуры</a:t>
            </a:r>
            <a:endParaRPr lang="ru-RU" sz="3600" dirty="0"/>
          </a:p>
        </p:txBody>
      </p:sp>
      <p:pic>
        <p:nvPicPr>
          <p:cNvPr id="49154" name="Picture 2" descr="I:\для презентаци\800px-Altai_State_Academy_of_Culture_and_Ar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056784" cy="529258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007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054280" cy="115006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Здание Городской думы</a:t>
            </a:r>
            <a:endParaRPr lang="ru-RU" dirty="0"/>
          </a:p>
        </p:txBody>
      </p:sp>
      <p:pic>
        <p:nvPicPr>
          <p:cNvPr id="50178" name="Picture 2" descr="I:\для презентаци\800px-Barnaul_City_Du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403976" cy="521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338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136903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Алтайский Драм. театр</a:t>
            </a:r>
            <a:endParaRPr lang="ru-RU" dirty="0"/>
          </a:p>
        </p:txBody>
      </p:sp>
      <p:pic>
        <p:nvPicPr>
          <p:cNvPr id="51202" name="Picture 2" descr="I:\для презентаци\Altai_Drama_Theat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5"/>
            <a:ext cx="7204348" cy="509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30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Кинотеатр Мир</a:t>
            </a:r>
            <a:br>
              <a:rPr lang="ru-RU" dirty="0" smtClean="0"/>
            </a:br>
            <a:r>
              <a:rPr lang="ru-RU" dirty="0" err="1" smtClean="0"/>
              <a:t>Пл.Победы</a:t>
            </a:r>
            <a:endParaRPr lang="ru-RU" dirty="0"/>
          </a:p>
        </p:txBody>
      </p:sp>
      <p:pic>
        <p:nvPicPr>
          <p:cNvPr id="52226" name="Picture 2" descr="I:\для презентаци\Barnaul-Mi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6"/>
            <a:ext cx="7272808" cy="497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327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385"/>
            <a:ext cx="3456384" cy="864096"/>
          </a:xfrm>
        </p:spPr>
        <p:txBody>
          <a:bodyPr/>
          <a:lstStyle/>
          <a:p>
            <a:pPr marL="0" indent="0" algn="l">
              <a:buNone/>
            </a:pP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Герб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956" y="1052736"/>
            <a:ext cx="3750956" cy="5616624"/>
          </a:xfrm>
        </p:spPr>
        <p:txBody>
          <a:bodyPr>
            <a:noAutofit/>
          </a:bodyPr>
          <a:lstStyle/>
          <a:p>
            <a:pPr algn="l"/>
            <a:r>
              <a:rPr lang="ru-RU" sz="1600" dirty="0"/>
              <a:t>Герб Алтайского края был утвержден в 2000 году. Щит разделен горизонтальной полосой на 2 равные части. В верхней части герба на лазоревом фоне, символизирующем величие, изображена дымящаяся доменная печь XVIII века, как отражение исторического прошлого Алтайского края. В нижней части герба на красном (червленом) фоне, символизирующем достоинство, храбрость и мужество, помещено изображение </a:t>
            </a:r>
            <a:r>
              <a:rPr lang="ru-RU" sz="1600" dirty="0" err="1"/>
              <a:t>колыванской</a:t>
            </a:r>
            <a:r>
              <a:rPr lang="ru-RU" sz="1600" dirty="0"/>
              <a:t> «Царицы ваз», которая хранится в Государственном Эрмитаже. Щит герба обрамлен венком золотых колосьев пшеницы, олицетворяющих сельское хозяйство как ведущую отрасль экономики Алтайского края. Венок перевит лазоревой лентой</a:t>
            </a:r>
          </a:p>
        </p:txBody>
      </p:sp>
      <p:pic>
        <p:nvPicPr>
          <p:cNvPr id="15362" name="Picture 2" descr="I:\для презентаци\577px-Coat_of_Arms_of_Altai_Krai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52736"/>
            <a:ext cx="5256584" cy="545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046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56895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Красный Магазин</a:t>
            </a:r>
            <a:endParaRPr lang="ru-RU" dirty="0"/>
          </a:p>
        </p:txBody>
      </p:sp>
      <p:pic>
        <p:nvPicPr>
          <p:cNvPr id="53250" name="Picture 2" descr="I:\для презентаци\Redshopbarnau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668" y="1268760"/>
            <a:ext cx="7403976" cy="540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881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 smtClean="0"/>
              <a:t>Пл.Сахорова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4274" name="Picture 2" descr="I:\для презентаци\Sakharov's_Square_in_Barnau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20891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116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24" y="116632"/>
            <a:ext cx="8352928" cy="115006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Карта районов Алтайского края</a:t>
            </a:r>
            <a:endParaRPr lang="ru-RU" dirty="0"/>
          </a:p>
        </p:txBody>
      </p:sp>
      <p:pic>
        <p:nvPicPr>
          <p:cNvPr id="55298" name="Picture 2" descr="I:\для презентаци\2ba9aa737f70f9767668e526049 (1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27280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193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260648"/>
            <a:ext cx="8953068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Крупнейшие города Алтайского края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196752"/>
            <a:ext cx="5970494" cy="835460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/>
              <a:t>Белокуриха</a:t>
            </a:r>
            <a:endParaRPr lang="ru-RU" sz="4000" dirty="0"/>
          </a:p>
        </p:txBody>
      </p:sp>
      <p:pic>
        <p:nvPicPr>
          <p:cNvPr id="56322" name="Picture 2" descr="I:\для презентаци\Новая папка\Белокурих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6173101" cy="41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I:\для презентаци\Новая папка\ba5b007f51a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2086" y="2726581"/>
            <a:ext cx="5508559" cy="413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102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Славгород</a:t>
            </a:r>
            <a:endParaRPr lang="ru-RU" dirty="0"/>
          </a:p>
        </p:txBody>
      </p:sp>
      <p:pic>
        <p:nvPicPr>
          <p:cNvPr id="57346" name="Picture 2" descr="I:\для презентаци\Новая папка\326d8add5a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503" y="11938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I:\для презентаци\Новая папка\Славгоро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499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Заринск</a:t>
            </a:r>
            <a:endParaRPr lang="ru-RU" dirty="0"/>
          </a:p>
        </p:txBody>
      </p:sp>
      <p:pic>
        <p:nvPicPr>
          <p:cNvPr id="58373" name="Picture 5" descr="I:\для презентаци\Новая папка\photo-08-zarinsk-russ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6632"/>
            <a:ext cx="5076825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I:\для презентаци\Новая папка\img143138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119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6398096" cy="1008112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Бийск</a:t>
            </a:r>
            <a:endParaRPr lang="ru-RU" dirty="0"/>
          </a:p>
        </p:txBody>
      </p:sp>
      <p:pic>
        <p:nvPicPr>
          <p:cNvPr id="59395" name="Picture 3" descr="I:\для презентаци\Новая папка\3471204hs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6220916" cy="466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I:\для презентаци\Новая папка\бис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57"/>
            <a:ext cx="6084564" cy="45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I:\для презентаци\Новая папка\бийск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6372200" cy="477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47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6470104" cy="1001048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Алейск</a:t>
            </a:r>
            <a:endParaRPr lang="ru-RU" dirty="0"/>
          </a:p>
        </p:txBody>
      </p:sp>
      <p:pic>
        <p:nvPicPr>
          <p:cNvPr id="60418" name="Picture 2" descr="I:\для презентаци\Новая папка\Алейск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0503"/>
            <a:ext cx="6840760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I:\для презентаци\Новая папка\aleisk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2859" y="203738"/>
            <a:ext cx="5979621" cy="472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651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6470104" cy="1073056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Рубцовск</a:t>
            </a:r>
            <a:endParaRPr lang="ru-RU" dirty="0"/>
          </a:p>
        </p:txBody>
      </p:sp>
      <p:pic>
        <p:nvPicPr>
          <p:cNvPr id="61442" name="Picture 2" descr="I:\для презентаци\Новая папка\Rubtsovsk_en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8640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I:\для презентаци\Новая папка\рубцовс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74186"/>
            <a:ext cx="5886739" cy="441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I:\для презентаци\Новая папка\рубцовс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6756" y="2566941"/>
            <a:ext cx="5759963" cy="429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421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Камень- на- Оби</a:t>
            </a:r>
            <a:endParaRPr lang="ru-RU" dirty="0"/>
          </a:p>
        </p:txBody>
      </p:sp>
      <p:pic>
        <p:nvPicPr>
          <p:cNvPr id="62467" name="Picture 3" descr="I:\для презентаци\Новая папка\v_altayskom_krae_glavoy_administratsii_kamnya_na_obi_stala_valentina_yakovchen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4193" y="1196752"/>
            <a:ext cx="5842303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66" name="Picture 2" descr="I:\для презентаци\Новая папка\Камень на Об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16150"/>
            <a:ext cx="5870575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742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7704856" cy="242334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Растительный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животный </a:t>
            </a:r>
            <a:r>
              <a:rPr lang="ru-RU" dirty="0"/>
              <a:t>мир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2780928"/>
            <a:ext cx="7992888" cy="3888432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Многообразие </a:t>
            </a:r>
            <a:r>
              <a:rPr lang="ru-RU" sz="3200" dirty="0" smtClean="0"/>
              <a:t>ландшафтов </a:t>
            </a:r>
            <a:r>
              <a:rPr lang="ru-RU" sz="3200" dirty="0"/>
              <a:t>Алтайского края способствует видовому разнообразию животного мира. В фауне края насчитывается более 320 видов птиц и 90 видов Млекопитающих</a:t>
            </a:r>
            <a:r>
              <a:rPr lang="ru-RU" sz="3200" dirty="0" smtClean="0"/>
              <a:t>.</a:t>
            </a:r>
          </a:p>
          <a:p>
            <a:pPr algn="ctr"/>
            <a:r>
              <a:rPr lang="ru-RU" sz="3200" dirty="0"/>
              <a:t>Лесной фонд занимает 26 % площади края.</a:t>
            </a:r>
          </a:p>
        </p:txBody>
      </p:sp>
    </p:spTree>
    <p:extLst>
      <p:ext uri="{BB962C8B-B14F-4D97-AF65-F5344CB8AC3E}">
        <p14:creationId xmlns:p14="http://schemas.microsoft.com/office/powerpoint/2010/main" xmlns="" val="283620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283847" y="1052736"/>
            <a:ext cx="3634736" cy="639762"/>
          </a:xfrm>
        </p:spPr>
        <p:txBody>
          <a:bodyPr/>
          <a:lstStyle/>
          <a:p>
            <a:r>
              <a:rPr lang="ru-RU" sz="3600" dirty="0" smtClean="0"/>
              <a:t>Н.Н. </a:t>
            </a:r>
            <a:r>
              <a:rPr lang="ru-RU" sz="3600" dirty="0" err="1" smtClean="0"/>
              <a:t>Усатова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5536" y="2348880"/>
            <a:ext cx="3346704" cy="2743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39552" y="1131062"/>
            <a:ext cx="3346704" cy="639762"/>
          </a:xfrm>
        </p:spPr>
        <p:txBody>
          <a:bodyPr/>
          <a:lstStyle/>
          <a:p>
            <a:r>
              <a:rPr lang="ru-RU" sz="4000" dirty="0" err="1" smtClean="0"/>
              <a:t>В.М.Шукшин</a:t>
            </a:r>
            <a:endParaRPr lang="ru-RU" sz="40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5148064" y="1916832"/>
            <a:ext cx="3346704" cy="2743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84975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Люди прославившие Алтай</a:t>
            </a:r>
            <a:endParaRPr lang="ru-RU" dirty="0"/>
          </a:p>
        </p:txBody>
      </p:sp>
      <p:pic>
        <p:nvPicPr>
          <p:cNvPr id="65538" name="Picture 2" descr="I:\для презентаци\Актеры с Алтайского края\464px-Nina_Usat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9535" y="1770824"/>
            <a:ext cx="3638692" cy="46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I:\для презентаци\Актеры с Алтайского края\Василий_Шукш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87" y="1926673"/>
            <a:ext cx="5074276" cy="378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03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332656"/>
            <a:ext cx="3960440" cy="639762"/>
          </a:xfrm>
        </p:spPr>
        <p:txBody>
          <a:bodyPr/>
          <a:lstStyle/>
          <a:p>
            <a:r>
              <a:rPr lang="ru-RU" sz="3200" dirty="0" smtClean="0"/>
              <a:t>М.Т. Калашников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4008" y="404664"/>
            <a:ext cx="3346704" cy="639762"/>
          </a:xfrm>
        </p:spPr>
        <p:txBody>
          <a:bodyPr/>
          <a:lstStyle/>
          <a:p>
            <a:r>
              <a:rPr lang="ru-RU" sz="3200" dirty="0" smtClean="0"/>
              <a:t>Г.С. Титов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I:\для презентаци\Актеры с Алтайского края\Michael_Kalashiko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81642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I:\для презентаци\Актеры с Алтайского края\0_628bf_7fe71833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75565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9758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82424" y="404664"/>
            <a:ext cx="3346704" cy="639762"/>
          </a:xfrm>
        </p:spPr>
        <p:txBody>
          <a:bodyPr/>
          <a:lstStyle/>
          <a:p>
            <a:r>
              <a:rPr lang="ru-RU" sz="3200" dirty="0" smtClean="0"/>
              <a:t>В.С. Золотухин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004048" y="404664"/>
            <a:ext cx="3346704" cy="639762"/>
          </a:xfrm>
        </p:spPr>
        <p:txBody>
          <a:bodyPr/>
          <a:lstStyle/>
          <a:p>
            <a:r>
              <a:rPr lang="ru-RU" sz="3200" dirty="0" smtClean="0"/>
              <a:t>М.С. Евдокимов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7" name="Picture 3" descr="I:\для презентаци\Актеры с Алтайского края\800px-Valeri_Zolotukh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60851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I:\для презентаци\Актеры с Алтайского края\464px-Evdokimov-portra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48804"/>
            <a:ext cx="3991236" cy="515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55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       Степи Алтая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1340768"/>
            <a:ext cx="6400800" cy="53469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I:\для презентаци\степь\uyuk_0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012" y="1141156"/>
            <a:ext cx="763284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536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 Обитатели степей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9053" y="1196752"/>
            <a:ext cx="4975521" cy="51845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600" dirty="0" smtClean="0"/>
              <a:t>Дрофа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491880" y="1916832"/>
            <a:ext cx="5652120" cy="4740898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6146" name="Picture 2" descr="I:\для презентаци\степь\drof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5256584" cy="517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179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Жаворонок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I:\для презентаци\степь\p210_javoron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40768"/>
            <a:ext cx="6624736" cy="526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626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1144</TotalTime>
  <Words>553</Words>
  <Application>Microsoft Office PowerPoint</Application>
  <PresentationFormat>Экран (4:3)</PresentationFormat>
  <Paragraphs>81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Воздушный поток</vt:lpstr>
      <vt:lpstr>     Алтайский край </vt:lpstr>
      <vt:lpstr>Слайд 2</vt:lpstr>
      <vt:lpstr>Слайд 3</vt:lpstr>
      <vt:lpstr>Символика Алтайского края</vt:lpstr>
      <vt:lpstr>Герб</vt:lpstr>
      <vt:lpstr>Растительный  и  животный мир </vt:lpstr>
      <vt:lpstr>       Степи Алтая  </vt:lpstr>
      <vt:lpstr> Обитатели степей</vt:lpstr>
      <vt:lpstr>Жаворонок </vt:lpstr>
      <vt:lpstr>Степной орел</vt:lpstr>
      <vt:lpstr>Краснощекий суслик</vt:lpstr>
      <vt:lpstr>Сурок </vt:lpstr>
      <vt:lpstr>Тушканчик</vt:lpstr>
      <vt:lpstr>Полевка</vt:lpstr>
      <vt:lpstr>Корсак </vt:lpstr>
      <vt:lpstr>Леса Алтая</vt:lpstr>
      <vt:lpstr>Обитатели леса</vt:lpstr>
      <vt:lpstr>Заяц </vt:lpstr>
      <vt:lpstr>Белка</vt:lpstr>
      <vt:lpstr>Волк</vt:lpstr>
      <vt:lpstr>Бурундук</vt:lpstr>
      <vt:lpstr>Куница</vt:lpstr>
      <vt:lpstr>Лиса </vt:lpstr>
      <vt:lpstr>Летучая мышь</vt:lpstr>
      <vt:lpstr>Кабан</vt:lpstr>
      <vt:lpstr>Ёж</vt:lpstr>
      <vt:lpstr>Горы Алтая</vt:lpstr>
      <vt:lpstr>Полезные ископаемые</vt:lpstr>
      <vt:lpstr>Поваренную соль</vt:lpstr>
      <vt:lpstr>Сода</vt:lpstr>
      <vt:lpstr>Кобальт</vt:lpstr>
      <vt:lpstr>Никель</vt:lpstr>
      <vt:lpstr>Железная руда</vt:lpstr>
      <vt:lpstr>Бурый уголь</vt:lpstr>
      <vt:lpstr>Яшма</vt:lpstr>
      <vt:lpstr>Мрамор</vt:lpstr>
      <vt:lpstr>Гранит</vt:lpstr>
      <vt:lpstr>Столица Алтайского края город Барнаул</vt:lpstr>
      <vt:lpstr>Барнау́л</vt:lpstr>
      <vt:lpstr>История Барнаула</vt:lpstr>
      <vt:lpstr>Акинфий Демидов</vt:lpstr>
      <vt:lpstr>Фото Барнаула 1850г.</vt:lpstr>
      <vt:lpstr>Достопримечательности города</vt:lpstr>
      <vt:lpstr>  Новый мост через р.Обь</vt:lpstr>
      <vt:lpstr>Здание под шпилем</vt:lpstr>
      <vt:lpstr>Алтайская государственная Академия культуры</vt:lpstr>
      <vt:lpstr>Здание Городской думы</vt:lpstr>
      <vt:lpstr>Алтайский Драм. театр</vt:lpstr>
      <vt:lpstr>Кинотеатр Мир Пл.Победы</vt:lpstr>
      <vt:lpstr>Красный Магазин</vt:lpstr>
      <vt:lpstr>Пл.Сахорова </vt:lpstr>
      <vt:lpstr>Карта районов Алтайского края</vt:lpstr>
      <vt:lpstr>Крупнейшие города Алтайского края</vt:lpstr>
      <vt:lpstr>Славгород</vt:lpstr>
      <vt:lpstr>Заринск</vt:lpstr>
      <vt:lpstr>Бийск</vt:lpstr>
      <vt:lpstr>Алейск</vt:lpstr>
      <vt:lpstr>Рубцовск</vt:lpstr>
      <vt:lpstr>Камень- на- Оби</vt:lpstr>
      <vt:lpstr>Люди прославившие Алтай</vt:lpstr>
      <vt:lpstr>Слайд 61</vt:lpstr>
      <vt:lpstr>Слайд 62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Алтайский край</dc:title>
  <dc:creator>Анастасия</dc:creator>
  <cp:lastModifiedBy>Татьяна</cp:lastModifiedBy>
  <cp:revision>31</cp:revision>
  <dcterms:created xsi:type="dcterms:W3CDTF">2012-07-04T16:45:18Z</dcterms:created>
  <dcterms:modified xsi:type="dcterms:W3CDTF">2014-12-13T14:27:42Z</dcterms:modified>
</cp:coreProperties>
</file>