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8" r:id="rId13"/>
    <p:sldId id="273" r:id="rId14"/>
    <p:sldId id="266" r:id="rId15"/>
    <p:sldId id="267" r:id="rId16"/>
    <p:sldId id="269" r:id="rId17"/>
    <p:sldId id="276" r:id="rId18"/>
    <p:sldId id="270" r:id="rId19"/>
    <p:sldId id="27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66" autoAdjust="0"/>
    <p:restoredTop sz="94660"/>
  </p:normalViewPr>
  <p:slideViewPr>
    <p:cSldViewPr snapToGrid="0">
      <p:cViewPr>
        <p:scale>
          <a:sx n="75" d="100"/>
          <a:sy n="75" d="100"/>
        </p:scale>
        <p:origin x="-1242"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A0C24-3E21-42B8-BF37-5D4428C457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ru-RU"/>
        </a:p>
      </dgm:t>
    </dgm:pt>
    <dgm:pt modelId="{DB0735C8-41A4-476C-BA18-1618DB9C8002}">
      <dgm:prSet phldrT="[Текст]"/>
      <dgm:spPr/>
      <dgm:t>
        <a:bodyPr/>
        <a:lstStyle/>
        <a:p>
          <a:r>
            <a:rPr lang="ru-RU" dirty="0" smtClean="0"/>
            <a:t>Дискуссия</a:t>
          </a:r>
          <a:endParaRPr lang="ru-RU" dirty="0"/>
        </a:p>
      </dgm:t>
    </dgm:pt>
    <dgm:pt modelId="{EEDC82EE-962B-4DB4-92C8-2706CA5EBEEA}" type="parTrans" cxnId="{F7CA8396-AD6B-4E0F-9B0F-8624F14329FF}">
      <dgm:prSet/>
      <dgm:spPr/>
      <dgm:t>
        <a:bodyPr/>
        <a:lstStyle/>
        <a:p>
          <a:endParaRPr lang="ru-RU"/>
        </a:p>
      </dgm:t>
    </dgm:pt>
    <dgm:pt modelId="{D88FDE19-AFCD-42C4-82C6-D21FC1D1E2AE}" type="sibTrans" cxnId="{F7CA8396-AD6B-4E0F-9B0F-8624F14329FF}">
      <dgm:prSet/>
      <dgm:spPr/>
      <dgm:t>
        <a:bodyPr/>
        <a:lstStyle/>
        <a:p>
          <a:endParaRPr lang="ru-RU"/>
        </a:p>
      </dgm:t>
    </dgm:pt>
    <dgm:pt modelId="{487FD5B1-EB78-4B65-9BEC-0A6D0FC7E9EE}">
      <dgm:prSet phldrT="[Текст]"/>
      <dgm:spPr/>
      <dgm:t>
        <a:bodyPr/>
        <a:lstStyle/>
        <a:p>
          <a:r>
            <a:rPr lang="ru-RU" dirty="0" smtClean="0"/>
            <a:t>Научный спор</a:t>
          </a:r>
          <a:endParaRPr lang="ru-RU" dirty="0"/>
        </a:p>
      </dgm:t>
    </dgm:pt>
    <dgm:pt modelId="{D873D8C3-12E7-46A7-B79D-7C536182D46B}" type="parTrans" cxnId="{505A3C65-88EB-4638-B826-F9992F5591E5}">
      <dgm:prSet/>
      <dgm:spPr/>
      <dgm:t>
        <a:bodyPr/>
        <a:lstStyle/>
        <a:p>
          <a:endParaRPr lang="ru-RU"/>
        </a:p>
      </dgm:t>
    </dgm:pt>
    <dgm:pt modelId="{70EC2D73-9CE6-4BAF-9173-9249AA9339B7}" type="sibTrans" cxnId="{505A3C65-88EB-4638-B826-F9992F5591E5}">
      <dgm:prSet/>
      <dgm:spPr/>
      <dgm:t>
        <a:bodyPr/>
        <a:lstStyle/>
        <a:p>
          <a:endParaRPr lang="ru-RU"/>
        </a:p>
      </dgm:t>
    </dgm:pt>
    <dgm:pt modelId="{EFB0FC7F-ECFD-4682-B686-523B0123BFA6}">
      <dgm:prSet phldrT="[Текст]"/>
      <dgm:spPr/>
      <dgm:t>
        <a:bodyPr/>
        <a:lstStyle/>
        <a:p>
          <a:r>
            <a:rPr lang="ru-RU" dirty="0" smtClean="0"/>
            <a:t>Проблемная лекция</a:t>
          </a:r>
          <a:endParaRPr lang="ru-RU" dirty="0"/>
        </a:p>
      </dgm:t>
    </dgm:pt>
    <dgm:pt modelId="{81734493-85DB-4A7E-9773-95FAF09D56BD}" type="parTrans" cxnId="{431FEADC-C30B-4275-9EC1-806722210C2C}">
      <dgm:prSet/>
      <dgm:spPr/>
      <dgm:t>
        <a:bodyPr/>
        <a:lstStyle/>
        <a:p>
          <a:endParaRPr lang="ru-RU"/>
        </a:p>
      </dgm:t>
    </dgm:pt>
    <dgm:pt modelId="{7E73E052-F232-4F10-A327-27A6922C73B1}" type="sibTrans" cxnId="{431FEADC-C30B-4275-9EC1-806722210C2C}">
      <dgm:prSet/>
      <dgm:spPr/>
      <dgm:t>
        <a:bodyPr/>
        <a:lstStyle/>
        <a:p>
          <a:endParaRPr lang="ru-RU"/>
        </a:p>
      </dgm:t>
    </dgm:pt>
    <dgm:pt modelId="{3192910B-0288-4103-A6ED-A57CC18E04C1}">
      <dgm:prSet phldrT="[Текст]"/>
      <dgm:spPr/>
      <dgm:t>
        <a:bodyPr/>
        <a:lstStyle/>
        <a:p>
          <a:r>
            <a:rPr lang="ru-RU" dirty="0" smtClean="0"/>
            <a:t>Проблемные задачи и задания</a:t>
          </a:r>
          <a:endParaRPr lang="ru-RU" dirty="0"/>
        </a:p>
      </dgm:t>
    </dgm:pt>
    <dgm:pt modelId="{B32BFD7D-C27A-4194-9C50-E36BA2C5E7F9}" type="parTrans" cxnId="{852AF57F-4EE1-4E0B-ADF2-8B013E3A2FA5}">
      <dgm:prSet/>
      <dgm:spPr/>
      <dgm:t>
        <a:bodyPr/>
        <a:lstStyle/>
        <a:p>
          <a:endParaRPr lang="ru-RU"/>
        </a:p>
      </dgm:t>
    </dgm:pt>
    <dgm:pt modelId="{EAEC2A57-C672-486C-8ABD-54923FBFDEBF}" type="sibTrans" cxnId="{852AF57F-4EE1-4E0B-ADF2-8B013E3A2FA5}">
      <dgm:prSet/>
      <dgm:spPr/>
      <dgm:t>
        <a:bodyPr/>
        <a:lstStyle/>
        <a:p>
          <a:endParaRPr lang="ru-RU"/>
        </a:p>
      </dgm:t>
    </dgm:pt>
    <dgm:pt modelId="{E103C0F2-B268-4170-9EF5-05FB642B9102}">
      <dgm:prSet phldrT="[Текст]"/>
      <dgm:spPr/>
      <dgm:t>
        <a:bodyPr/>
        <a:lstStyle/>
        <a:p>
          <a:r>
            <a:rPr lang="ru-RU" dirty="0" smtClean="0"/>
            <a:t>Приемы с элементами визуализации</a:t>
          </a:r>
          <a:endParaRPr lang="ru-RU" dirty="0"/>
        </a:p>
      </dgm:t>
    </dgm:pt>
    <dgm:pt modelId="{271CDDEA-0762-43BE-9498-7B5BA20475B8}" type="parTrans" cxnId="{AB1373B5-DE32-4AA6-A273-BEB3CD2C1850}">
      <dgm:prSet/>
      <dgm:spPr/>
      <dgm:t>
        <a:bodyPr/>
        <a:lstStyle/>
        <a:p>
          <a:endParaRPr lang="ru-RU"/>
        </a:p>
      </dgm:t>
    </dgm:pt>
    <dgm:pt modelId="{6380DC03-925B-47F0-A9EA-DC99216C1C3D}" type="sibTrans" cxnId="{AB1373B5-DE32-4AA6-A273-BEB3CD2C1850}">
      <dgm:prSet/>
      <dgm:spPr/>
      <dgm:t>
        <a:bodyPr/>
        <a:lstStyle/>
        <a:p>
          <a:endParaRPr lang="ru-RU"/>
        </a:p>
      </dgm:t>
    </dgm:pt>
    <dgm:pt modelId="{5EE9C0A6-C822-4018-A64B-886FD5AF6DD5}" type="pres">
      <dgm:prSet presAssocID="{74AA0C24-3E21-42B8-BF37-5D4428C457E2}" presName="Name0" presStyleCnt="0">
        <dgm:presLayoutVars>
          <dgm:chMax val="7"/>
          <dgm:chPref val="7"/>
          <dgm:dir/>
        </dgm:presLayoutVars>
      </dgm:prSet>
      <dgm:spPr/>
      <dgm:t>
        <a:bodyPr/>
        <a:lstStyle/>
        <a:p>
          <a:endParaRPr lang="ru-RU"/>
        </a:p>
      </dgm:t>
    </dgm:pt>
    <dgm:pt modelId="{5B259BFB-BA3D-452E-81F5-FD08519295D1}" type="pres">
      <dgm:prSet presAssocID="{74AA0C24-3E21-42B8-BF37-5D4428C457E2}" presName="Name1" presStyleCnt="0"/>
      <dgm:spPr/>
    </dgm:pt>
    <dgm:pt modelId="{1511F357-47E2-482F-AD99-1778567C409B}" type="pres">
      <dgm:prSet presAssocID="{74AA0C24-3E21-42B8-BF37-5D4428C457E2}" presName="cycle" presStyleCnt="0"/>
      <dgm:spPr/>
    </dgm:pt>
    <dgm:pt modelId="{54A29479-B54A-427D-A55F-AF5262CE6BFF}" type="pres">
      <dgm:prSet presAssocID="{74AA0C24-3E21-42B8-BF37-5D4428C457E2}" presName="srcNode" presStyleLbl="node1" presStyleIdx="0" presStyleCnt="5"/>
      <dgm:spPr/>
    </dgm:pt>
    <dgm:pt modelId="{A676CC09-F706-4537-9EA3-FC98846DCC3C}" type="pres">
      <dgm:prSet presAssocID="{74AA0C24-3E21-42B8-BF37-5D4428C457E2}" presName="conn" presStyleLbl="parChTrans1D2" presStyleIdx="0" presStyleCnt="1"/>
      <dgm:spPr/>
      <dgm:t>
        <a:bodyPr/>
        <a:lstStyle/>
        <a:p>
          <a:endParaRPr lang="ru-RU"/>
        </a:p>
      </dgm:t>
    </dgm:pt>
    <dgm:pt modelId="{1F8ACCC5-0943-475C-9D23-A924E83365E0}" type="pres">
      <dgm:prSet presAssocID="{74AA0C24-3E21-42B8-BF37-5D4428C457E2}" presName="extraNode" presStyleLbl="node1" presStyleIdx="0" presStyleCnt="5"/>
      <dgm:spPr/>
    </dgm:pt>
    <dgm:pt modelId="{C435F91B-196F-491B-A218-492E009C8EED}" type="pres">
      <dgm:prSet presAssocID="{74AA0C24-3E21-42B8-BF37-5D4428C457E2}" presName="dstNode" presStyleLbl="node1" presStyleIdx="0" presStyleCnt="5"/>
      <dgm:spPr/>
    </dgm:pt>
    <dgm:pt modelId="{9ECD0CB9-0BF8-4826-924C-C23C9DCD63A8}" type="pres">
      <dgm:prSet presAssocID="{DB0735C8-41A4-476C-BA18-1618DB9C8002}" presName="text_1" presStyleLbl="node1" presStyleIdx="0" presStyleCnt="5">
        <dgm:presLayoutVars>
          <dgm:bulletEnabled val="1"/>
        </dgm:presLayoutVars>
      </dgm:prSet>
      <dgm:spPr/>
      <dgm:t>
        <a:bodyPr/>
        <a:lstStyle/>
        <a:p>
          <a:endParaRPr lang="ru-RU"/>
        </a:p>
      </dgm:t>
    </dgm:pt>
    <dgm:pt modelId="{253DFF2B-323D-43B6-929C-90B90A155A45}" type="pres">
      <dgm:prSet presAssocID="{DB0735C8-41A4-476C-BA18-1618DB9C8002}" presName="accent_1" presStyleCnt="0"/>
      <dgm:spPr/>
    </dgm:pt>
    <dgm:pt modelId="{83208A7C-486B-4062-89A3-EE48D2727730}" type="pres">
      <dgm:prSet presAssocID="{DB0735C8-41A4-476C-BA18-1618DB9C8002}" presName="accentRepeatNode" presStyleLbl="solidFgAcc1" presStyleIdx="0" presStyleCnt="5"/>
      <dgm:spPr/>
    </dgm:pt>
    <dgm:pt modelId="{0666377C-2108-4865-9B9E-22186880F87B}" type="pres">
      <dgm:prSet presAssocID="{487FD5B1-EB78-4B65-9BEC-0A6D0FC7E9EE}" presName="text_2" presStyleLbl="node1" presStyleIdx="1" presStyleCnt="5">
        <dgm:presLayoutVars>
          <dgm:bulletEnabled val="1"/>
        </dgm:presLayoutVars>
      </dgm:prSet>
      <dgm:spPr/>
      <dgm:t>
        <a:bodyPr/>
        <a:lstStyle/>
        <a:p>
          <a:endParaRPr lang="ru-RU"/>
        </a:p>
      </dgm:t>
    </dgm:pt>
    <dgm:pt modelId="{15C4415D-1BF6-4E02-BB74-D7A5C5E3C7DD}" type="pres">
      <dgm:prSet presAssocID="{487FD5B1-EB78-4B65-9BEC-0A6D0FC7E9EE}" presName="accent_2" presStyleCnt="0"/>
      <dgm:spPr/>
    </dgm:pt>
    <dgm:pt modelId="{202DC562-BDF3-44CE-8FB5-EA4EC9C49073}" type="pres">
      <dgm:prSet presAssocID="{487FD5B1-EB78-4B65-9BEC-0A6D0FC7E9EE}" presName="accentRepeatNode" presStyleLbl="solidFgAcc1" presStyleIdx="1" presStyleCnt="5"/>
      <dgm:spPr/>
    </dgm:pt>
    <dgm:pt modelId="{AB2173F8-63FC-463B-9056-FF6DF4216464}" type="pres">
      <dgm:prSet presAssocID="{EFB0FC7F-ECFD-4682-B686-523B0123BFA6}" presName="text_3" presStyleLbl="node1" presStyleIdx="2" presStyleCnt="5">
        <dgm:presLayoutVars>
          <dgm:bulletEnabled val="1"/>
        </dgm:presLayoutVars>
      </dgm:prSet>
      <dgm:spPr/>
      <dgm:t>
        <a:bodyPr/>
        <a:lstStyle/>
        <a:p>
          <a:endParaRPr lang="ru-RU"/>
        </a:p>
      </dgm:t>
    </dgm:pt>
    <dgm:pt modelId="{CD3BC743-E934-4AF5-B08C-1DC8F94D55CD}" type="pres">
      <dgm:prSet presAssocID="{EFB0FC7F-ECFD-4682-B686-523B0123BFA6}" presName="accent_3" presStyleCnt="0"/>
      <dgm:spPr/>
    </dgm:pt>
    <dgm:pt modelId="{7BBB219A-B978-47B9-8173-4BC865F9D6B3}" type="pres">
      <dgm:prSet presAssocID="{EFB0FC7F-ECFD-4682-B686-523B0123BFA6}" presName="accentRepeatNode" presStyleLbl="solidFgAcc1" presStyleIdx="2" presStyleCnt="5"/>
      <dgm:spPr/>
    </dgm:pt>
    <dgm:pt modelId="{D7860C6D-C0D2-40D6-BB49-C19BDCAA5EFC}" type="pres">
      <dgm:prSet presAssocID="{3192910B-0288-4103-A6ED-A57CC18E04C1}" presName="text_4" presStyleLbl="node1" presStyleIdx="3" presStyleCnt="5">
        <dgm:presLayoutVars>
          <dgm:bulletEnabled val="1"/>
        </dgm:presLayoutVars>
      </dgm:prSet>
      <dgm:spPr/>
      <dgm:t>
        <a:bodyPr/>
        <a:lstStyle/>
        <a:p>
          <a:endParaRPr lang="ru-RU"/>
        </a:p>
      </dgm:t>
    </dgm:pt>
    <dgm:pt modelId="{937A1B18-914B-4EAC-87FF-1762ABD2F453}" type="pres">
      <dgm:prSet presAssocID="{3192910B-0288-4103-A6ED-A57CC18E04C1}" presName="accent_4" presStyleCnt="0"/>
      <dgm:spPr/>
    </dgm:pt>
    <dgm:pt modelId="{0ED2B6BD-89D8-433F-BFE0-544D37DCAAF8}" type="pres">
      <dgm:prSet presAssocID="{3192910B-0288-4103-A6ED-A57CC18E04C1}" presName="accentRepeatNode" presStyleLbl="solidFgAcc1" presStyleIdx="3" presStyleCnt="5"/>
      <dgm:spPr/>
    </dgm:pt>
    <dgm:pt modelId="{254727EC-37C6-42AA-B7BF-5D32A6D765E2}" type="pres">
      <dgm:prSet presAssocID="{E103C0F2-B268-4170-9EF5-05FB642B9102}" presName="text_5" presStyleLbl="node1" presStyleIdx="4" presStyleCnt="5">
        <dgm:presLayoutVars>
          <dgm:bulletEnabled val="1"/>
        </dgm:presLayoutVars>
      </dgm:prSet>
      <dgm:spPr/>
      <dgm:t>
        <a:bodyPr/>
        <a:lstStyle/>
        <a:p>
          <a:endParaRPr lang="ru-RU"/>
        </a:p>
      </dgm:t>
    </dgm:pt>
    <dgm:pt modelId="{5161EA89-CB04-4B4D-BAC3-4106F8A1D5EE}" type="pres">
      <dgm:prSet presAssocID="{E103C0F2-B268-4170-9EF5-05FB642B9102}" presName="accent_5" presStyleCnt="0"/>
      <dgm:spPr/>
    </dgm:pt>
    <dgm:pt modelId="{0D55B98C-154F-4C59-AABC-DA5BE7E0E1F0}" type="pres">
      <dgm:prSet presAssocID="{E103C0F2-B268-4170-9EF5-05FB642B9102}" presName="accentRepeatNode" presStyleLbl="solidFgAcc1" presStyleIdx="4" presStyleCnt="5"/>
      <dgm:spPr/>
    </dgm:pt>
  </dgm:ptLst>
  <dgm:cxnLst>
    <dgm:cxn modelId="{77C3CF3A-4178-4653-BFFC-7D8B4B0B7B08}" type="presOf" srcId="{74AA0C24-3E21-42B8-BF37-5D4428C457E2}" destId="{5EE9C0A6-C822-4018-A64B-886FD5AF6DD5}" srcOrd="0" destOrd="0" presId="urn:microsoft.com/office/officeart/2008/layout/VerticalCurvedList"/>
    <dgm:cxn modelId="{431FEADC-C30B-4275-9EC1-806722210C2C}" srcId="{74AA0C24-3E21-42B8-BF37-5D4428C457E2}" destId="{EFB0FC7F-ECFD-4682-B686-523B0123BFA6}" srcOrd="2" destOrd="0" parTransId="{81734493-85DB-4A7E-9773-95FAF09D56BD}" sibTransId="{7E73E052-F232-4F10-A327-27A6922C73B1}"/>
    <dgm:cxn modelId="{52366F20-B18B-47E7-8DE9-C7AC91D9F4B8}" type="presOf" srcId="{487FD5B1-EB78-4B65-9BEC-0A6D0FC7E9EE}" destId="{0666377C-2108-4865-9B9E-22186880F87B}" srcOrd="0" destOrd="0" presId="urn:microsoft.com/office/officeart/2008/layout/VerticalCurvedList"/>
    <dgm:cxn modelId="{20A5F747-5A3D-4947-94BF-81265B0049DE}" type="presOf" srcId="{EFB0FC7F-ECFD-4682-B686-523B0123BFA6}" destId="{AB2173F8-63FC-463B-9056-FF6DF4216464}" srcOrd="0" destOrd="0" presId="urn:microsoft.com/office/officeart/2008/layout/VerticalCurvedList"/>
    <dgm:cxn modelId="{6B5E8A33-037A-4B4E-8B07-79BDE466A2F4}" type="presOf" srcId="{D88FDE19-AFCD-42C4-82C6-D21FC1D1E2AE}" destId="{A676CC09-F706-4537-9EA3-FC98846DCC3C}" srcOrd="0" destOrd="0" presId="urn:microsoft.com/office/officeart/2008/layout/VerticalCurvedList"/>
    <dgm:cxn modelId="{852AF57F-4EE1-4E0B-ADF2-8B013E3A2FA5}" srcId="{74AA0C24-3E21-42B8-BF37-5D4428C457E2}" destId="{3192910B-0288-4103-A6ED-A57CC18E04C1}" srcOrd="3" destOrd="0" parTransId="{B32BFD7D-C27A-4194-9C50-E36BA2C5E7F9}" sibTransId="{EAEC2A57-C672-486C-8ABD-54923FBFDEBF}"/>
    <dgm:cxn modelId="{92695709-6007-4ED3-9F06-843F2AE79AD5}" type="presOf" srcId="{3192910B-0288-4103-A6ED-A57CC18E04C1}" destId="{D7860C6D-C0D2-40D6-BB49-C19BDCAA5EFC}" srcOrd="0" destOrd="0" presId="urn:microsoft.com/office/officeart/2008/layout/VerticalCurvedList"/>
    <dgm:cxn modelId="{32EC1E62-BB87-4A10-88FB-B4150BEF4142}" type="presOf" srcId="{E103C0F2-B268-4170-9EF5-05FB642B9102}" destId="{254727EC-37C6-42AA-B7BF-5D32A6D765E2}" srcOrd="0" destOrd="0" presId="urn:microsoft.com/office/officeart/2008/layout/VerticalCurvedList"/>
    <dgm:cxn modelId="{8F0DB4B6-0A88-4142-89E5-01666E9B0773}" type="presOf" srcId="{DB0735C8-41A4-476C-BA18-1618DB9C8002}" destId="{9ECD0CB9-0BF8-4826-924C-C23C9DCD63A8}" srcOrd="0" destOrd="0" presId="urn:microsoft.com/office/officeart/2008/layout/VerticalCurvedList"/>
    <dgm:cxn modelId="{AB1373B5-DE32-4AA6-A273-BEB3CD2C1850}" srcId="{74AA0C24-3E21-42B8-BF37-5D4428C457E2}" destId="{E103C0F2-B268-4170-9EF5-05FB642B9102}" srcOrd="4" destOrd="0" parTransId="{271CDDEA-0762-43BE-9498-7B5BA20475B8}" sibTransId="{6380DC03-925B-47F0-A9EA-DC99216C1C3D}"/>
    <dgm:cxn modelId="{F7CA8396-AD6B-4E0F-9B0F-8624F14329FF}" srcId="{74AA0C24-3E21-42B8-BF37-5D4428C457E2}" destId="{DB0735C8-41A4-476C-BA18-1618DB9C8002}" srcOrd="0" destOrd="0" parTransId="{EEDC82EE-962B-4DB4-92C8-2706CA5EBEEA}" sibTransId="{D88FDE19-AFCD-42C4-82C6-D21FC1D1E2AE}"/>
    <dgm:cxn modelId="{505A3C65-88EB-4638-B826-F9992F5591E5}" srcId="{74AA0C24-3E21-42B8-BF37-5D4428C457E2}" destId="{487FD5B1-EB78-4B65-9BEC-0A6D0FC7E9EE}" srcOrd="1" destOrd="0" parTransId="{D873D8C3-12E7-46A7-B79D-7C536182D46B}" sibTransId="{70EC2D73-9CE6-4BAF-9173-9249AA9339B7}"/>
    <dgm:cxn modelId="{299B9691-61CD-4B34-8BED-48D22B9504CD}" type="presParOf" srcId="{5EE9C0A6-C822-4018-A64B-886FD5AF6DD5}" destId="{5B259BFB-BA3D-452E-81F5-FD08519295D1}" srcOrd="0" destOrd="0" presId="urn:microsoft.com/office/officeart/2008/layout/VerticalCurvedList"/>
    <dgm:cxn modelId="{EBB70730-9FFC-4A14-8B90-80FDEB36AAF4}" type="presParOf" srcId="{5B259BFB-BA3D-452E-81F5-FD08519295D1}" destId="{1511F357-47E2-482F-AD99-1778567C409B}" srcOrd="0" destOrd="0" presId="urn:microsoft.com/office/officeart/2008/layout/VerticalCurvedList"/>
    <dgm:cxn modelId="{DFC23CA5-B270-4BFD-8217-862E397F4B9A}" type="presParOf" srcId="{1511F357-47E2-482F-AD99-1778567C409B}" destId="{54A29479-B54A-427D-A55F-AF5262CE6BFF}" srcOrd="0" destOrd="0" presId="urn:microsoft.com/office/officeart/2008/layout/VerticalCurvedList"/>
    <dgm:cxn modelId="{9452D4D2-C673-4B73-88EE-CA8C42071FE1}" type="presParOf" srcId="{1511F357-47E2-482F-AD99-1778567C409B}" destId="{A676CC09-F706-4537-9EA3-FC98846DCC3C}" srcOrd="1" destOrd="0" presId="urn:microsoft.com/office/officeart/2008/layout/VerticalCurvedList"/>
    <dgm:cxn modelId="{0D84E529-57C7-4B9E-A87D-C06CD1A62E48}" type="presParOf" srcId="{1511F357-47E2-482F-AD99-1778567C409B}" destId="{1F8ACCC5-0943-475C-9D23-A924E83365E0}" srcOrd="2" destOrd="0" presId="urn:microsoft.com/office/officeart/2008/layout/VerticalCurvedList"/>
    <dgm:cxn modelId="{88B6A700-2F39-4C77-8EB1-F0ECADFDCF72}" type="presParOf" srcId="{1511F357-47E2-482F-AD99-1778567C409B}" destId="{C435F91B-196F-491B-A218-492E009C8EED}" srcOrd="3" destOrd="0" presId="urn:microsoft.com/office/officeart/2008/layout/VerticalCurvedList"/>
    <dgm:cxn modelId="{57FC25DA-00A7-4EF6-B490-8DA5DD0511D3}" type="presParOf" srcId="{5B259BFB-BA3D-452E-81F5-FD08519295D1}" destId="{9ECD0CB9-0BF8-4826-924C-C23C9DCD63A8}" srcOrd="1" destOrd="0" presId="urn:microsoft.com/office/officeart/2008/layout/VerticalCurvedList"/>
    <dgm:cxn modelId="{8EF8DCB3-DCE5-4E43-99B8-AB5C7EB1994B}" type="presParOf" srcId="{5B259BFB-BA3D-452E-81F5-FD08519295D1}" destId="{253DFF2B-323D-43B6-929C-90B90A155A45}" srcOrd="2" destOrd="0" presId="urn:microsoft.com/office/officeart/2008/layout/VerticalCurvedList"/>
    <dgm:cxn modelId="{2F682640-90B3-492E-838B-D24F006BABCA}" type="presParOf" srcId="{253DFF2B-323D-43B6-929C-90B90A155A45}" destId="{83208A7C-486B-4062-89A3-EE48D2727730}" srcOrd="0" destOrd="0" presId="urn:microsoft.com/office/officeart/2008/layout/VerticalCurvedList"/>
    <dgm:cxn modelId="{6366D00D-A83C-42CA-903B-650DEFB93797}" type="presParOf" srcId="{5B259BFB-BA3D-452E-81F5-FD08519295D1}" destId="{0666377C-2108-4865-9B9E-22186880F87B}" srcOrd="3" destOrd="0" presId="urn:microsoft.com/office/officeart/2008/layout/VerticalCurvedList"/>
    <dgm:cxn modelId="{2FDCFDBB-5DB1-4586-90F5-ED6DC444E9AB}" type="presParOf" srcId="{5B259BFB-BA3D-452E-81F5-FD08519295D1}" destId="{15C4415D-1BF6-4E02-BB74-D7A5C5E3C7DD}" srcOrd="4" destOrd="0" presId="urn:microsoft.com/office/officeart/2008/layout/VerticalCurvedList"/>
    <dgm:cxn modelId="{35A729F9-7D24-4923-BB4A-7915686BF2C5}" type="presParOf" srcId="{15C4415D-1BF6-4E02-BB74-D7A5C5E3C7DD}" destId="{202DC562-BDF3-44CE-8FB5-EA4EC9C49073}" srcOrd="0" destOrd="0" presId="urn:microsoft.com/office/officeart/2008/layout/VerticalCurvedList"/>
    <dgm:cxn modelId="{8E5CF447-2D78-4BAB-9DC2-BA715409B41C}" type="presParOf" srcId="{5B259BFB-BA3D-452E-81F5-FD08519295D1}" destId="{AB2173F8-63FC-463B-9056-FF6DF4216464}" srcOrd="5" destOrd="0" presId="urn:microsoft.com/office/officeart/2008/layout/VerticalCurvedList"/>
    <dgm:cxn modelId="{DCAF0B6A-C821-447C-A74C-A9D133AAF058}" type="presParOf" srcId="{5B259BFB-BA3D-452E-81F5-FD08519295D1}" destId="{CD3BC743-E934-4AF5-B08C-1DC8F94D55CD}" srcOrd="6" destOrd="0" presId="urn:microsoft.com/office/officeart/2008/layout/VerticalCurvedList"/>
    <dgm:cxn modelId="{2BD285B1-3E0D-4C50-A9F1-E20A5185C28D}" type="presParOf" srcId="{CD3BC743-E934-4AF5-B08C-1DC8F94D55CD}" destId="{7BBB219A-B978-47B9-8173-4BC865F9D6B3}" srcOrd="0" destOrd="0" presId="urn:microsoft.com/office/officeart/2008/layout/VerticalCurvedList"/>
    <dgm:cxn modelId="{FCFCEDFE-BBA7-4F56-AB54-DD609AA56153}" type="presParOf" srcId="{5B259BFB-BA3D-452E-81F5-FD08519295D1}" destId="{D7860C6D-C0D2-40D6-BB49-C19BDCAA5EFC}" srcOrd="7" destOrd="0" presId="urn:microsoft.com/office/officeart/2008/layout/VerticalCurvedList"/>
    <dgm:cxn modelId="{3B5DBB38-7796-49F6-B26C-9482F31F35DB}" type="presParOf" srcId="{5B259BFB-BA3D-452E-81F5-FD08519295D1}" destId="{937A1B18-914B-4EAC-87FF-1762ABD2F453}" srcOrd="8" destOrd="0" presId="urn:microsoft.com/office/officeart/2008/layout/VerticalCurvedList"/>
    <dgm:cxn modelId="{4F2E2F0A-7E4C-4F35-B59E-2768AB3A7007}" type="presParOf" srcId="{937A1B18-914B-4EAC-87FF-1762ABD2F453}" destId="{0ED2B6BD-89D8-433F-BFE0-544D37DCAAF8}" srcOrd="0" destOrd="0" presId="urn:microsoft.com/office/officeart/2008/layout/VerticalCurvedList"/>
    <dgm:cxn modelId="{8D8F2D0A-028C-4908-8511-A3E91AF5971D}" type="presParOf" srcId="{5B259BFB-BA3D-452E-81F5-FD08519295D1}" destId="{254727EC-37C6-42AA-B7BF-5D32A6D765E2}" srcOrd="9" destOrd="0" presId="urn:microsoft.com/office/officeart/2008/layout/VerticalCurvedList"/>
    <dgm:cxn modelId="{F94ECF4C-7877-4CA2-85D5-5D1A669102E5}" type="presParOf" srcId="{5B259BFB-BA3D-452E-81F5-FD08519295D1}" destId="{5161EA89-CB04-4B4D-BAC3-4106F8A1D5EE}" srcOrd="10" destOrd="0" presId="urn:microsoft.com/office/officeart/2008/layout/VerticalCurvedList"/>
    <dgm:cxn modelId="{4E9FB15D-52BE-4F2C-9706-6266F450600E}" type="presParOf" srcId="{5161EA89-CB04-4B4D-BAC3-4106F8A1D5EE}" destId="{0D55B98C-154F-4C59-AABC-DA5BE7E0E1F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6CC09-F706-4537-9EA3-FC98846DCC3C}">
      <dsp:nvSpPr>
        <dsp:cNvPr id="0" name=""/>
        <dsp:cNvSpPr/>
      </dsp:nvSpPr>
      <dsp:spPr>
        <a:xfrm>
          <a:off x="-6189844" y="-946967"/>
          <a:ext cx="7368165" cy="7368165"/>
        </a:xfrm>
        <a:prstGeom prst="blockArc">
          <a:avLst>
            <a:gd name="adj1" fmla="val 18900000"/>
            <a:gd name="adj2" fmla="val 2700000"/>
            <a:gd name="adj3" fmla="val 2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CD0CB9-0BF8-4826-924C-C23C9DCD63A8}">
      <dsp:nvSpPr>
        <dsp:cNvPr id="0" name=""/>
        <dsp:cNvSpPr/>
      </dsp:nvSpPr>
      <dsp:spPr>
        <a:xfrm>
          <a:off x="514852" y="342029"/>
          <a:ext cx="7177972" cy="6844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320" tIns="81280" rIns="81280" bIns="81280" numCol="1" spcCol="1270" anchor="ctr" anchorCtr="0">
          <a:noAutofit/>
        </a:bodyPr>
        <a:lstStyle/>
        <a:p>
          <a:pPr lvl="0" algn="l" defTabSz="1422400">
            <a:lnSpc>
              <a:spcPct val="90000"/>
            </a:lnSpc>
            <a:spcBef>
              <a:spcPct val="0"/>
            </a:spcBef>
            <a:spcAft>
              <a:spcPct val="35000"/>
            </a:spcAft>
          </a:pPr>
          <a:r>
            <a:rPr lang="ru-RU" sz="3200" kern="1200" dirty="0" smtClean="0"/>
            <a:t>Дискуссия</a:t>
          </a:r>
          <a:endParaRPr lang="ru-RU" sz="3200" kern="1200" dirty="0"/>
        </a:p>
      </dsp:txBody>
      <dsp:txXfrm>
        <a:off x="514852" y="342029"/>
        <a:ext cx="7177972" cy="684497"/>
      </dsp:txXfrm>
    </dsp:sp>
    <dsp:sp modelId="{83208A7C-486B-4062-89A3-EE48D2727730}">
      <dsp:nvSpPr>
        <dsp:cNvPr id="0" name=""/>
        <dsp:cNvSpPr/>
      </dsp:nvSpPr>
      <dsp:spPr>
        <a:xfrm>
          <a:off x="87040" y="256467"/>
          <a:ext cx="855622" cy="8556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6377C-2108-4865-9B9E-22186880F87B}">
      <dsp:nvSpPr>
        <dsp:cNvPr id="0" name=""/>
        <dsp:cNvSpPr/>
      </dsp:nvSpPr>
      <dsp:spPr>
        <a:xfrm>
          <a:off x="1005343" y="1368448"/>
          <a:ext cx="6687481" cy="6844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320" tIns="81280" rIns="81280" bIns="81280" numCol="1" spcCol="1270" anchor="ctr" anchorCtr="0">
          <a:noAutofit/>
        </a:bodyPr>
        <a:lstStyle/>
        <a:p>
          <a:pPr lvl="0" algn="l" defTabSz="1422400">
            <a:lnSpc>
              <a:spcPct val="90000"/>
            </a:lnSpc>
            <a:spcBef>
              <a:spcPct val="0"/>
            </a:spcBef>
            <a:spcAft>
              <a:spcPct val="35000"/>
            </a:spcAft>
          </a:pPr>
          <a:r>
            <a:rPr lang="ru-RU" sz="3200" kern="1200" dirty="0" smtClean="0"/>
            <a:t>Научный спор</a:t>
          </a:r>
          <a:endParaRPr lang="ru-RU" sz="3200" kern="1200" dirty="0"/>
        </a:p>
      </dsp:txBody>
      <dsp:txXfrm>
        <a:off x="1005343" y="1368448"/>
        <a:ext cx="6687481" cy="684497"/>
      </dsp:txXfrm>
    </dsp:sp>
    <dsp:sp modelId="{202DC562-BDF3-44CE-8FB5-EA4EC9C49073}">
      <dsp:nvSpPr>
        <dsp:cNvPr id="0" name=""/>
        <dsp:cNvSpPr/>
      </dsp:nvSpPr>
      <dsp:spPr>
        <a:xfrm>
          <a:off x="577531" y="1282885"/>
          <a:ext cx="855622" cy="8556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2173F8-63FC-463B-9056-FF6DF4216464}">
      <dsp:nvSpPr>
        <dsp:cNvPr id="0" name=""/>
        <dsp:cNvSpPr/>
      </dsp:nvSpPr>
      <dsp:spPr>
        <a:xfrm>
          <a:off x="1155884" y="2394866"/>
          <a:ext cx="6536939" cy="6844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320" tIns="81280" rIns="81280" bIns="81280" numCol="1" spcCol="1270" anchor="ctr" anchorCtr="0">
          <a:noAutofit/>
        </a:bodyPr>
        <a:lstStyle/>
        <a:p>
          <a:pPr lvl="0" algn="l" defTabSz="1422400">
            <a:lnSpc>
              <a:spcPct val="90000"/>
            </a:lnSpc>
            <a:spcBef>
              <a:spcPct val="0"/>
            </a:spcBef>
            <a:spcAft>
              <a:spcPct val="35000"/>
            </a:spcAft>
          </a:pPr>
          <a:r>
            <a:rPr lang="ru-RU" sz="3200" kern="1200" dirty="0" smtClean="0"/>
            <a:t>Проблемная лекция</a:t>
          </a:r>
          <a:endParaRPr lang="ru-RU" sz="3200" kern="1200" dirty="0"/>
        </a:p>
      </dsp:txBody>
      <dsp:txXfrm>
        <a:off x="1155884" y="2394866"/>
        <a:ext cx="6536939" cy="684497"/>
      </dsp:txXfrm>
    </dsp:sp>
    <dsp:sp modelId="{7BBB219A-B978-47B9-8173-4BC865F9D6B3}">
      <dsp:nvSpPr>
        <dsp:cNvPr id="0" name=""/>
        <dsp:cNvSpPr/>
      </dsp:nvSpPr>
      <dsp:spPr>
        <a:xfrm>
          <a:off x="728073" y="2309303"/>
          <a:ext cx="855622" cy="8556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860C6D-C0D2-40D6-BB49-C19BDCAA5EFC}">
      <dsp:nvSpPr>
        <dsp:cNvPr id="0" name=""/>
        <dsp:cNvSpPr/>
      </dsp:nvSpPr>
      <dsp:spPr>
        <a:xfrm>
          <a:off x="1005343" y="3421284"/>
          <a:ext cx="6687481" cy="6844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320" tIns="81280" rIns="81280" bIns="81280" numCol="1" spcCol="1270" anchor="ctr" anchorCtr="0">
          <a:noAutofit/>
        </a:bodyPr>
        <a:lstStyle/>
        <a:p>
          <a:pPr lvl="0" algn="l" defTabSz="1422400">
            <a:lnSpc>
              <a:spcPct val="90000"/>
            </a:lnSpc>
            <a:spcBef>
              <a:spcPct val="0"/>
            </a:spcBef>
            <a:spcAft>
              <a:spcPct val="35000"/>
            </a:spcAft>
          </a:pPr>
          <a:r>
            <a:rPr lang="ru-RU" sz="3200" kern="1200" dirty="0" smtClean="0"/>
            <a:t>Проблемные задачи и задания</a:t>
          </a:r>
          <a:endParaRPr lang="ru-RU" sz="3200" kern="1200" dirty="0"/>
        </a:p>
      </dsp:txBody>
      <dsp:txXfrm>
        <a:off x="1005343" y="3421284"/>
        <a:ext cx="6687481" cy="684497"/>
      </dsp:txXfrm>
    </dsp:sp>
    <dsp:sp modelId="{0ED2B6BD-89D8-433F-BFE0-544D37DCAAF8}">
      <dsp:nvSpPr>
        <dsp:cNvPr id="0" name=""/>
        <dsp:cNvSpPr/>
      </dsp:nvSpPr>
      <dsp:spPr>
        <a:xfrm>
          <a:off x="577531" y="3335722"/>
          <a:ext cx="855622" cy="8556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4727EC-37C6-42AA-B7BF-5D32A6D765E2}">
      <dsp:nvSpPr>
        <dsp:cNvPr id="0" name=""/>
        <dsp:cNvSpPr/>
      </dsp:nvSpPr>
      <dsp:spPr>
        <a:xfrm>
          <a:off x="514852" y="4447702"/>
          <a:ext cx="7177972" cy="6844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320" tIns="81280" rIns="81280" bIns="81280" numCol="1" spcCol="1270" anchor="ctr" anchorCtr="0">
          <a:noAutofit/>
        </a:bodyPr>
        <a:lstStyle/>
        <a:p>
          <a:pPr lvl="0" algn="l" defTabSz="1422400">
            <a:lnSpc>
              <a:spcPct val="90000"/>
            </a:lnSpc>
            <a:spcBef>
              <a:spcPct val="0"/>
            </a:spcBef>
            <a:spcAft>
              <a:spcPct val="35000"/>
            </a:spcAft>
          </a:pPr>
          <a:r>
            <a:rPr lang="ru-RU" sz="3200" kern="1200" dirty="0" smtClean="0"/>
            <a:t>Приемы с элементами визуализации</a:t>
          </a:r>
          <a:endParaRPr lang="ru-RU" sz="3200" kern="1200" dirty="0"/>
        </a:p>
      </dsp:txBody>
      <dsp:txXfrm>
        <a:off x="514852" y="4447702"/>
        <a:ext cx="7177972" cy="684497"/>
      </dsp:txXfrm>
    </dsp:sp>
    <dsp:sp modelId="{0D55B98C-154F-4C59-AABC-DA5BE7E0E1F0}">
      <dsp:nvSpPr>
        <dsp:cNvPr id="0" name=""/>
        <dsp:cNvSpPr/>
      </dsp:nvSpPr>
      <dsp:spPr>
        <a:xfrm>
          <a:off x="87040" y="4362140"/>
          <a:ext cx="855622" cy="85562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15311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2627942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196178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141609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192126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143116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328361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98448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94142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1727330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dirty="0"/>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DA89A20F-5DD5-4C78-A55D-410F71D31329}" type="datetimeFigureOut">
              <a:rPr lang="ru-RU" smtClean="0"/>
              <a:t>05.11.2023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B1B13E6-855E-49CB-8314-171BEF8697D1}" type="slidenum">
              <a:rPr lang="ru-RU" smtClean="0"/>
              <a:t>‹#›</a:t>
            </a:fld>
            <a:endParaRPr lang="ru-RU" dirty="0"/>
          </a:p>
        </p:txBody>
      </p:sp>
    </p:spTree>
    <p:extLst>
      <p:ext uri="{BB962C8B-B14F-4D97-AF65-F5344CB8AC3E}">
        <p14:creationId xmlns:p14="http://schemas.microsoft.com/office/powerpoint/2010/main" val="383693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t="-4000" r="-4000" b="-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89A20F-5DD5-4C78-A55D-410F71D31329}" type="datetimeFigureOut">
              <a:rPr lang="ru-RU" smtClean="0"/>
              <a:t>05.11.2023</a:t>
            </a:fld>
            <a:endParaRPr lang="ru-RU" dirty="0"/>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1B13E6-855E-49CB-8314-171BEF8697D1}" type="slidenum">
              <a:rPr lang="ru-RU" smtClean="0"/>
              <a:t>‹#›</a:t>
            </a:fld>
            <a:endParaRPr lang="ru-RU" dirty="0"/>
          </a:p>
        </p:txBody>
      </p:sp>
    </p:spTree>
    <p:extLst>
      <p:ext uri="{BB962C8B-B14F-4D97-AF65-F5344CB8AC3E}">
        <p14:creationId xmlns:p14="http://schemas.microsoft.com/office/powerpoint/2010/main" val="387503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5" Type="http://schemas.openxmlformats.org/officeDocument/2006/relationships/image" Target="../media/image42.tmp"/><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165600" y="2476499"/>
            <a:ext cx="3860800" cy="1046163"/>
          </a:xfrm>
        </p:spPr>
        <p:txBody>
          <a:bodyPr>
            <a:noAutofit/>
          </a:bodyPr>
          <a:lstStyle/>
          <a:p>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b="1" dirty="0" smtClean="0">
                <a:latin typeface="Times New Roman" panose="02020603050405020304" pitchFamily="18" charset="0"/>
                <a:cs typeface="Times New Roman" panose="02020603050405020304" pitchFamily="18" charset="0"/>
              </a:rPr>
              <a:t>«Методическая мастерская»</a:t>
            </a:r>
            <a:endParaRPr lang="ru-RU" sz="28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854450" y="3802443"/>
            <a:ext cx="4813300" cy="1655762"/>
          </a:xfrm>
        </p:spPr>
        <p:txBody>
          <a:bodyPr>
            <a:noAutofit/>
          </a:bodyPr>
          <a:lstStyle/>
          <a:p>
            <a:r>
              <a:rPr lang="ru-RU" sz="2400" dirty="0" smtClean="0">
                <a:latin typeface="Times New Roman" panose="02020603050405020304" pitchFamily="18" charset="0"/>
                <a:cs typeface="Times New Roman" panose="02020603050405020304" pitchFamily="18" charset="0"/>
              </a:rPr>
              <a:t>Бирюкова Анна Алексеевна</a:t>
            </a:r>
          </a:p>
          <a:p>
            <a:r>
              <a:rPr lang="ru-RU" sz="2400" dirty="0" smtClean="0">
                <a:latin typeface="Times New Roman" panose="02020603050405020304" pitchFamily="18" charset="0"/>
                <a:cs typeface="Times New Roman" panose="02020603050405020304" pitchFamily="18" charset="0"/>
              </a:rPr>
              <a:t>учитель истории и обществознания</a:t>
            </a:r>
          </a:p>
          <a:p>
            <a:r>
              <a:rPr lang="ru-RU" sz="2400" dirty="0" smtClean="0">
                <a:latin typeface="Times New Roman" panose="02020603050405020304" pitchFamily="18" charset="0"/>
                <a:cs typeface="Times New Roman" panose="02020603050405020304" pitchFamily="18" charset="0"/>
              </a:rPr>
              <a:t>МБОУ «Лицей №7» </a:t>
            </a:r>
          </a:p>
          <a:p>
            <a:r>
              <a:rPr lang="ru-RU" sz="2400" dirty="0" smtClean="0">
                <a:latin typeface="Times New Roman" panose="02020603050405020304" pitchFamily="18" charset="0"/>
                <a:cs typeface="Times New Roman" panose="02020603050405020304" pitchFamily="18" charset="0"/>
              </a:rPr>
              <a:t>г. Новочеркасска</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535" y="532715"/>
            <a:ext cx="2675165" cy="4020724"/>
          </a:xfrm>
          <a:prstGeom prst="rect">
            <a:avLst/>
          </a:prstGeom>
        </p:spPr>
      </p:pic>
    </p:spTree>
    <p:extLst>
      <p:ext uri="{BB962C8B-B14F-4D97-AF65-F5344CB8AC3E}">
        <p14:creationId xmlns:p14="http://schemas.microsoft.com/office/powerpoint/2010/main" val="302754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783" y="339725"/>
            <a:ext cx="7609417" cy="1988607"/>
          </a:xfrm>
        </p:spPr>
        <p:txBody>
          <a:bodyPr>
            <a:noAutofit/>
          </a:bodyPr>
          <a:lstStyle/>
          <a:p>
            <a:r>
              <a:rPr lang="ru-RU" sz="2800" dirty="0">
                <a:latin typeface="Times New Roman" panose="02020603050405020304" pitchFamily="18" charset="0"/>
                <a:cs typeface="Times New Roman" panose="02020603050405020304" pitchFamily="18" charset="0"/>
              </a:rPr>
              <a:t>История </a:t>
            </a:r>
            <a:r>
              <a:rPr lang="ru-RU" sz="2800" dirty="0" smtClean="0">
                <a:latin typeface="Times New Roman" panose="02020603050405020304" pitchFamily="18" charset="0"/>
                <a:cs typeface="Times New Roman" panose="02020603050405020304" pitchFamily="18" charset="0"/>
              </a:rPr>
              <a:t>9 </a:t>
            </a:r>
            <a:r>
              <a:rPr lang="ru-RU" sz="2800" dirty="0">
                <a:latin typeface="Times New Roman" panose="02020603050405020304" pitchFamily="18" charset="0"/>
                <a:cs typeface="Times New Roman" panose="02020603050405020304" pitchFamily="18" charset="0"/>
              </a:rPr>
              <a:t>класс.</a:t>
            </a:r>
            <a:br>
              <a:rPr lang="ru-RU" sz="2800" dirty="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Реформы П. А. Столыпина.</a:t>
            </a: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Проблемный вопрос: </a:t>
            </a:r>
            <a:r>
              <a:rPr lang="ru-RU" sz="2800" dirty="0" smtClean="0">
                <a:latin typeface="Times New Roman" panose="02020603050405020304" pitchFamily="18" charset="0"/>
                <a:cs typeface="Times New Roman" panose="02020603050405020304" pitchFamily="18" charset="0"/>
              </a:rPr>
              <a:t>«Как реформы П. А. Столыпина могли предотвратить две мировых войны?»</a:t>
            </a:r>
            <a:endParaRPr lang="ru-RU" sz="2800" dirty="0"/>
          </a:p>
        </p:txBody>
      </p:sp>
      <p:sp>
        <p:nvSpPr>
          <p:cNvPr id="3" name="Объект 2"/>
          <p:cNvSpPr>
            <a:spLocks noGrp="1"/>
          </p:cNvSpPr>
          <p:nvPr>
            <p:ph sz="half" idx="1"/>
          </p:nvPr>
        </p:nvSpPr>
        <p:spPr>
          <a:xfrm>
            <a:off x="617007" y="2634343"/>
            <a:ext cx="7795683" cy="3882496"/>
          </a:xfrm>
        </p:spPr>
        <p:txBody>
          <a:bodyPr/>
          <a:lstStyle/>
          <a:p>
            <a:pPr marL="0" indent="0">
              <a:buNone/>
            </a:pPr>
            <a:r>
              <a:rPr lang="ru-RU" i="1" dirty="0"/>
              <a:t>«1 (14) сентября 1911 года в киевском оперном театре был смертельно ранен председатель Совета министров Российской империи Петр Аркадьевич Столыпин, что быстро стало легендой. Смерть Столыпина для России стала роковой. Если бы его реформы были закончены, получи страна те 20 лет внутреннего и внешнего спокойствия, на которые он надеялся, все могло бы пойти иначе</a:t>
            </a:r>
            <a:r>
              <a:rPr lang="ru-RU" i="1" dirty="0" smtClean="0"/>
              <a:t>…»</a:t>
            </a:r>
          </a:p>
          <a:p>
            <a:pPr marL="0" indent="0" algn="r">
              <a:buNone/>
            </a:pPr>
            <a:r>
              <a:rPr lang="ru-RU" i="1" dirty="0" smtClean="0"/>
              <a:t>Филиппов А, журналист</a:t>
            </a:r>
            <a:endParaRPr lang="ru-RU" dirty="0"/>
          </a:p>
          <a:p>
            <a:pPr marL="0" indent="0">
              <a:buNone/>
            </a:pPr>
            <a:endParaRPr lang="ru-RU" dirty="0"/>
          </a:p>
        </p:txBody>
      </p:sp>
    </p:spTree>
    <p:extLst>
      <p:ext uri="{BB962C8B-B14F-4D97-AF65-F5344CB8AC3E}">
        <p14:creationId xmlns:p14="http://schemas.microsoft.com/office/powerpoint/2010/main" val="4044314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212219" y="1556980"/>
            <a:ext cx="2911968" cy="2183976"/>
          </a:xfr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r="2466" b="4896"/>
          <a:stretch/>
        </p:blipFill>
        <p:spPr>
          <a:xfrm>
            <a:off x="4361376" y="3740956"/>
            <a:ext cx="4613655" cy="2802670"/>
          </a:xfrm>
          <a:prstGeom prst="rect">
            <a:avLst/>
          </a:prstGeom>
        </p:spPr>
      </p:pic>
      <p:sp>
        <p:nvSpPr>
          <p:cNvPr id="2" name="TextBox 1"/>
          <p:cNvSpPr txBox="1"/>
          <p:nvPr/>
        </p:nvSpPr>
        <p:spPr>
          <a:xfrm>
            <a:off x="475176" y="373487"/>
            <a:ext cx="5649688" cy="830997"/>
          </a:xfrm>
          <a:prstGeom prst="rect">
            <a:avLst/>
          </a:prstGeom>
          <a:noFill/>
        </p:spPr>
        <p:txBody>
          <a:bodyPr wrap="none" rtlCol="0">
            <a:spAutoFit/>
          </a:bodyPr>
          <a:lstStyle/>
          <a:p>
            <a:r>
              <a:rPr lang="ru-RU" sz="2400" dirty="0" smtClean="0">
                <a:latin typeface="Times New Roman" panose="02020603050405020304" pitchFamily="18" charset="0"/>
                <a:cs typeface="Times New Roman" panose="02020603050405020304" pitchFamily="18" charset="0"/>
              </a:rPr>
              <a:t>Облако слов – визуальное представление </a:t>
            </a:r>
          </a:p>
          <a:p>
            <a:r>
              <a:rPr lang="ru-RU" sz="2400" dirty="0" smtClean="0">
                <a:latin typeface="Times New Roman" panose="02020603050405020304" pitchFamily="18" charset="0"/>
                <a:cs typeface="Times New Roman" panose="02020603050405020304" pitchFamily="18" charset="0"/>
              </a:rPr>
              <a:t>списка категорий, ключевых слов.</a:t>
            </a:r>
            <a:endParaRPr lang="ru-RU" sz="24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9906" t="24413" r="20329" b="15117"/>
          <a:stretch/>
        </p:blipFill>
        <p:spPr>
          <a:xfrm>
            <a:off x="806598" y="1556980"/>
            <a:ext cx="3554777" cy="4530143"/>
          </a:xfrm>
          <a:prstGeom prst="ellipse">
            <a:avLst/>
          </a:prstGeom>
          <a:ln>
            <a:noFill/>
          </a:ln>
          <a:effectLst>
            <a:softEdge rad="112500"/>
          </a:effectLst>
        </p:spPr>
      </p:pic>
    </p:spTree>
    <p:extLst>
      <p:ext uri="{BB962C8B-B14F-4D97-AF65-F5344CB8AC3E}">
        <p14:creationId xmlns:p14="http://schemas.microsoft.com/office/powerpoint/2010/main" val="320833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7"/>
            <a:ext cx="7886700" cy="613668"/>
          </a:xfrm>
        </p:spPr>
        <p:txBody>
          <a:bodyPr/>
          <a:lstStyle/>
          <a:p>
            <a:r>
              <a:rPr lang="ru-RU" dirty="0" smtClean="0"/>
              <a:t>Настольные игры, игры для всей семьи</a:t>
            </a:r>
            <a:endParaRPr lang="ru-RU" dirty="0"/>
          </a:p>
        </p:txBody>
      </p:sp>
      <p:pic>
        <p:nvPicPr>
          <p:cNvPr id="10" name="Объект 9"/>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ackgroundRemoval t="0" b="36578" l="17754" r="65348"/>
                    </a14:imgEffect>
                  </a14:imgLayer>
                </a14:imgProps>
              </a:ext>
              <a:ext uri="{28A0092B-C50C-407E-A947-70E740481C1C}">
                <a14:useLocalDpi xmlns:a14="http://schemas.microsoft.com/office/drawing/2010/main" val="0"/>
              </a:ext>
            </a:extLst>
          </a:blip>
          <a:srcRect l="20782" r="36133" b="65243"/>
          <a:stretch/>
        </p:blipFill>
        <p:spPr>
          <a:xfrm>
            <a:off x="350254" y="3163061"/>
            <a:ext cx="1511562" cy="1219423"/>
          </a:xfrm>
        </p:spPr>
      </p:pic>
      <p:pic>
        <p:nvPicPr>
          <p:cNvPr id="5" name="Объект 4"/>
          <p:cNvPicPr>
            <a:picLocks noGrp="1" noChangeAspect="1"/>
          </p:cNvPicPr>
          <p:nvPr>
            <p:ph sz="half" idx="2"/>
          </p:nvPr>
        </p:nvPicPr>
        <p:blipFill rotWithShape="1">
          <a:blip r:embed="rId4"/>
          <a:srcRect l="24258" t="27088" r="49747" b="12383"/>
          <a:stretch/>
        </p:blipFill>
        <p:spPr>
          <a:xfrm rot="20503531">
            <a:off x="5502286" y="1555872"/>
            <a:ext cx="993653" cy="1300782"/>
          </a:xfrm>
          <a:prstGeom prst="rect">
            <a:avLst/>
          </a:prstGeom>
        </p:spPr>
      </p:pic>
      <p:pic>
        <p:nvPicPr>
          <p:cNvPr id="7" name="Объект 4"/>
          <p:cNvPicPr>
            <a:picLocks noChangeAspect="1"/>
          </p:cNvPicPr>
          <p:nvPr/>
        </p:nvPicPr>
        <p:blipFill rotWithShape="1">
          <a:blip r:embed="rId4"/>
          <a:srcRect l="24258" t="27088" r="49747" b="12383"/>
          <a:stretch/>
        </p:blipFill>
        <p:spPr>
          <a:xfrm rot="1744698">
            <a:off x="6608991" y="1188758"/>
            <a:ext cx="992750" cy="1299600"/>
          </a:xfrm>
          <a:prstGeom prst="rect">
            <a:avLst/>
          </a:prstGeom>
        </p:spPr>
      </p:pic>
      <p:pic>
        <p:nvPicPr>
          <p:cNvPr id="8" name="Рисунок 7"/>
          <p:cNvPicPr>
            <a:picLocks noChangeAspect="1"/>
          </p:cNvPicPr>
          <p:nvPr/>
        </p:nvPicPr>
        <p:blipFill rotWithShape="1">
          <a:blip r:embed="rId5"/>
          <a:srcRect l="24483" t="24664" r="49452" b="13734"/>
          <a:stretch/>
        </p:blipFill>
        <p:spPr>
          <a:xfrm>
            <a:off x="6388390" y="2441632"/>
            <a:ext cx="1018689" cy="1353600"/>
          </a:xfrm>
          <a:prstGeom prst="rect">
            <a:avLst/>
          </a:prstGeom>
        </p:spPr>
      </p:pic>
      <p:pic>
        <p:nvPicPr>
          <p:cNvPr id="9" name="Рисунок 8"/>
          <p:cNvPicPr>
            <a:picLocks noChangeAspect="1"/>
          </p:cNvPicPr>
          <p:nvPr/>
        </p:nvPicPr>
        <p:blipFill rotWithShape="1">
          <a:blip r:embed="rId5"/>
          <a:srcRect l="24513" t="24399" r="49601" b="14316"/>
          <a:stretch/>
        </p:blipFill>
        <p:spPr>
          <a:xfrm>
            <a:off x="7343186" y="1970894"/>
            <a:ext cx="1016953" cy="1353600"/>
          </a:xfrm>
          <a:prstGeom prst="rect">
            <a:avLst/>
          </a:prstGeom>
        </p:spPr>
      </p:pic>
      <p:pic>
        <p:nvPicPr>
          <p:cNvPr id="11" name="Объект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6096" b="95615" l="32620" r="65561"/>
                    </a14:imgEffect>
                  </a14:imgLayer>
                </a14:imgProps>
              </a:ext>
              <a:ext uri="{28A0092B-C50C-407E-A947-70E740481C1C}">
                <a14:useLocalDpi xmlns:a14="http://schemas.microsoft.com/office/drawing/2010/main" val="0"/>
              </a:ext>
            </a:extLst>
          </a:blip>
          <a:srcRect l="33189" t="65223" r="34953" b="5035"/>
          <a:stretch/>
        </p:blipFill>
        <p:spPr>
          <a:xfrm>
            <a:off x="1523569" y="5227313"/>
            <a:ext cx="1352282" cy="1262473"/>
          </a:xfrm>
          <a:prstGeom prst="rect">
            <a:avLst/>
          </a:prstGeom>
        </p:spPr>
      </p:pic>
      <p:pic>
        <p:nvPicPr>
          <p:cNvPr id="12" name="Объект 9"/>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33797" b="74118" l="54439" r="88021"/>
                    </a14:imgEffect>
                  </a14:imgLayer>
                </a14:imgProps>
              </a:ext>
              <a:ext uri="{28A0092B-C50C-407E-A947-70E740481C1C}">
                <a14:useLocalDpi xmlns:a14="http://schemas.microsoft.com/office/drawing/2010/main" val="0"/>
              </a:ext>
            </a:extLst>
          </a:blip>
          <a:srcRect l="54826" t="34757" r="11454" b="26710"/>
          <a:stretch/>
        </p:blipFill>
        <p:spPr>
          <a:xfrm rot="18835444">
            <a:off x="356142" y="4287701"/>
            <a:ext cx="1431305" cy="1635617"/>
          </a:xfrm>
          <a:prstGeom prst="rect">
            <a:avLst/>
          </a:prstGeom>
        </p:spPr>
      </p:pic>
      <p:pic>
        <p:nvPicPr>
          <p:cNvPr id="13" name="Объект 9"/>
          <p:cNvPicPr>
            <a:picLocks noChangeAspect="1"/>
          </p:cNvPicPr>
          <p:nvPr/>
        </p:nvPicPr>
        <p:blipFill rotWithShape="1">
          <a:blip r:embed="rId9" cstate="print">
            <a:extLst>
              <a:ext uri="{BEBA8EAE-BF5A-486C-A8C5-ECC9F3942E4B}">
                <a14:imgProps xmlns:a14="http://schemas.microsoft.com/office/drawing/2010/main">
                  <a14:imgLayer r:embed="rId7">
                    <a14:imgEffect>
                      <a14:backgroundRemoval t="40535" b="80321" l="4385" r="42995"/>
                    </a14:imgEffect>
                  </a14:imgLayer>
                </a14:imgProps>
              </a:ext>
              <a:ext uri="{28A0092B-C50C-407E-A947-70E740481C1C}">
                <a14:useLocalDpi xmlns:a14="http://schemas.microsoft.com/office/drawing/2010/main" val="0"/>
              </a:ext>
            </a:extLst>
          </a:blip>
          <a:srcRect l="4701" t="41139" r="57657" b="19722"/>
          <a:stretch/>
        </p:blipFill>
        <p:spPr>
          <a:xfrm rot="3514153">
            <a:off x="1400811" y="3681861"/>
            <a:ext cx="1597798" cy="1661374"/>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2204" y="2290025"/>
            <a:ext cx="2449400" cy="2449400"/>
          </a:xfrm>
          <a:prstGeom prst="rect">
            <a:avLst/>
          </a:prstGeom>
        </p:spPr>
      </p:pic>
      <p:pic>
        <p:nvPicPr>
          <p:cNvPr id="15" name="Рисунок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0254" y="1121762"/>
            <a:ext cx="3053897" cy="1715051"/>
          </a:xfrm>
          <a:prstGeom prst="rect">
            <a:avLst/>
          </a:prstGeom>
        </p:spPr>
      </p:pic>
      <p:pic>
        <p:nvPicPr>
          <p:cNvPr id="16" name="Объект 4"/>
          <p:cNvPicPr>
            <a:picLocks noChangeAspect="1"/>
          </p:cNvPicPr>
          <p:nvPr/>
        </p:nvPicPr>
        <p:blipFill rotWithShape="1">
          <a:blip r:embed="rId12"/>
          <a:srcRect l="51875" t="52678" r="33029" b="33644"/>
          <a:stretch/>
        </p:blipFill>
        <p:spPr>
          <a:xfrm>
            <a:off x="3034938" y="5696084"/>
            <a:ext cx="1059494" cy="540000"/>
          </a:xfrm>
          <a:prstGeom prst="rect">
            <a:avLst/>
          </a:prstGeom>
        </p:spPr>
      </p:pic>
      <p:pic>
        <p:nvPicPr>
          <p:cNvPr id="17" name="Объект 4"/>
          <p:cNvPicPr>
            <a:picLocks noChangeAspect="1"/>
          </p:cNvPicPr>
          <p:nvPr/>
        </p:nvPicPr>
        <p:blipFill rotWithShape="1">
          <a:blip r:embed="rId12"/>
          <a:srcRect l="32561" t="33246" r="51759" b="53595"/>
          <a:stretch/>
        </p:blipFill>
        <p:spPr>
          <a:xfrm>
            <a:off x="2935668" y="4905579"/>
            <a:ext cx="1143947" cy="540000"/>
          </a:xfrm>
          <a:prstGeom prst="rect">
            <a:avLst/>
          </a:prstGeom>
        </p:spPr>
      </p:pic>
      <p:pic>
        <p:nvPicPr>
          <p:cNvPr id="18" name="Объект 4"/>
          <p:cNvPicPr>
            <a:picLocks noChangeAspect="1"/>
          </p:cNvPicPr>
          <p:nvPr/>
        </p:nvPicPr>
        <p:blipFill rotWithShape="1">
          <a:blip r:embed="rId12"/>
          <a:srcRect l="32580" t="52856" r="51934" b="33985"/>
          <a:stretch/>
        </p:blipFill>
        <p:spPr>
          <a:xfrm rot="5400000">
            <a:off x="4308739" y="5740447"/>
            <a:ext cx="1129736" cy="540000"/>
          </a:xfrm>
          <a:prstGeom prst="rect">
            <a:avLst/>
          </a:prstGeom>
        </p:spPr>
      </p:pic>
      <p:pic>
        <p:nvPicPr>
          <p:cNvPr id="19" name="Объект 4"/>
          <p:cNvPicPr>
            <a:picLocks noChangeAspect="1"/>
          </p:cNvPicPr>
          <p:nvPr/>
        </p:nvPicPr>
        <p:blipFill rotWithShape="1">
          <a:blip r:embed="rId12"/>
          <a:srcRect l="51869" t="33072" r="33424" b="53596"/>
          <a:stretch/>
        </p:blipFill>
        <p:spPr>
          <a:xfrm>
            <a:off x="4084645" y="4905579"/>
            <a:ext cx="1058962" cy="540000"/>
          </a:xfrm>
          <a:prstGeom prst="rect">
            <a:avLst/>
          </a:prstGeom>
        </p:spPr>
      </p:pic>
      <p:pic>
        <p:nvPicPr>
          <p:cNvPr id="3" name="Рисунок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12411" y="3884693"/>
            <a:ext cx="2770646" cy="2441632"/>
          </a:xfrm>
          <a:prstGeom prst="rect">
            <a:avLst/>
          </a:prstGeom>
        </p:spPr>
      </p:pic>
    </p:spTree>
    <p:extLst>
      <p:ext uri="{BB962C8B-B14F-4D97-AF65-F5344CB8AC3E}">
        <p14:creationId xmlns:p14="http://schemas.microsoft.com/office/powerpoint/2010/main" val="2056840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3250" y="415927"/>
            <a:ext cx="8108950" cy="1810806"/>
          </a:xfrm>
        </p:spPr>
        <p:txBody>
          <a:bodyPr>
            <a:normAutofit fontScale="90000"/>
          </a:bodyPr>
          <a:lstStyle/>
          <a:p>
            <a:r>
              <a:rPr lang="ru-RU" dirty="0" smtClean="0"/>
              <a:t>Скетч— </a:t>
            </a:r>
            <a:r>
              <a:rPr lang="ru-RU" dirty="0"/>
              <a:t>это быстрая зарисовка от руки. </a:t>
            </a:r>
            <a:r>
              <a:rPr lang="ru-RU" dirty="0" smtClean="0"/>
              <a:t/>
            </a:r>
            <a:br>
              <a:rPr lang="ru-RU" dirty="0" smtClean="0"/>
            </a:br>
            <a:r>
              <a:rPr lang="ru-RU" sz="2200" dirty="0" smtClean="0"/>
              <a:t>Особенности </a:t>
            </a:r>
            <a:r>
              <a:rPr lang="ru-RU" sz="2200" dirty="0"/>
              <a:t>скетчинга:</a:t>
            </a:r>
            <a:br>
              <a:rPr lang="ru-RU" sz="2200" dirty="0"/>
            </a:br>
            <a:r>
              <a:rPr lang="ru-RU" sz="2200" dirty="0" smtClean="0"/>
              <a:t>- это </a:t>
            </a:r>
            <a:r>
              <a:rPr lang="ru-RU" sz="2200" dirty="0"/>
              <a:t>рисунок без прорисованных деталей;</a:t>
            </a:r>
            <a:br>
              <a:rPr lang="ru-RU" sz="2200" dirty="0"/>
            </a:br>
            <a:r>
              <a:rPr lang="ru-RU" sz="2200" dirty="0" smtClean="0"/>
              <a:t>- автор </a:t>
            </a:r>
            <a:r>
              <a:rPr lang="ru-RU" sz="2200" dirty="0"/>
              <a:t>может рисовать скетч с натуры или с фотографии, а может выдумать сюжет;</a:t>
            </a:r>
            <a:br>
              <a:rPr lang="ru-RU" sz="2200" dirty="0"/>
            </a:br>
            <a:r>
              <a:rPr lang="ru-RU" sz="2200" dirty="0" smtClean="0"/>
              <a:t>- передает </a:t>
            </a:r>
            <a:r>
              <a:rPr lang="ru-RU" sz="2200" dirty="0"/>
              <a:t>основные формы и контуры предметов и впечатления автора</a:t>
            </a:r>
            <a:r>
              <a:rPr lang="ru-RU" sz="2400" dirty="0"/>
              <a:t>.</a:t>
            </a:r>
            <a:br>
              <a:rPr lang="ru-RU" sz="2400" dirty="0"/>
            </a:br>
            <a:endParaRPr lang="ru-RU" sz="24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076" y="2127465"/>
            <a:ext cx="1652280" cy="1792900"/>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2634" t="1976" r="3909" b="14320"/>
          <a:stretch/>
        </p:blipFill>
        <p:spPr>
          <a:xfrm>
            <a:off x="2506133" y="2174142"/>
            <a:ext cx="1270899" cy="1699545"/>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8024" t="2716" r="7037" b="26543"/>
          <a:stretch/>
        </p:blipFill>
        <p:spPr>
          <a:xfrm>
            <a:off x="489076" y="4034316"/>
            <a:ext cx="1014050" cy="1126067"/>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1605" t="3457" r="15432" b="6420"/>
          <a:stretch/>
        </p:blipFill>
        <p:spPr>
          <a:xfrm rot="16200000">
            <a:off x="2212873" y="3599445"/>
            <a:ext cx="1129289" cy="1999031"/>
          </a:xfrm>
          <a:prstGeom prst="rect">
            <a:avLst/>
          </a:prstGeom>
        </p:spPr>
      </p:pic>
      <p:pic>
        <p:nvPicPr>
          <p:cNvPr id="9" name="Рисунок 8"/>
          <p:cNvPicPr>
            <a:picLocks noChangeAspect="1"/>
          </p:cNvPicPr>
          <p:nvPr/>
        </p:nvPicPr>
        <p:blipFill rotWithShape="1">
          <a:blip r:embed="rId6" cstate="print">
            <a:extLst>
              <a:ext uri="{28A0092B-C50C-407E-A947-70E740481C1C}">
                <a14:useLocalDpi xmlns:a14="http://schemas.microsoft.com/office/drawing/2010/main" val="0"/>
              </a:ext>
            </a:extLst>
          </a:blip>
          <a:srcRect l="11811" t="13704" r="13950"/>
          <a:stretch/>
        </p:blipFill>
        <p:spPr>
          <a:xfrm rot="16200000">
            <a:off x="820257" y="4946376"/>
            <a:ext cx="1204539" cy="1866901"/>
          </a:xfrm>
          <a:prstGeom prst="rect">
            <a:avLst/>
          </a:prstGeom>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t="10123" b="29382"/>
          <a:stretch/>
        </p:blipFill>
        <p:spPr>
          <a:xfrm rot="16200000">
            <a:off x="2638213" y="5343276"/>
            <a:ext cx="1260743" cy="1016896"/>
          </a:xfrm>
          <a:prstGeom prst="rect">
            <a:avLst/>
          </a:prstGeom>
        </p:spPr>
      </p:pic>
      <p:sp>
        <p:nvSpPr>
          <p:cNvPr id="13" name="TextBox 12"/>
          <p:cNvSpPr txBox="1"/>
          <p:nvPr/>
        </p:nvSpPr>
        <p:spPr>
          <a:xfrm>
            <a:off x="1263119" y="6411382"/>
            <a:ext cx="1878463" cy="369332"/>
          </a:xfrm>
          <a:prstGeom prst="rect">
            <a:avLst/>
          </a:prstGeom>
          <a:noFill/>
        </p:spPr>
        <p:txBody>
          <a:bodyPr wrap="none" rtlCol="0">
            <a:spAutoFit/>
          </a:bodyPr>
          <a:lstStyle/>
          <a:p>
            <a:r>
              <a:rPr lang="ru-RU" dirty="0" smtClean="0"/>
              <a:t>Работы учащихся</a:t>
            </a:r>
            <a:endParaRPr lang="ru-RU" dirty="0"/>
          </a:p>
        </p:txBody>
      </p:sp>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8776" y="2529712"/>
            <a:ext cx="4212358" cy="3322009"/>
          </a:xfrm>
          <a:prstGeom prst="rect">
            <a:avLst/>
          </a:prstGeom>
        </p:spPr>
      </p:pic>
    </p:spTree>
    <p:extLst>
      <p:ext uri="{BB962C8B-B14F-4D97-AF65-F5344CB8AC3E}">
        <p14:creationId xmlns:p14="http://schemas.microsoft.com/office/powerpoint/2010/main" val="89462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latin typeface="Times New Roman" panose="02020603050405020304" pitchFamily="18" charset="0"/>
                <a:cs typeface="Times New Roman" panose="02020603050405020304" pitchFamily="18" charset="0"/>
              </a:rPr>
              <a:t>Эмодзи – язык идеограмм и смайликов, используемый в электронных сообщениях и веб-страницах, а также сами пиктограммы</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8650" y="2290763"/>
            <a:ext cx="3886200" cy="388620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290763"/>
            <a:ext cx="3886200" cy="3886200"/>
          </a:xfrm>
        </p:spPr>
      </p:pic>
    </p:spTree>
    <p:extLst>
      <p:ext uri="{BB962C8B-B14F-4D97-AF65-F5344CB8AC3E}">
        <p14:creationId xmlns:p14="http://schemas.microsoft.com/office/powerpoint/2010/main" val="2208052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Комикс – серия рисунков, в которой рассказывается какая-либо история.</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3078" y="1601789"/>
            <a:ext cx="3101646" cy="1799014"/>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601789"/>
            <a:ext cx="3287734" cy="465859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2713" y="3427249"/>
            <a:ext cx="2007334" cy="2833136"/>
          </a:xfrm>
          <a:prstGeom prst="rect">
            <a:avLst/>
          </a:prstGeom>
        </p:spPr>
      </p:pic>
      <p:pic>
        <p:nvPicPr>
          <p:cNvPr id="7" name="Рисунок 6" descr="Вырезка экрана"/>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3900" y="3931087"/>
            <a:ext cx="2399565" cy="1428313"/>
          </a:xfrm>
          <a:prstGeom prst="rect">
            <a:avLst/>
          </a:prstGeom>
        </p:spPr>
      </p:pic>
    </p:spTree>
    <p:extLst>
      <p:ext uri="{BB962C8B-B14F-4D97-AF65-F5344CB8AC3E}">
        <p14:creationId xmlns:p14="http://schemas.microsoft.com/office/powerpoint/2010/main" val="280394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8709" y="207829"/>
            <a:ext cx="7886700" cy="1325563"/>
          </a:xfrm>
        </p:spPr>
        <p:txBody>
          <a:bodyPr>
            <a:normAutofit fontScale="90000"/>
          </a:bodyPr>
          <a:lstStyle/>
          <a:p>
            <a:r>
              <a:rPr lang="ru-RU" dirty="0" smtClean="0"/>
              <a:t>Словесный портрет – создание образа с использованием ключевых понятий, </a:t>
            </a:r>
            <a:br>
              <a:rPr lang="ru-RU" dirty="0" smtClean="0"/>
            </a:br>
            <a:r>
              <a:rPr lang="ru-RU" dirty="0" smtClean="0"/>
              <a:t>ассоциаций</a:t>
            </a:r>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27080" y="1561479"/>
            <a:ext cx="3727053" cy="435133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54133" y="1556766"/>
            <a:ext cx="2007697" cy="2377695"/>
          </a:xfr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2398" y="2239134"/>
            <a:ext cx="2188782" cy="2377695"/>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4133" y="3929747"/>
            <a:ext cx="2019501" cy="1983070"/>
          </a:xfrm>
          <a:prstGeom prst="rect">
            <a:avLst/>
          </a:prstGeom>
        </p:spPr>
      </p:pic>
      <p:sp>
        <p:nvSpPr>
          <p:cNvPr id="4" name="TextBox 3"/>
          <p:cNvSpPr txBox="1"/>
          <p:nvPr/>
        </p:nvSpPr>
        <p:spPr>
          <a:xfrm>
            <a:off x="1075267" y="5912817"/>
            <a:ext cx="4464171" cy="369332"/>
          </a:xfrm>
          <a:prstGeom prst="rect">
            <a:avLst/>
          </a:prstGeom>
          <a:noFill/>
        </p:spPr>
        <p:txBody>
          <a:bodyPr wrap="none" rtlCol="0">
            <a:spAutoFit/>
          </a:bodyPr>
          <a:lstStyle/>
          <a:p>
            <a:r>
              <a:rPr lang="ru-RU" dirty="0" smtClean="0"/>
              <a:t>Великая Отечественная война 1941-1945 гг.</a:t>
            </a:r>
            <a:endParaRPr lang="ru-RU" dirty="0"/>
          </a:p>
        </p:txBody>
      </p:sp>
      <p:sp>
        <p:nvSpPr>
          <p:cNvPr id="9" name="TextBox 8"/>
          <p:cNvSpPr txBox="1"/>
          <p:nvPr/>
        </p:nvSpPr>
        <p:spPr>
          <a:xfrm>
            <a:off x="6688169" y="4736616"/>
            <a:ext cx="1857240" cy="369332"/>
          </a:xfrm>
          <a:prstGeom prst="rect">
            <a:avLst/>
          </a:prstGeom>
          <a:noFill/>
        </p:spPr>
        <p:txBody>
          <a:bodyPr wrap="none" rtlCol="0">
            <a:spAutoFit/>
          </a:bodyPr>
          <a:lstStyle/>
          <a:p>
            <a:r>
              <a:rPr lang="ru-RU" dirty="0" smtClean="0"/>
              <a:t>Реформы Петра </a:t>
            </a:r>
            <a:r>
              <a:rPr lang="en-US" dirty="0" smtClean="0"/>
              <a:t>I</a:t>
            </a:r>
            <a:endParaRPr lang="ru-RU" dirty="0"/>
          </a:p>
        </p:txBody>
      </p:sp>
    </p:spTree>
    <p:extLst>
      <p:ext uri="{BB962C8B-B14F-4D97-AF65-F5344CB8AC3E}">
        <p14:creationId xmlns:p14="http://schemas.microsoft.com/office/powerpoint/2010/main" val="712380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1474626"/>
            <a:ext cx="8839200" cy="3778460"/>
          </a:xfrm>
          <a:prstGeom prst="rect">
            <a:avLst/>
          </a:prstGeom>
        </p:spPr>
      </p:pic>
    </p:spTree>
    <p:extLst>
      <p:ext uri="{BB962C8B-B14F-4D97-AF65-F5344CB8AC3E}">
        <p14:creationId xmlns:p14="http://schemas.microsoft.com/office/powerpoint/2010/main" val="3751310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762204">
            <a:off x="789478" y="2281411"/>
            <a:ext cx="2724480" cy="385098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61526">
            <a:off x="5617556" y="2292470"/>
            <a:ext cx="2713311" cy="383519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960" y="1825620"/>
            <a:ext cx="2868452" cy="4054480"/>
          </a:xfrm>
          <a:prstGeom prst="rect">
            <a:avLst/>
          </a:prstGeom>
        </p:spPr>
      </p:pic>
    </p:spTree>
    <p:extLst>
      <p:ext uri="{BB962C8B-B14F-4D97-AF65-F5344CB8AC3E}">
        <p14:creationId xmlns:p14="http://schemas.microsoft.com/office/powerpoint/2010/main" val="3361323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80" y="3098800"/>
            <a:ext cx="2142196" cy="302895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5281" y="1332620"/>
            <a:ext cx="3243724" cy="458645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8705" y="727783"/>
            <a:ext cx="2147406" cy="3035301"/>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40" y="727783"/>
            <a:ext cx="2504036" cy="1768475"/>
          </a:xfrm>
          <a:prstGeom prst="rect">
            <a:avLst/>
          </a:prstGeom>
        </p:spPr>
      </p:pic>
      <p:pic>
        <p:nvPicPr>
          <p:cNvPr id="3" name="Рисунок 2"/>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39005" y="4497491"/>
            <a:ext cx="2306028" cy="1630259"/>
          </a:xfrm>
          <a:prstGeom prst="rect">
            <a:avLst/>
          </a:prstGeom>
        </p:spPr>
      </p:pic>
    </p:spTree>
    <p:extLst>
      <p:ext uri="{BB962C8B-B14F-4D97-AF65-F5344CB8AC3E}">
        <p14:creationId xmlns:p14="http://schemas.microsoft.com/office/powerpoint/2010/main" val="4011196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7117" y="1046692"/>
            <a:ext cx="7886700" cy="4351338"/>
          </a:xfrm>
        </p:spPr>
        <p:txBody>
          <a:bodyPr/>
          <a:lstStyle/>
          <a:p>
            <a:pPr marL="0" indent="0" algn="ctr">
              <a:buNone/>
            </a:pPr>
            <a:r>
              <a:rPr lang="ru-RU" sz="4000" dirty="0">
                <a:latin typeface="Times New Roman" panose="02020603050405020304" pitchFamily="18" charset="0"/>
                <a:cs typeface="Times New Roman" panose="02020603050405020304" pitchFamily="18" charset="0"/>
              </a:rPr>
              <a:t> «Чтобы не превратить ребёнка в хранилище знаний, кладовую истин, правил и формул, надо учить его думать»</a:t>
            </a:r>
          </a:p>
          <a:p>
            <a:pPr marL="0" indent="0">
              <a:buNone/>
            </a:pPr>
            <a:r>
              <a:rPr lang="ru-RU" sz="4000" dirty="0" smtClean="0">
                <a:latin typeface="Times New Roman" panose="02020603050405020304" pitchFamily="18" charset="0"/>
                <a:cs typeface="Times New Roman" panose="02020603050405020304" pitchFamily="18" charset="0"/>
              </a:rPr>
              <a:t>				В.А</a:t>
            </a:r>
            <a:r>
              <a:rPr lang="ru-RU" sz="4000" dirty="0">
                <a:latin typeface="Times New Roman" panose="02020603050405020304" pitchFamily="18" charset="0"/>
                <a:cs typeface="Times New Roman" panose="02020603050405020304" pitchFamily="18" charset="0"/>
              </a:rPr>
              <a:t>. Сухомлинский</a:t>
            </a:r>
          </a:p>
          <a:p>
            <a:endParaRPr lang="ru-RU" dirty="0"/>
          </a:p>
        </p:txBody>
      </p:sp>
    </p:spTree>
    <p:extLst>
      <p:ext uri="{BB962C8B-B14F-4D97-AF65-F5344CB8AC3E}">
        <p14:creationId xmlns:p14="http://schemas.microsoft.com/office/powerpoint/2010/main" val="2751927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егэ</a:t>
            </a:r>
            <a:endParaRPr lang="ru-RU" dirty="0"/>
          </a:p>
        </p:txBody>
      </p:sp>
    </p:spTree>
    <p:extLst>
      <p:ext uri="{BB962C8B-B14F-4D97-AF65-F5344CB8AC3E}">
        <p14:creationId xmlns:p14="http://schemas.microsoft.com/office/powerpoint/2010/main" val="2019899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06450" y="1108471"/>
            <a:ext cx="3886200" cy="4351338"/>
          </a:xfrm>
        </p:spPr>
        <p:txBody>
          <a:bodyPr>
            <a:noAutofit/>
          </a:bodyPr>
          <a:lstStyle/>
          <a:p>
            <a:pPr marL="0" indent="0">
              <a:buNone/>
            </a:pPr>
            <a:r>
              <a:rPr lang="ru-RU" sz="2400" dirty="0" smtClean="0">
                <a:latin typeface="Times New Roman" panose="02020603050405020304" pitchFamily="18" charset="0"/>
                <a:cs typeface="Times New Roman" panose="02020603050405020304" pitchFamily="18" charset="0"/>
              </a:rPr>
              <a:t>«Смелые мечты всегда работают на большую цель, и мы должны раскрыть талант, который есть у каждого ребёнка, помочь ему реализовать свои устремления. В классах формируется будущее России. Школа должна отвечать на вызовы времени, тогда и страна будет готова на них ответить»</a:t>
            </a:r>
          </a:p>
          <a:p>
            <a:pPr marL="0" indent="0" algn="r">
              <a:buNone/>
            </a:pPr>
            <a:r>
              <a:rPr lang="ru-RU" sz="2400" dirty="0" smtClean="0">
                <a:latin typeface="Times New Roman" panose="02020603050405020304" pitchFamily="18" charset="0"/>
                <a:cs typeface="Times New Roman" panose="02020603050405020304" pitchFamily="18" charset="0"/>
              </a:rPr>
              <a:t>В.В. Путин</a:t>
            </a:r>
            <a:endParaRPr lang="ru-RU" sz="2400" dirty="0">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2996" t="969" r="4738"/>
          <a:stretch/>
        </p:blipFill>
        <p:spPr>
          <a:xfrm>
            <a:off x="4961466" y="1108471"/>
            <a:ext cx="3457513" cy="4556918"/>
          </a:xfrm>
        </p:spPr>
      </p:pic>
    </p:spTree>
    <p:extLst>
      <p:ext uri="{BB962C8B-B14F-4D97-AF65-F5344CB8AC3E}">
        <p14:creationId xmlns:p14="http://schemas.microsoft.com/office/powerpoint/2010/main" val="496385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471" t="22521" r="52996" b="500"/>
          <a:stretch/>
        </p:blipFill>
        <p:spPr>
          <a:xfrm>
            <a:off x="876505" y="683155"/>
            <a:ext cx="3374212" cy="4278311"/>
          </a:xfrm>
        </p:spPr>
      </p:pic>
      <p:sp>
        <p:nvSpPr>
          <p:cNvPr id="4" name="Объект 3"/>
          <p:cNvSpPr>
            <a:spLocks noGrp="1"/>
          </p:cNvSpPr>
          <p:nvPr>
            <p:ph sz="half" idx="2"/>
          </p:nvPr>
        </p:nvSpPr>
        <p:spPr>
          <a:xfrm>
            <a:off x="4462489" y="885825"/>
            <a:ext cx="3886200" cy="4351338"/>
          </a:xfrm>
        </p:spPr>
        <p:txBody>
          <a:bodyPr>
            <a:normAutofit/>
          </a:bodyPr>
          <a:lstStyle/>
          <a:p>
            <a:pPr marL="0" indent="0" algn="ctr">
              <a:buNone/>
            </a:pPr>
            <a:r>
              <a:rPr lang="ru-RU" sz="2400" dirty="0">
                <a:latin typeface="Times New Roman" panose="02020603050405020304" pitchFamily="18" charset="0"/>
                <a:cs typeface="Times New Roman" panose="02020603050405020304" pitchFamily="18" charset="0"/>
              </a:rPr>
              <a:t>«Задача </a:t>
            </a:r>
            <a:r>
              <a:rPr lang="ru-RU" sz="2400" dirty="0" smtClean="0">
                <a:latin typeface="Times New Roman" panose="02020603050405020304" pitchFamily="18" charset="0"/>
                <a:cs typeface="Times New Roman" panose="02020603050405020304" pitchFamily="18" charset="0"/>
              </a:rPr>
              <a:t>педагога  - отобрать </a:t>
            </a:r>
            <a:r>
              <a:rPr lang="ru-RU" sz="2400" dirty="0">
                <a:latin typeface="Times New Roman" panose="02020603050405020304" pitchFamily="18" charset="0"/>
                <a:cs typeface="Times New Roman" panose="02020603050405020304" pitchFamily="18" charset="0"/>
              </a:rPr>
              <a:t>те факты в пределах существующего опыта, с помощью которых потенциально возможно поставить новые проблемы, побуждающие к дополнительным наблюдениям, расширяющим область последующего опыта</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64477" y="4961466"/>
            <a:ext cx="2855975" cy="923330"/>
          </a:xfrm>
          <a:prstGeom prst="rect">
            <a:avLst/>
          </a:prstGeom>
          <a:noFill/>
        </p:spPr>
        <p:txBody>
          <a:bodyPr wrap="none" rtlCol="0">
            <a:spAutoFit/>
          </a:bodyPr>
          <a:lstStyle/>
          <a:p>
            <a:pPr algn="ctr"/>
            <a:r>
              <a:rPr lang="ru-RU" dirty="0" smtClean="0"/>
              <a:t>Джон Дьюи (1859-1952 гг.),</a:t>
            </a:r>
          </a:p>
          <a:p>
            <a:pPr algn="ctr"/>
            <a:r>
              <a:rPr lang="ru-RU" dirty="0" smtClean="0"/>
              <a:t>Американский философ, </a:t>
            </a:r>
          </a:p>
          <a:p>
            <a:pPr algn="ctr"/>
            <a:r>
              <a:rPr lang="ru-RU" dirty="0" smtClean="0"/>
              <a:t>психолог и педагог.</a:t>
            </a:r>
            <a:endParaRPr lang="ru-RU" dirty="0"/>
          </a:p>
        </p:txBody>
      </p:sp>
    </p:spTree>
    <p:extLst>
      <p:ext uri="{BB962C8B-B14F-4D97-AF65-F5344CB8AC3E}">
        <p14:creationId xmlns:p14="http://schemas.microsoft.com/office/powerpoint/2010/main" val="2195640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49" y="365126"/>
            <a:ext cx="7948083" cy="2421463"/>
          </a:xfrm>
        </p:spPr>
        <p:txBody>
          <a:bodyPr>
            <a:noAutofit/>
          </a:bodyPr>
          <a:lstStyle/>
          <a:p>
            <a:r>
              <a:rPr lang="ru-RU" sz="1800" i="1" dirty="0" smtClean="0"/>
              <a:t>	Проблемное </a:t>
            </a:r>
            <a:r>
              <a:rPr lang="ru-RU" sz="1800" i="1" dirty="0"/>
              <a:t>обучение - это процесс обучения, детерминированный системой проблемных ситуаций, в основе которого лежит особый вид взаимодействия учителя и </a:t>
            </a:r>
            <a:r>
              <a:rPr lang="ru-RU" sz="1800" i="1" dirty="0" smtClean="0"/>
              <a:t>учащихся</a:t>
            </a:r>
            <a:r>
              <a:rPr lang="ru-RU" sz="1800" i="1" dirty="0"/>
              <a:t>, характеризующийся систематической самостоятельной учебно-познавательной деятельностью учащихся по усвоению новых знаний и способов действия путем решения </a:t>
            </a:r>
            <a:r>
              <a:rPr lang="ru-RU" sz="1800" i="1" dirty="0" smtClean="0"/>
              <a:t>учебных проблем.                              </a:t>
            </a:r>
            <a:br>
              <a:rPr lang="ru-RU" sz="1800" i="1" dirty="0" smtClean="0"/>
            </a:br>
            <a:r>
              <a:rPr lang="ru-RU" sz="1800" i="1" dirty="0"/>
              <a:t> </a:t>
            </a:r>
            <a:r>
              <a:rPr lang="ru-RU" sz="1800" i="1" dirty="0" smtClean="0"/>
              <a:t>                                                                                                                </a:t>
            </a:r>
            <a:r>
              <a:rPr lang="ru-RU" sz="1800" i="1" dirty="0"/>
              <a:t>(М.И. Махмутов). </a:t>
            </a:r>
            <a:r>
              <a:rPr lang="ru-RU" sz="1800" dirty="0"/>
              <a:t/>
            </a:r>
            <a:br>
              <a:rPr lang="ru-RU" sz="1800" dirty="0"/>
            </a:br>
            <a:endParaRPr lang="ru-RU" sz="1800" dirty="0"/>
          </a:p>
        </p:txBody>
      </p:sp>
      <p:pic>
        <p:nvPicPr>
          <p:cNvPr id="5" name="Объект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4760" t="37337" r="67374" b="30710"/>
          <a:stretch/>
        </p:blipFill>
        <p:spPr>
          <a:xfrm>
            <a:off x="564258" y="2826127"/>
            <a:ext cx="1901064" cy="2550206"/>
          </a:xfrm>
        </p:spPr>
      </p:pic>
      <p:pic>
        <p:nvPicPr>
          <p:cNvPr id="6" name="Рисунок 5"/>
          <p:cNvPicPr>
            <a:picLocks noChangeAspect="1"/>
          </p:cNvPicPr>
          <p:nvPr/>
        </p:nvPicPr>
        <p:blipFill rotWithShape="1">
          <a:blip r:embed="rId3"/>
          <a:srcRect l="33642" t="36985" r="47638" b="30184"/>
          <a:stretch/>
        </p:blipFill>
        <p:spPr>
          <a:xfrm>
            <a:off x="2523688" y="2826127"/>
            <a:ext cx="1940865" cy="2550206"/>
          </a:xfrm>
          <a:prstGeom prst="rect">
            <a:avLst/>
          </a:prstGeom>
        </p:spPr>
      </p:pic>
      <p:pic>
        <p:nvPicPr>
          <p:cNvPr id="7" name="Рисунок 6"/>
          <p:cNvPicPr>
            <a:picLocks noChangeAspect="1"/>
          </p:cNvPicPr>
          <p:nvPr/>
        </p:nvPicPr>
        <p:blipFill rotWithShape="1">
          <a:blip r:embed="rId3"/>
          <a:srcRect l="71920" t="37885" r="9142" b="30737"/>
          <a:stretch/>
        </p:blipFill>
        <p:spPr>
          <a:xfrm>
            <a:off x="6493537" y="2866494"/>
            <a:ext cx="2021813" cy="2509839"/>
          </a:xfrm>
          <a:prstGeom prst="rect">
            <a:avLst/>
          </a:prstGeom>
        </p:spPr>
      </p:pic>
      <p:pic>
        <p:nvPicPr>
          <p:cNvPr id="8" name="Рисунок 7"/>
          <p:cNvPicPr>
            <a:picLocks noChangeAspect="1"/>
          </p:cNvPicPr>
          <p:nvPr/>
        </p:nvPicPr>
        <p:blipFill rotWithShape="1">
          <a:blip r:embed="rId3"/>
          <a:srcRect l="52944" t="37598" r="28553" b="30443"/>
          <a:stretch/>
        </p:blipFill>
        <p:spPr>
          <a:xfrm>
            <a:off x="4522919" y="2826127"/>
            <a:ext cx="1970618" cy="2550206"/>
          </a:xfrm>
          <a:prstGeom prst="rect">
            <a:avLst/>
          </a:prstGeom>
        </p:spPr>
      </p:pic>
      <p:sp>
        <p:nvSpPr>
          <p:cNvPr id="9" name="TextBox 8"/>
          <p:cNvSpPr txBox="1"/>
          <p:nvPr/>
        </p:nvSpPr>
        <p:spPr>
          <a:xfrm>
            <a:off x="693042" y="5456238"/>
            <a:ext cx="1772280" cy="369332"/>
          </a:xfrm>
          <a:prstGeom prst="rect">
            <a:avLst/>
          </a:prstGeom>
          <a:noFill/>
        </p:spPr>
        <p:txBody>
          <a:bodyPr wrap="none" rtlCol="0">
            <a:spAutoFit/>
          </a:bodyPr>
          <a:lstStyle/>
          <a:p>
            <a:r>
              <a:rPr lang="ru-RU" dirty="0" smtClean="0"/>
              <a:t>А.М. Матюшкин</a:t>
            </a:r>
            <a:endParaRPr lang="ru-RU" dirty="0"/>
          </a:p>
        </p:txBody>
      </p:sp>
      <p:sp>
        <p:nvSpPr>
          <p:cNvPr id="10" name="TextBox 9"/>
          <p:cNvSpPr txBox="1"/>
          <p:nvPr/>
        </p:nvSpPr>
        <p:spPr>
          <a:xfrm>
            <a:off x="2978626" y="5456238"/>
            <a:ext cx="1030988" cy="369332"/>
          </a:xfrm>
          <a:prstGeom prst="rect">
            <a:avLst/>
          </a:prstGeom>
          <a:noFill/>
        </p:spPr>
        <p:txBody>
          <a:bodyPr wrap="none" rtlCol="0">
            <a:spAutoFit/>
          </a:bodyPr>
          <a:lstStyle/>
          <a:p>
            <a:r>
              <a:rPr lang="ru-RU" dirty="0" smtClean="0"/>
              <a:t>В. Оконь</a:t>
            </a:r>
            <a:endParaRPr lang="ru-RU" dirty="0"/>
          </a:p>
        </p:txBody>
      </p:sp>
      <p:sp>
        <p:nvSpPr>
          <p:cNvPr id="11" name="TextBox 10"/>
          <p:cNvSpPr txBox="1"/>
          <p:nvPr/>
        </p:nvSpPr>
        <p:spPr>
          <a:xfrm>
            <a:off x="4667228" y="5448275"/>
            <a:ext cx="1681999" cy="369332"/>
          </a:xfrm>
          <a:prstGeom prst="rect">
            <a:avLst/>
          </a:prstGeom>
          <a:noFill/>
        </p:spPr>
        <p:txBody>
          <a:bodyPr wrap="none" rtlCol="0">
            <a:spAutoFit/>
          </a:bodyPr>
          <a:lstStyle/>
          <a:p>
            <a:r>
              <a:rPr lang="ru-RU" dirty="0" smtClean="0"/>
              <a:t>М.И. Махмутов</a:t>
            </a:r>
            <a:endParaRPr lang="ru-RU" dirty="0"/>
          </a:p>
        </p:txBody>
      </p:sp>
      <p:sp>
        <p:nvSpPr>
          <p:cNvPr id="12" name="TextBox 11"/>
          <p:cNvSpPr txBox="1"/>
          <p:nvPr/>
        </p:nvSpPr>
        <p:spPr>
          <a:xfrm>
            <a:off x="6700248" y="5456238"/>
            <a:ext cx="1608389" cy="369332"/>
          </a:xfrm>
          <a:prstGeom prst="rect">
            <a:avLst/>
          </a:prstGeom>
          <a:noFill/>
        </p:spPr>
        <p:txBody>
          <a:bodyPr wrap="none" rtlCol="0">
            <a:spAutoFit/>
          </a:bodyPr>
          <a:lstStyle/>
          <a:p>
            <a:r>
              <a:rPr lang="ru-RU" dirty="0" smtClean="0"/>
              <a:t>Т.В. Кудрявцев</a:t>
            </a:r>
            <a:endParaRPr lang="ru-RU" dirty="0"/>
          </a:p>
        </p:txBody>
      </p:sp>
    </p:spTree>
    <p:extLst>
      <p:ext uri="{BB962C8B-B14F-4D97-AF65-F5344CB8AC3E}">
        <p14:creationId xmlns:p14="http://schemas.microsoft.com/office/powerpoint/2010/main" val="3292406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па 31"/>
          <p:cNvGrpSpPr/>
          <p:nvPr/>
        </p:nvGrpSpPr>
        <p:grpSpPr>
          <a:xfrm>
            <a:off x="541868" y="762001"/>
            <a:ext cx="7916332" cy="5190067"/>
            <a:chOff x="1533571" y="2343635"/>
            <a:chExt cx="6362183" cy="3675489"/>
          </a:xfrm>
          <a:effectLst>
            <a:outerShdw blurRad="50800" dist="38100" dir="16200000" rotWithShape="0">
              <a:prstClr val="black">
                <a:alpha val="40000"/>
              </a:prstClr>
            </a:outerShdw>
          </a:effectLst>
        </p:grpSpPr>
        <p:sp>
          <p:nvSpPr>
            <p:cNvPr id="42" name="Скругленный прямоугольник 41"/>
            <p:cNvSpPr/>
            <p:nvPr/>
          </p:nvSpPr>
          <p:spPr>
            <a:xfrm>
              <a:off x="4138457" y="2343635"/>
              <a:ext cx="1039903" cy="66033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43" name="Полилиния 42"/>
            <p:cNvSpPr/>
            <p:nvPr/>
          </p:nvSpPr>
          <p:spPr>
            <a:xfrm>
              <a:off x="4254002" y="2453403"/>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400" kern="1200" dirty="0" smtClean="0"/>
                <a:t>Проблемная ситуация</a:t>
              </a:r>
              <a:endParaRPr lang="ru-RU" sz="1400" kern="1200" dirty="0"/>
            </a:p>
          </p:txBody>
        </p:sp>
        <p:sp>
          <p:nvSpPr>
            <p:cNvPr id="44" name="Скругленный прямоугольник 43"/>
            <p:cNvSpPr/>
            <p:nvPr/>
          </p:nvSpPr>
          <p:spPr>
            <a:xfrm>
              <a:off x="2625077" y="3364046"/>
              <a:ext cx="1039903" cy="660338"/>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5" name="Полилиния 44"/>
            <p:cNvSpPr/>
            <p:nvPr/>
          </p:nvSpPr>
          <p:spPr>
            <a:xfrm>
              <a:off x="2740622" y="3473814"/>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По характеру</a:t>
              </a:r>
              <a:endParaRPr lang="ru-RU" sz="1200" kern="1200" dirty="0"/>
            </a:p>
          </p:txBody>
        </p:sp>
        <p:sp>
          <p:nvSpPr>
            <p:cNvPr id="46" name="Скругленный прямоугольник 45"/>
            <p:cNvSpPr/>
            <p:nvPr/>
          </p:nvSpPr>
          <p:spPr>
            <a:xfrm>
              <a:off x="1533571" y="4276004"/>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7" name="Полилиния 46"/>
            <p:cNvSpPr/>
            <p:nvPr/>
          </p:nvSpPr>
          <p:spPr>
            <a:xfrm>
              <a:off x="1649115" y="4385771"/>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Неизвестного</a:t>
              </a:r>
              <a:endParaRPr lang="ru-RU" sz="1200" kern="1200" dirty="0"/>
            </a:p>
          </p:txBody>
        </p:sp>
        <p:sp>
          <p:nvSpPr>
            <p:cNvPr id="48" name="Скругленный прямоугольник 47"/>
            <p:cNvSpPr/>
            <p:nvPr/>
          </p:nvSpPr>
          <p:spPr>
            <a:xfrm>
              <a:off x="1997286" y="5109364"/>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9" name="Полилиния 48"/>
            <p:cNvSpPr/>
            <p:nvPr/>
          </p:nvSpPr>
          <p:spPr>
            <a:xfrm>
              <a:off x="2112831" y="5219132"/>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Интересности содержания</a:t>
              </a:r>
              <a:endParaRPr lang="ru-RU" sz="1200" kern="1200" dirty="0"/>
            </a:p>
          </p:txBody>
        </p:sp>
        <p:sp>
          <p:nvSpPr>
            <p:cNvPr id="50" name="Скругленный прямоугольник 49"/>
            <p:cNvSpPr/>
            <p:nvPr/>
          </p:nvSpPr>
          <p:spPr>
            <a:xfrm>
              <a:off x="3346625" y="5085717"/>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1" name="Полилиния 50"/>
            <p:cNvSpPr/>
            <p:nvPr/>
          </p:nvSpPr>
          <p:spPr>
            <a:xfrm>
              <a:off x="3462170" y="5195485"/>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Уровню проблемности</a:t>
              </a:r>
              <a:endParaRPr lang="ru-RU" sz="1200" kern="1200" dirty="0"/>
            </a:p>
          </p:txBody>
        </p:sp>
        <p:sp>
          <p:nvSpPr>
            <p:cNvPr id="52" name="Скругленный прямоугольник 51"/>
            <p:cNvSpPr/>
            <p:nvPr/>
          </p:nvSpPr>
          <p:spPr>
            <a:xfrm>
              <a:off x="3713973" y="4267743"/>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3" name="Полилиния 52"/>
            <p:cNvSpPr/>
            <p:nvPr/>
          </p:nvSpPr>
          <p:spPr>
            <a:xfrm>
              <a:off x="3829518" y="4377510"/>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Виду рассогласования</a:t>
              </a:r>
              <a:endParaRPr lang="ru-RU" sz="1200" kern="1200" dirty="0"/>
            </a:p>
          </p:txBody>
        </p:sp>
        <p:sp>
          <p:nvSpPr>
            <p:cNvPr id="54" name="Скругленный прямоугольник 53"/>
            <p:cNvSpPr/>
            <p:nvPr/>
          </p:nvSpPr>
          <p:spPr>
            <a:xfrm>
              <a:off x="5853568" y="3316020"/>
              <a:ext cx="1039903" cy="660338"/>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Полилиния 54"/>
            <p:cNvSpPr/>
            <p:nvPr/>
          </p:nvSpPr>
          <p:spPr>
            <a:xfrm>
              <a:off x="5969113" y="3425787"/>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По содержанию</a:t>
              </a:r>
              <a:endParaRPr lang="ru-RU" sz="1200" kern="1200" dirty="0"/>
            </a:p>
          </p:txBody>
        </p:sp>
        <p:sp>
          <p:nvSpPr>
            <p:cNvPr id="56" name="Скругленный прямоугольник 55"/>
            <p:cNvSpPr/>
            <p:nvPr/>
          </p:nvSpPr>
          <p:spPr>
            <a:xfrm>
              <a:off x="5178159" y="4278797"/>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7" name="Полилиния 56"/>
            <p:cNvSpPr/>
            <p:nvPr/>
          </p:nvSpPr>
          <p:spPr>
            <a:xfrm>
              <a:off x="5293704" y="4388564"/>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Решение научных проблем</a:t>
              </a:r>
              <a:endParaRPr lang="ru-RU" sz="1200" kern="1200" dirty="0"/>
            </a:p>
          </p:txBody>
        </p:sp>
        <p:sp>
          <p:nvSpPr>
            <p:cNvPr id="58" name="Скругленный прямоугольник 57"/>
            <p:cNvSpPr/>
            <p:nvPr/>
          </p:nvSpPr>
          <p:spPr>
            <a:xfrm>
              <a:off x="6112930" y="5249019"/>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9" name="Полилиния 58"/>
            <p:cNvSpPr/>
            <p:nvPr/>
          </p:nvSpPr>
          <p:spPr>
            <a:xfrm>
              <a:off x="6228475" y="5358786"/>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Решение практических проблем</a:t>
              </a:r>
              <a:endParaRPr lang="ru-RU" sz="1200" kern="1200" dirty="0"/>
            </a:p>
          </p:txBody>
        </p:sp>
        <p:sp>
          <p:nvSpPr>
            <p:cNvPr id="60" name="Скругленный прямоугольник 59"/>
            <p:cNvSpPr/>
            <p:nvPr/>
          </p:nvSpPr>
          <p:spPr>
            <a:xfrm>
              <a:off x="6740306" y="4249980"/>
              <a:ext cx="1039903" cy="660338"/>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61" name="Полилиния 60"/>
            <p:cNvSpPr/>
            <p:nvPr/>
          </p:nvSpPr>
          <p:spPr>
            <a:xfrm>
              <a:off x="6855851" y="4359747"/>
              <a:ext cx="1039903" cy="660338"/>
            </a:xfrm>
            <a:custGeom>
              <a:avLst/>
              <a:gdLst>
                <a:gd name="connsiteX0" fmla="*/ 0 w 1039903"/>
                <a:gd name="connsiteY0" fmla="*/ 66034 h 660338"/>
                <a:gd name="connsiteX1" fmla="*/ 66034 w 1039903"/>
                <a:gd name="connsiteY1" fmla="*/ 0 h 660338"/>
                <a:gd name="connsiteX2" fmla="*/ 973869 w 1039903"/>
                <a:gd name="connsiteY2" fmla="*/ 0 h 660338"/>
                <a:gd name="connsiteX3" fmla="*/ 1039903 w 1039903"/>
                <a:gd name="connsiteY3" fmla="*/ 66034 h 660338"/>
                <a:gd name="connsiteX4" fmla="*/ 1039903 w 1039903"/>
                <a:gd name="connsiteY4" fmla="*/ 594304 h 660338"/>
                <a:gd name="connsiteX5" fmla="*/ 973869 w 1039903"/>
                <a:gd name="connsiteY5" fmla="*/ 660338 h 660338"/>
                <a:gd name="connsiteX6" fmla="*/ 66034 w 1039903"/>
                <a:gd name="connsiteY6" fmla="*/ 660338 h 660338"/>
                <a:gd name="connsiteX7" fmla="*/ 0 w 1039903"/>
                <a:gd name="connsiteY7" fmla="*/ 594304 h 660338"/>
                <a:gd name="connsiteX8" fmla="*/ 0 w 1039903"/>
                <a:gd name="connsiteY8" fmla="*/ 66034 h 66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903" h="660338">
                  <a:moveTo>
                    <a:pt x="0" y="66034"/>
                  </a:moveTo>
                  <a:cubicBezTo>
                    <a:pt x="0" y="29564"/>
                    <a:pt x="29564" y="0"/>
                    <a:pt x="66034" y="0"/>
                  </a:cubicBezTo>
                  <a:lnTo>
                    <a:pt x="973869" y="0"/>
                  </a:lnTo>
                  <a:cubicBezTo>
                    <a:pt x="1010339" y="0"/>
                    <a:pt x="1039903" y="29564"/>
                    <a:pt x="1039903" y="66034"/>
                  </a:cubicBezTo>
                  <a:lnTo>
                    <a:pt x="1039903" y="594304"/>
                  </a:lnTo>
                  <a:cubicBezTo>
                    <a:pt x="1039903" y="630774"/>
                    <a:pt x="1010339" y="660338"/>
                    <a:pt x="973869" y="660338"/>
                  </a:cubicBezTo>
                  <a:lnTo>
                    <a:pt x="66034" y="660338"/>
                  </a:lnTo>
                  <a:cubicBezTo>
                    <a:pt x="29564" y="660338"/>
                    <a:pt x="0" y="630774"/>
                    <a:pt x="0" y="594304"/>
                  </a:cubicBezTo>
                  <a:lnTo>
                    <a:pt x="0" y="66034"/>
                  </a:lnTo>
                  <a:close/>
                </a:path>
              </a:pathLst>
            </a:cu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441" tIns="57441" rIns="57441" bIns="57441" numCol="1" spcCol="1270" anchor="ctr" anchorCtr="0">
              <a:noAutofit/>
            </a:bodyPr>
            <a:lstStyle/>
            <a:p>
              <a:pPr lvl="0" algn="ctr" defTabSz="444500">
                <a:lnSpc>
                  <a:spcPct val="90000"/>
                </a:lnSpc>
                <a:spcBef>
                  <a:spcPct val="0"/>
                </a:spcBef>
                <a:spcAft>
                  <a:spcPct val="35000"/>
                </a:spcAft>
              </a:pPr>
              <a:r>
                <a:rPr lang="ru-RU" sz="1200" kern="1200" dirty="0" smtClean="0"/>
                <a:t>Создание художественных решений</a:t>
              </a:r>
              <a:endParaRPr lang="ru-RU" sz="1200" kern="1200" dirty="0"/>
            </a:p>
          </p:txBody>
        </p:sp>
      </p:grpSp>
      <p:cxnSp>
        <p:nvCxnSpPr>
          <p:cNvPr id="66" name="Прямая соединительная линия 65"/>
          <p:cNvCxnSpPr/>
          <p:nvPr/>
        </p:nvCxnSpPr>
        <p:spPr>
          <a:xfrm>
            <a:off x="2598892" y="1998133"/>
            <a:ext cx="40728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p:nvPr/>
        </p:nvCxnSpPr>
        <p:spPr>
          <a:xfrm>
            <a:off x="6680200" y="1998133"/>
            <a:ext cx="0" cy="145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Прямая со стрелкой 69"/>
          <p:cNvCxnSpPr/>
          <p:nvPr/>
        </p:nvCxnSpPr>
        <p:spPr>
          <a:xfrm>
            <a:off x="2598892" y="1998133"/>
            <a:ext cx="0" cy="213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4555067" y="1862667"/>
            <a:ext cx="0" cy="1354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1188833" y="3386667"/>
            <a:ext cx="2856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a:endCxn id="46" idx="0"/>
          </p:cNvCxnSpPr>
          <p:nvPr/>
        </p:nvCxnSpPr>
        <p:spPr>
          <a:xfrm>
            <a:off x="1188833" y="3378200"/>
            <a:ext cx="0" cy="112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Прямая соединительная линия 79"/>
          <p:cNvCxnSpPr/>
          <p:nvPr/>
        </p:nvCxnSpPr>
        <p:spPr>
          <a:xfrm>
            <a:off x="4045632" y="3386667"/>
            <a:ext cx="0" cy="9231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Прямая соединительная линия 81"/>
          <p:cNvCxnSpPr/>
          <p:nvPr/>
        </p:nvCxnSpPr>
        <p:spPr>
          <a:xfrm>
            <a:off x="2690741" y="3290346"/>
            <a:ext cx="0" cy="96321"/>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Прямая соединительная линия 83"/>
          <p:cNvCxnSpPr/>
          <p:nvPr/>
        </p:nvCxnSpPr>
        <p:spPr>
          <a:xfrm>
            <a:off x="2043776" y="3386667"/>
            <a:ext cx="0" cy="1280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3193936" y="3386667"/>
            <a:ext cx="0" cy="1280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a:off x="5723718" y="3338506"/>
            <a:ext cx="19538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a:endCxn id="56" idx="0"/>
          </p:cNvCxnSpPr>
          <p:nvPr/>
        </p:nvCxnSpPr>
        <p:spPr>
          <a:xfrm>
            <a:off x="5723718" y="3338506"/>
            <a:ext cx="0" cy="156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Прямая соединительная линия 91"/>
          <p:cNvCxnSpPr>
            <a:endCxn id="60" idx="0"/>
          </p:cNvCxnSpPr>
          <p:nvPr/>
        </p:nvCxnSpPr>
        <p:spPr>
          <a:xfrm>
            <a:off x="7667465" y="3338506"/>
            <a:ext cx="0" cy="115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6773333" y="3338506"/>
            <a:ext cx="0" cy="1526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Прямая соединительная линия 95"/>
          <p:cNvCxnSpPr/>
          <p:nvPr/>
        </p:nvCxnSpPr>
        <p:spPr>
          <a:xfrm>
            <a:off x="6707886" y="3222528"/>
            <a:ext cx="0" cy="1159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5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49" y="365126"/>
            <a:ext cx="3995235" cy="2259306"/>
          </a:xfrm>
        </p:spPr>
      </p:pic>
      <p:pic>
        <p:nvPicPr>
          <p:cNvPr id="6" name="Объект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3884" y="365125"/>
            <a:ext cx="3922416" cy="2280361"/>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83" y="2624432"/>
            <a:ext cx="3997584" cy="2201568"/>
          </a:xfrm>
          <a:prstGeom prst="rect">
            <a:avLst/>
          </a:prstGeom>
        </p:spPr>
      </p:pic>
      <p:pic>
        <p:nvPicPr>
          <p:cNvPr id="8" name="Рисунок 7"/>
          <p:cNvPicPr>
            <a:picLocks noChangeAspect="1"/>
          </p:cNvPicPr>
          <p:nvPr/>
        </p:nvPicPr>
        <p:blipFill rotWithShape="1">
          <a:blip r:embed="rId5">
            <a:extLst>
              <a:ext uri="{28A0092B-C50C-407E-A947-70E740481C1C}">
                <a14:useLocalDpi xmlns:a14="http://schemas.microsoft.com/office/drawing/2010/main" val="0"/>
              </a:ext>
            </a:extLst>
          </a:blip>
          <a:srcRect l="4060" b="25958"/>
          <a:stretch/>
        </p:blipFill>
        <p:spPr>
          <a:xfrm>
            <a:off x="4626233" y="2623355"/>
            <a:ext cx="3920067" cy="220372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83" y="5012945"/>
            <a:ext cx="2218026" cy="1245961"/>
          </a:xfrm>
          <a:prstGeom prst="rect">
            <a:avLst/>
          </a:prstGeom>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500" y="5012946"/>
            <a:ext cx="2463800" cy="1245961"/>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4700" y="5012943"/>
            <a:ext cx="2351122" cy="1245961"/>
          </a:xfrm>
          <a:prstGeom prst="rect">
            <a:avLst/>
          </a:prstGeom>
        </p:spPr>
      </p:pic>
    </p:spTree>
    <p:extLst>
      <p:ext uri="{BB962C8B-B14F-4D97-AF65-F5344CB8AC3E}">
        <p14:creationId xmlns:p14="http://schemas.microsoft.com/office/powerpoint/2010/main" val="3785876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sz="half" idx="1"/>
            <p:extLst>
              <p:ext uri="{D42A27DB-BD31-4B8C-83A1-F6EECF244321}">
                <p14:modId xmlns:p14="http://schemas.microsoft.com/office/powerpoint/2010/main" val="1199654612"/>
              </p:ext>
            </p:extLst>
          </p:nvPr>
        </p:nvGraphicFramePr>
        <p:xfrm>
          <a:off x="1043516" y="728134"/>
          <a:ext cx="7770284" cy="5474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rot="16200000">
            <a:off x="-1977552" y="3192333"/>
            <a:ext cx="5380512" cy="461665"/>
          </a:xfrm>
          <a:prstGeom prst="rect">
            <a:avLst/>
          </a:prstGeom>
          <a:noFill/>
        </p:spPr>
        <p:txBody>
          <a:bodyPr wrap="none" rtlCol="0">
            <a:spAutoFit/>
          </a:bodyPr>
          <a:lstStyle/>
          <a:p>
            <a:r>
              <a:rPr lang="ru-RU" sz="2400" dirty="0" smtClean="0"/>
              <a:t>Формы решения проблемных ситуаций</a:t>
            </a:r>
            <a:endParaRPr lang="ru-RU" sz="2400" dirty="0"/>
          </a:p>
        </p:txBody>
      </p:sp>
    </p:spTree>
    <p:extLst>
      <p:ext uri="{BB962C8B-B14F-4D97-AF65-F5344CB8AC3E}">
        <p14:creationId xmlns:p14="http://schemas.microsoft.com/office/powerpoint/2010/main" val="4259962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485272"/>
            <a:ext cx="7886700" cy="1964266"/>
          </a:xfrm>
        </p:spPr>
        <p:txBody>
          <a:bodyPr>
            <a:normAutofit/>
          </a:bodyPr>
          <a:lstStyle/>
          <a:p>
            <a:r>
              <a:rPr lang="ru-RU" sz="2800" dirty="0" smtClean="0">
                <a:latin typeface="Times New Roman" panose="02020603050405020304" pitchFamily="18" charset="0"/>
                <a:cs typeface="Times New Roman" panose="02020603050405020304" pitchFamily="18" charset="0"/>
              </a:rPr>
              <a:t>История 8 класс.</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Политика </a:t>
            </a:r>
            <a:r>
              <a:rPr lang="ru-RU" sz="2800" dirty="0">
                <a:latin typeface="Times New Roman" panose="02020603050405020304" pitchFamily="18" charset="0"/>
                <a:cs typeface="Times New Roman" panose="02020603050405020304" pitchFamily="18" charset="0"/>
              </a:rPr>
              <a:t>Екатерины II </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Проблемный вопрос: «Екатерина </a:t>
            </a:r>
            <a:r>
              <a:rPr lang="en-US" sz="2800" dirty="0" smtClean="0">
                <a:latin typeface="Times New Roman" panose="02020603050405020304" pitchFamily="18" charset="0"/>
                <a:cs typeface="Times New Roman" panose="02020603050405020304" pitchFamily="18" charset="0"/>
              </a:rPr>
              <a:t>II</a:t>
            </a:r>
            <a:r>
              <a:rPr lang="ru-RU" sz="2800" dirty="0" smtClean="0">
                <a:latin typeface="Times New Roman" panose="02020603050405020304" pitchFamily="18" charset="0"/>
                <a:cs typeface="Times New Roman" panose="02020603050405020304" pitchFamily="18" charset="0"/>
              </a:rPr>
              <a:t> Великая: величие реформ или самопровозглашение?»</a:t>
            </a:r>
            <a:endParaRPr lang="ru-RU" sz="2800"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sz="half" idx="1"/>
          </p:nvPr>
        </p:nvPicPr>
        <p:blipFill rotWithShape="1">
          <a:blip r:embed="rId2"/>
          <a:srcRect l="18900" t="40026" r="62582" b="13495"/>
          <a:stretch/>
        </p:blipFill>
        <p:spPr>
          <a:xfrm>
            <a:off x="804332" y="2286000"/>
            <a:ext cx="2548468" cy="3597836"/>
          </a:xfrm>
          <a:prstGeom prst="rect">
            <a:avLst/>
          </a:prstGeom>
        </p:spPr>
      </p:pic>
      <p:sp>
        <p:nvSpPr>
          <p:cNvPr id="6" name="TextBox 5"/>
          <p:cNvSpPr txBox="1"/>
          <p:nvPr/>
        </p:nvSpPr>
        <p:spPr>
          <a:xfrm>
            <a:off x="952552" y="5883836"/>
            <a:ext cx="2252027" cy="646331"/>
          </a:xfrm>
          <a:prstGeom prst="rect">
            <a:avLst/>
          </a:prstGeom>
          <a:noFill/>
        </p:spPr>
        <p:txBody>
          <a:bodyPr wrap="none" rtlCol="0">
            <a:spAutoFit/>
          </a:bodyPr>
          <a:lstStyle/>
          <a:p>
            <a:r>
              <a:rPr lang="ru-RU" sz="1200" dirty="0" smtClean="0"/>
              <a:t>Сериал, Россия, 2014 г.</a:t>
            </a:r>
          </a:p>
          <a:p>
            <a:r>
              <a:rPr lang="ru-RU" sz="1200" dirty="0" smtClean="0"/>
              <a:t>Режиссер: Александр </a:t>
            </a:r>
            <a:r>
              <a:rPr lang="ru-RU" sz="1200" dirty="0"/>
              <a:t>Баранов, </a:t>
            </a:r>
            <a:endParaRPr lang="ru-RU" sz="1200" dirty="0" smtClean="0"/>
          </a:p>
          <a:p>
            <a:r>
              <a:rPr lang="ru-RU" sz="1200" dirty="0"/>
              <a:t>	 </a:t>
            </a:r>
            <a:r>
              <a:rPr lang="ru-RU" sz="1200" dirty="0" smtClean="0"/>
              <a:t> Рамиль </a:t>
            </a:r>
            <a:r>
              <a:rPr lang="ru-RU" sz="1200" dirty="0"/>
              <a:t>Сабитов</a:t>
            </a:r>
          </a:p>
        </p:txBody>
      </p:sp>
      <p:pic>
        <p:nvPicPr>
          <p:cNvPr id="7" name="Рисунок 6"/>
          <p:cNvPicPr>
            <a:picLocks noChangeAspect="1"/>
          </p:cNvPicPr>
          <p:nvPr/>
        </p:nvPicPr>
        <p:blipFill rotWithShape="1">
          <a:blip r:embed="rId3"/>
          <a:srcRect l="42381" t="34980" r="39571" b="19841"/>
          <a:stretch/>
        </p:blipFill>
        <p:spPr>
          <a:xfrm>
            <a:off x="3747962" y="2991764"/>
            <a:ext cx="1821534" cy="2564903"/>
          </a:xfrm>
          <a:prstGeom prst="rect">
            <a:avLst/>
          </a:prstGeom>
        </p:spPr>
      </p:pic>
      <p:pic>
        <p:nvPicPr>
          <p:cNvPr id="9" name="Рисунок 8"/>
          <p:cNvPicPr>
            <a:picLocks noChangeAspect="1"/>
          </p:cNvPicPr>
          <p:nvPr/>
        </p:nvPicPr>
        <p:blipFill rotWithShape="1">
          <a:blip r:embed="rId4"/>
          <a:srcRect l="49143" t="43312" r="28750" b="17470"/>
          <a:stretch/>
        </p:blipFill>
        <p:spPr>
          <a:xfrm>
            <a:off x="6117874" y="2449538"/>
            <a:ext cx="2397476" cy="3306828"/>
          </a:xfrm>
          <a:prstGeom prst="rect">
            <a:avLst/>
          </a:prstGeom>
        </p:spPr>
      </p:pic>
      <p:sp>
        <p:nvSpPr>
          <p:cNvPr id="10" name="TextBox 9"/>
          <p:cNvSpPr txBox="1"/>
          <p:nvPr/>
        </p:nvSpPr>
        <p:spPr>
          <a:xfrm>
            <a:off x="6062038" y="5880678"/>
            <a:ext cx="2509148" cy="461665"/>
          </a:xfrm>
          <a:prstGeom prst="rect">
            <a:avLst/>
          </a:prstGeom>
          <a:noFill/>
        </p:spPr>
        <p:txBody>
          <a:bodyPr wrap="none" rtlCol="0">
            <a:spAutoFit/>
          </a:bodyPr>
          <a:lstStyle/>
          <a:p>
            <a:r>
              <a:rPr lang="ru-RU" sz="1200" dirty="0" smtClean="0"/>
              <a:t>Исторический документ:</a:t>
            </a:r>
          </a:p>
          <a:p>
            <a:r>
              <a:rPr lang="ru-RU" sz="1200" dirty="0" smtClean="0"/>
              <a:t>из заседания Уложенной комиссии</a:t>
            </a:r>
            <a:endParaRPr lang="ru-RU" sz="1200" dirty="0"/>
          </a:p>
        </p:txBody>
      </p:sp>
    </p:spTree>
    <p:extLst>
      <p:ext uri="{BB962C8B-B14F-4D97-AF65-F5344CB8AC3E}">
        <p14:creationId xmlns:p14="http://schemas.microsoft.com/office/powerpoint/2010/main" val="2285708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286</Words>
  <Application>Microsoft Office PowerPoint</Application>
  <PresentationFormat>Экран (4:3)</PresentationFormat>
  <Paragraphs>54</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 «Методическая мастерская»</vt:lpstr>
      <vt:lpstr>Презентация PowerPoint</vt:lpstr>
      <vt:lpstr>Презентация PowerPoint</vt:lpstr>
      <vt:lpstr>Презентация PowerPoint</vt:lpstr>
      <vt:lpstr> Проблемное обучение - это процесс обучения, детерминированный системой проблемных ситуаций, в основе которого лежит особый вид взаимодействия учителя и учащихся, характеризующийся систематической самостоятельной учебно-познавательной деятельностью учащихся по усвоению новых знаний и способов действия путем решения учебных проблем.                                                                                                                                                (М.И. Махмутов).  </vt:lpstr>
      <vt:lpstr>Презентация PowerPoint</vt:lpstr>
      <vt:lpstr>Презентация PowerPoint</vt:lpstr>
      <vt:lpstr>Презентация PowerPoint</vt:lpstr>
      <vt:lpstr>История 8 класс. Политика Екатерины II  Проблемный вопрос: «Екатерина II Великая: величие реформ или самопровозглашение?»</vt:lpstr>
      <vt:lpstr>История 9 класс. Реформы П. А. Столыпина. Проблемный вопрос: «Как реформы П. А. Столыпина могли предотвратить две мировых войны?»</vt:lpstr>
      <vt:lpstr>Презентация PowerPoint</vt:lpstr>
      <vt:lpstr>Настольные игры, игры для всей семьи</vt:lpstr>
      <vt:lpstr>Скетч— это быстрая зарисовка от руки.  Особенности скетчинга: - это рисунок без прорисованных деталей; - автор может рисовать скетч с натуры или с фотографии, а может выдумать сюжет; - передает основные формы и контуры предметов и впечатления автора. </vt:lpstr>
      <vt:lpstr>Эмодзи – язык идеограмм и смайликов, используемый в электронных сообщениях и веб-страницах, а также сами пиктограммы</vt:lpstr>
      <vt:lpstr>Комикс – серия рисунков, в которой рассказывается какая-либо история.</vt:lpstr>
      <vt:lpstr>Словесный портрет – создание образа с использованием ключевых понятий,  ассоциаций</vt:lpstr>
      <vt:lpstr>Презентация PowerPoint</vt:lpstr>
      <vt:lpstr>Презентация PowerPoint</vt:lpstr>
      <vt:lpstr>Презентация PowerPoint</vt:lpstr>
      <vt:lpstr>егэ</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Анна</cp:lastModifiedBy>
  <cp:revision>52</cp:revision>
  <dcterms:created xsi:type="dcterms:W3CDTF">2023-04-11T11:45:44Z</dcterms:created>
  <dcterms:modified xsi:type="dcterms:W3CDTF">2023-11-05T14:36:59Z</dcterms:modified>
</cp:coreProperties>
</file>