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11" r:id="rId4"/>
    <p:sldId id="265" r:id="rId5"/>
    <p:sldId id="308" r:id="rId6"/>
    <p:sldId id="262" r:id="rId7"/>
    <p:sldId id="263" r:id="rId8"/>
    <p:sldId id="280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10" r:id="rId17"/>
    <p:sldId id="300" r:id="rId18"/>
    <p:sldId id="301" r:id="rId19"/>
    <p:sldId id="302" r:id="rId20"/>
    <p:sldId id="303" r:id="rId21"/>
    <p:sldId id="312" r:id="rId22"/>
    <p:sldId id="304" r:id="rId23"/>
    <p:sldId id="287" r:id="rId24"/>
    <p:sldId id="26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87" d="100"/>
          <a:sy n="87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039EA-D233-48B7-B322-4C97D7741BDB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0E51-754E-442F-9EA2-A5209476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5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C4F7-9B98-40FA-9CC0-1A4DDDC99B2D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A65E-4423-4F63-A3E6-7749FA902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CA6D-2E4A-44B4-97BD-8863B9105F17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D341-1CFB-4EDD-A132-64D2AAA42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9A9E-AD4D-436B-A342-323FC52C4A32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8954-F6C0-4F81-9D32-A4A6642E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117F-87A1-4B98-9D1E-E752A419F3F7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517D-3376-4D7B-874D-6BDE95422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BDF7-14C5-4827-BF86-75DE7D579FD6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3E9F-0D6F-4765-860D-74E1F3770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6907-A18F-493F-ADAA-477DFB432448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66CD-AFC0-450F-A2D6-A424097B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7F6E-E26C-405D-B74A-C73970489A31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F1AD-8670-471C-896B-6DDC443F1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089E-B41B-4394-B1E4-EC490134BC4C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A896-7CAD-4989-8FB2-D3131B274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CB41-EBE5-449D-B3E1-0D8BB2B817FB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2317-D5DF-4A6F-B6A7-162A0C04A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3616-E2E8-4DA5-8CD1-F389234ECF04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866E-0E42-4E25-93F3-902577FAD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A667-3CEB-40AB-9B52-21E317136234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649D-9360-4472-9D61-37BFAC84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910DC-84B0-4CCB-A174-07D62B7E6DE4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4C45A-6092-42FD-B9DE-F2771A24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ортфель2\58841398fbe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786188"/>
            <a:ext cx="34956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88896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Bobrikovo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V.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Tatarenko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the things I like</a:t>
            </a:r>
            <a:r>
              <a:rPr lang="en-US" sz="4000" b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4000" b="1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 </a:t>
            </a:r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loves jelly</a:t>
            </a:r>
            <a:r>
              <a:rPr lang="uk-UA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n-US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Form: 3 </a:t>
            </a:r>
            <a:endParaRPr lang="uk-UA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TEACHER of English: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ANDRIENKO I.N.</a:t>
            </a:r>
            <a:r>
              <a:rPr lang="uk-UA" sz="2400" b="1" dirty="0" smtClean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283869" y="-485358"/>
            <a:ext cx="576262" cy="5040313"/>
          </a:xfrm>
          <a:prstGeom prst="leftBrace">
            <a:avLst>
              <a:gd name="adj1" fmla="val 49219"/>
              <a:gd name="adj2" fmla="val 50217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Warm up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1794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Warm up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179366" cy="44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Warm up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5023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Warm up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3876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Warm up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6784" cy="452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Warm up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5102"/>
            <a:ext cx="740476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   ACTIVITY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357812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STAND UP, EVERYONE!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HANDS UP! HANDS DOWN!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HANDS ON HIPS AND SIT DOWN!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STAND UP EVERYONE!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BEND LEFT! BEND RIGHT!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MARCH! RUN!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1,2,3 HOP!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1,2,3 STOP!</a:t>
            </a:r>
          </a:p>
          <a:p>
            <a:pPr algn="ctr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SIT DOWN, EVERYONE!</a:t>
            </a:r>
            <a:endParaRPr lang="ru-RU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GRAMMAR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Устно сформируйте множественное число имён существительных: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Burger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Banana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Vegetable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904" y="2360156"/>
            <a:ext cx="1408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urger</a:t>
            </a: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0904" y="2944931"/>
            <a:ext cx="938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egg</a:t>
            </a: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0904" y="3529706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90904" y="4114481"/>
            <a:ext cx="1234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90904" y="4797151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anana</a:t>
            </a: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90904" y="5304467"/>
            <a:ext cx="191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egetable</a:t>
            </a: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u="sng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Распредели слова по столбикам в зависимости от правил чтения подчеркнутых букв. </a:t>
            </a:r>
            <a:endParaRPr lang="en-US" b="1" u="sng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icken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ake, </a:t>
            </a:r>
            <a:r>
              <a:rPr lang="en-US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air, </a:t>
            </a:r>
            <a:r>
              <a:rPr lang="en-US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ocolate, </a:t>
            </a:r>
            <a:r>
              <a:rPr lang="en-US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olour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eese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 , </a:t>
            </a:r>
            <a:r>
              <a:rPr lang="en-US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loud.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71041"/>
              </p:ext>
            </p:extLst>
          </p:nvPr>
        </p:nvGraphicFramePr>
        <p:xfrm>
          <a:off x="1403648" y="422108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\ </a:t>
                      </a:r>
                      <a:r>
                        <a:rPr lang="en-US" sz="2400" b="0" i="0" dirty="0" err="1" smtClean="0">
                          <a:solidFill>
                            <a:srgbClr val="353434"/>
                          </a:solidFill>
                          <a:effectLst/>
                          <a:latin typeface="Arial"/>
                        </a:rPr>
                        <a:t>tʃ</a:t>
                      </a:r>
                      <a:r>
                        <a:rPr lang="en-US" sz="2000" dirty="0" smtClean="0"/>
                        <a:t>  \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\ </a:t>
                      </a:r>
                      <a:r>
                        <a:rPr lang="en-US" sz="2000" b="0" i="0" dirty="0" smtClean="0">
                          <a:solidFill>
                            <a:srgbClr val="353434"/>
                          </a:solidFill>
                          <a:effectLst/>
                          <a:latin typeface="Arial"/>
                        </a:rPr>
                        <a:t>k</a:t>
                      </a:r>
                      <a:r>
                        <a:rPr lang="en-US" sz="2000" dirty="0" smtClean="0"/>
                        <a:t> \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51720" y="458112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chicken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2438" y="5031020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chair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1113" y="5373216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chocolate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19847" y="5834881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cheese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4631986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cake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54712" y="5373216"/>
            <a:ext cx="54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05364" y="5814871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cloud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54067" y="5042793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colour</a:t>
            </a:r>
            <a:endParaRPr lang="ru-RU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9193" y="773633"/>
            <a:ext cx="8229600" cy="5751711"/>
          </a:xfrm>
        </p:spPr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разных типах предложени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 Simple: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Повествовательное предложение: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pizza.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люблю пиццу.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pizza.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любит пиццу.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Отрицательное предложение: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like pizza.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Я не люблю пиццу.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doesn’t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like pizza.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не любит пиццу.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61" y="548679"/>
            <a:ext cx="3621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/>
                <a:ea typeface="Calibri"/>
              </a:rPr>
              <a:t>Let’s practice our pronunciation!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85" y="1124744"/>
            <a:ext cx="8229600" cy="5040560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ПАРУ»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1872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04" y="1772816"/>
            <a:ext cx="24451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3491"/>
            <a:ext cx="191413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6" y="1772816"/>
            <a:ext cx="18948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93096"/>
            <a:ext cx="1872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54" y="4293096"/>
            <a:ext cx="2121831" cy="200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0" y="4351171"/>
            <a:ext cx="1888146" cy="195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29" y="4376805"/>
            <a:ext cx="1902943" cy="190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3729806"/>
            <a:ext cx="1728191" cy="5632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235" y="3364216"/>
            <a:ext cx="155274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ball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1491" y="3394994"/>
            <a:ext cx="155274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cake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59718" y="3364217"/>
            <a:ext cx="155274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tree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6671" y="3425772"/>
            <a:ext cx="15527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house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9243" y="5924599"/>
            <a:ext cx="155274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frog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88078" y="5931716"/>
            <a:ext cx="202201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spoon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91500" y="5911852"/>
            <a:ext cx="155274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sock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627" y="5898961"/>
            <a:ext cx="155274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bag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Вопросительное предложение: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 you like pizza?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yes, I do.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-  no, I do not.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любишь пиццу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да, люблю</a:t>
            </a:r>
          </a:p>
          <a:p>
            <a:pPr marL="0" lvl="0" indent="0" algn="ctr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- нет, не люблю.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he like pizza? –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yes, he does.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- no, he does not.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любит пиццу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да, любит.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- нет, не любит.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3621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PHYSICAL    ACTIVITY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13995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50"/>
              <a:buNone/>
              <a:tabLst>
                <a:tab pos="463550" algn="l"/>
              </a:tabLst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want to see if you can run, jump, swim and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dance.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—"/>
              <a:tabLst>
                <a:tab pos="46355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Jump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like a frog!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—"/>
              <a:tabLst>
                <a:tab pos="463550" algn="l"/>
              </a:tabLs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Run like a horse!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—"/>
              <a:tabLst>
                <a:tab pos="463550" algn="l"/>
              </a:tabLs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Dance like a chimp!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—"/>
              <a:tabLst>
                <a:tab pos="463550" algn="l"/>
              </a:tabLs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Swim like a fish!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0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Writing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Ex. 2 p.22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Betty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burgers but she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doesn’t like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eggs.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Roy ___ chocolate but he _______ lemonade.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Jill _____ vegetables but she ________pizza.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Bill _____ ice cream but he ________cheese.</a:t>
            </a:r>
          </a:p>
          <a:p>
            <a:pPr marL="0" indent="0" algn="ctr"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Запишите предложения в тетради, вставляя правильную форму глагола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like.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780928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842482"/>
            <a:ext cx="169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doesn’t like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7445" y="3372760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3429000"/>
            <a:ext cx="1775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doesn’t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like_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1066" y="3895980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29977" y="3997531"/>
            <a:ext cx="162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doesn’t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SUMMING UP!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rtlCol="0">
            <a:normAutofit/>
          </a:bodyPr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выучить слова упр. 1 с. 42,</a:t>
            </a: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итать упр. 3 с.43.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мы изучали на сегодняшнем уроке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вам больше всего понравилось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какой части урока вы испытали трудность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buFont typeface="Arial" charset="0"/>
              <a:buNone/>
            </a:pPr>
            <a:r>
              <a:rPr lang="uk-UA" sz="5400" b="1" smtClean="0">
                <a:latin typeface="Times New Roman" pitchFamily="18" charset="0"/>
                <a:cs typeface="Times New Roman" pitchFamily="18" charset="0"/>
              </a:rPr>
              <a:t>The lesson is over!</a:t>
            </a:r>
            <a:endParaRPr lang="en-US" sz="5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Font typeface="Arial" charset="0"/>
              <a:buNone/>
            </a:pPr>
            <a:r>
              <a:rPr lang="uk-UA" sz="5400" b="1" smtClean="0">
                <a:latin typeface="Times New Roman" pitchFamily="18" charset="0"/>
                <a:cs typeface="Times New Roman" pitchFamily="18" charset="0"/>
              </a:rPr>
              <a:t> Stand up! Thank you for the lesson! </a:t>
            </a:r>
            <a:endParaRPr lang="en-US" sz="5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Font typeface="Arial" charset="0"/>
              <a:buNone/>
            </a:pPr>
            <a:r>
              <a:rPr lang="uk-UA" sz="5400" b="1" smtClean="0">
                <a:latin typeface="Times New Roman" pitchFamily="18" charset="0"/>
                <a:cs typeface="Times New Roman" pitchFamily="18" charset="0"/>
              </a:rPr>
              <a:t>Goodbye!</a:t>
            </a:r>
            <a:endParaRPr lang="ru-RU" sz="400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ru-RU" sz="5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/>
                <a:ea typeface="Calibri"/>
              </a:rPr>
              <a:t>Let’s practice our pronunciation!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«Джек – Клоун»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Клоун приглашает в цирк. Там работают: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акробаты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hɔk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hɔk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hɔk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етают гимнасты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[ə: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ʌ]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[ə: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ʌ]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илачи поднимают гири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лоун играет на гармошке и научит нас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tai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08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LET’S TALK, TALK, TALK!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Chit-chat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5400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What is your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food?</a:t>
            </a:r>
          </a:p>
          <a:p>
            <a:pPr marL="0" indent="0" algn="r">
              <a:buFont typeface="Arial" charset="0"/>
              <a:buNone/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I like….       </a:t>
            </a:r>
          </a:p>
          <a:p>
            <a:pPr marL="0" indent="0" algn="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What about you?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868138" cy="266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Warm up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51" y="1628800"/>
            <a:ext cx="5245512" cy="45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/>
                <a:ea typeface="Calibri"/>
              </a:rPr>
              <a:t>Warm up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5000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48672" cy="455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417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Warm up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858250" cy="5114925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6" y="1484784"/>
            <a:ext cx="69127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Warm up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256584" cy="450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Warm up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5" y="1772816"/>
            <a:ext cx="662187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561</Words>
  <Application>Microsoft Office PowerPoint</Application>
  <PresentationFormat>Экран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Let’s practice our pronunciation!</vt:lpstr>
      <vt:lpstr>Let’s practice our pronunciation!</vt:lpstr>
      <vt:lpstr> LET’S TALK, TALK, TALK!   Chit-chat </vt:lpstr>
      <vt:lpstr>Warm up. </vt:lpstr>
      <vt:lpstr>Warm up. </vt:lpstr>
      <vt:lpstr>Warm up. </vt:lpstr>
      <vt:lpstr>Warm up. </vt:lpstr>
      <vt:lpstr>Warm up. </vt:lpstr>
      <vt:lpstr>Warm up. </vt:lpstr>
      <vt:lpstr>Warm up. </vt:lpstr>
      <vt:lpstr>Warm up. </vt:lpstr>
      <vt:lpstr>Warm up. </vt:lpstr>
      <vt:lpstr>Warm up. </vt:lpstr>
      <vt:lpstr>Warm up. </vt:lpstr>
      <vt:lpstr>PHYSICAL    ACTIVITY</vt:lpstr>
      <vt:lpstr>GRAMMAR</vt:lpstr>
      <vt:lpstr>GRAMMAR</vt:lpstr>
      <vt:lpstr> </vt:lpstr>
      <vt:lpstr>Презентация PowerPoint</vt:lpstr>
      <vt:lpstr>PHYSICAL    ACTIVITY</vt:lpstr>
      <vt:lpstr>Writing</vt:lpstr>
      <vt:lpstr>SUMMING UP!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73</cp:revision>
  <dcterms:created xsi:type="dcterms:W3CDTF">2012-08-01T11:30:26Z</dcterms:created>
  <dcterms:modified xsi:type="dcterms:W3CDTF">2024-02-02T15:43:44Z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