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5" r:id="rId4"/>
    <p:sldId id="276" r:id="rId5"/>
    <p:sldId id="257" r:id="rId6"/>
    <p:sldId id="259" r:id="rId7"/>
    <p:sldId id="277" r:id="rId8"/>
    <p:sldId id="278" r:id="rId9"/>
    <p:sldId id="279" r:id="rId10"/>
    <p:sldId id="260" r:id="rId11"/>
    <p:sldId id="261" r:id="rId12"/>
    <p:sldId id="274" r:id="rId13"/>
    <p:sldId id="262" r:id="rId14"/>
    <p:sldId id="265" r:id="rId15"/>
    <p:sldId id="266" r:id="rId16"/>
    <p:sldId id="268" r:id="rId17"/>
    <p:sldId id="263" r:id="rId18"/>
    <p:sldId id="269" r:id="rId19"/>
    <p:sldId id="280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0EC21-0B3C-4DE5-8B51-ECF61DAE7022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3A8C66E-8DCC-41DF-B8F7-7928877353EA}">
      <dgm:prSet phldrT="[Текст]"/>
      <dgm:spPr/>
      <dgm:t>
        <a:bodyPr/>
        <a:lstStyle/>
        <a:p>
          <a:r>
            <a:rPr lang="ru-RU" dirty="0" smtClean="0"/>
            <a:t>Репродуктивный</a:t>
          </a:r>
          <a:endParaRPr lang="ru-RU" dirty="0"/>
        </a:p>
      </dgm:t>
    </dgm:pt>
    <dgm:pt modelId="{46CE0BF6-88C5-4AF4-A239-956DD7A44AED}" type="parTrans" cxnId="{B275B9DF-66EB-4555-91F3-8C16131409A3}">
      <dgm:prSet/>
      <dgm:spPr/>
      <dgm:t>
        <a:bodyPr/>
        <a:lstStyle/>
        <a:p>
          <a:endParaRPr lang="ru-RU"/>
        </a:p>
      </dgm:t>
    </dgm:pt>
    <dgm:pt modelId="{6C88C6AD-E40B-4226-A81A-975A80413DFF}" type="sibTrans" cxnId="{B275B9DF-66EB-4555-91F3-8C16131409A3}">
      <dgm:prSet/>
      <dgm:spPr/>
      <dgm:t>
        <a:bodyPr/>
        <a:lstStyle/>
        <a:p>
          <a:endParaRPr lang="ru-RU"/>
        </a:p>
      </dgm:t>
    </dgm:pt>
    <dgm:pt modelId="{F0FF1F63-E133-4D16-99E0-49B9EA7B60B9}">
      <dgm:prSet phldrT="[Текст]"/>
      <dgm:spPr/>
      <dgm:t>
        <a:bodyPr/>
        <a:lstStyle/>
        <a:p>
          <a:r>
            <a:rPr lang="ru-RU" dirty="0" smtClean="0"/>
            <a:t>Рефлексивный</a:t>
          </a:r>
          <a:endParaRPr lang="ru-RU" dirty="0"/>
        </a:p>
      </dgm:t>
    </dgm:pt>
    <dgm:pt modelId="{91688F1E-24ED-4D0F-862D-4F436CF3C48B}" type="parTrans" cxnId="{9E4DD79B-359F-4420-88AA-2F4BE8706D69}">
      <dgm:prSet/>
      <dgm:spPr/>
      <dgm:t>
        <a:bodyPr/>
        <a:lstStyle/>
        <a:p>
          <a:endParaRPr lang="ru-RU"/>
        </a:p>
      </dgm:t>
    </dgm:pt>
    <dgm:pt modelId="{FF337F1A-4CA5-481F-A2FA-7E6A4BAC0ED7}" type="sibTrans" cxnId="{9E4DD79B-359F-4420-88AA-2F4BE8706D69}">
      <dgm:prSet/>
      <dgm:spPr/>
      <dgm:t>
        <a:bodyPr/>
        <a:lstStyle/>
        <a:p>
          <a:endParaRPr lang="ru-RU"/>
        </a:p>
      </dgm:t>
    </dgm:pt>
    <dgm:pt modelId="{DEFCFF36-C0EB-4DF7-A7F9-ACBF6DC3FCC8}">
      <dgm:prSet phldrT="[Текст]"/>
      <dgm:spPr/>
      <dgm:t>
        <a:bodyPr/>
        <a:lstStyle/>
        <a:p>
          <a:r>
            <a:rPr lang="ru-RU" dirty="0" smtClean="0"/>
            <a:t>Функциональный</a:t>
          </a:r>
          <a:endParaRPr lang="ru-RU" dirty="0"/>
        </a:p>
      </dgm:t>
    </dgm:pt>
    <dgm:pt modelId="{345790D4-6FCE-4860-BA28-A494E6E07199}" type="parTrans" cxnId="{26EC055C-6815-4A5D-8612-7645242D2A51}">
      <dgm:prSet/>
      <dgm:spPr/>
      <dgm:t>
        <a:bodyPr/>
        <a:lstStyle/>
        <a:p>
          <a:endParaRPr lang="ru-RU"/>
        </a:p>
      </dgm:t>
    </dgm:pt>
    <dgm:pt modelId="{F7A263D6-E185-4903-8FA7-F3803FCBB7E4}" type="sibTrans" cxnId="{26EC055C-6815-4A5D-8612-7645242D2A51}">
      <dgm:prSet/>
      <dgm:spPr/>
      <dgm:t>
        <a:bodyPr/>
        <a:lstStyle/>
        <a:p>
          <a:endParaRPr lang="ru-RU"/>
        </a:p>
      </dgm:t>
    </dgm:pt>
    <dgm:pt modelId="{3D8BD7AA-6047-454C-BB87-1F1204BA1A42}" type="pres">
      <dgm:prSet presAssocID="{EAE0EC21-0B3C-4DE5-8B51-ECF61DAE70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E2B622F-9340-44B1-BE91-098B5E41E16D}" type="pres">
      <dgm:prSet presAssocID="{EAE0EC21-0B3C-4DE5-8B51-ECF61DAE7022}" presName="Name1" presStyleCnt="0"/>
      <dgm:spPr/>
    </dgm:pt>
    <dgm:pt modelId="{42246191-247E-43C2-8420-D18C8BF6460C}" type="pres">
      <dgm:prSet presAssocID="{EAE0EC21-0B3C-4DE5-8B51-ECF61DAE7022}" presName="cycle" presStyleCnt="0"/>
      <dgm:spPr/>
    </dgm:pt>
    <dgm:pt modelId="{59B126B6-8591-47F3-8562-02748CFBA41F}" type="pres">
      <dgm:prSet presAssocID="{EAE0EC21-0B3C-4DE5-8B51-ECF61DAE7022}" presName="srcNode" presStyleLbl="node1" presStyleIdx="0" presStyleCnt="3"/>
      <dgm:spPr/>
    </dgm:pt>
    <dgm:pt modelId="{1428FC0E-A618-4690-9B61-B4AE2FB80C3B}" type="pres">
      <dgm:prSet presAssocID="{EAE0EC21-0B3C-4DE5-8B51-ECF61DAE7022}" presName="conn" presStyleLbl="parChTrans1D2" presStyleIdx="0" presStyleCnt="1"/>
      <dgm:spPr/>
      <dgm:t>
        <a:bodyPr/>
        <a:lstStyle/>
        <a:p>
          <a:endParaRPr lang="ru-RU"/>
        </a:p>
      </dgm:t>
    </dgm:pt>
    <dgm:pt modelId="{16F7F760-DC31-4DCE-8C4A-15A49277FC52}" type="pres">
      <dgm:prSet presAssocID="{EAE0EC21-0B3C-4DE5-8B51-ECF61DAE7022}" presName="extraNode" presStyleLbl="node1" presStyleIdx="0" presStyleCnt="3"/>
      <dgm:spPr/>
    </dgm:pt>
    <dgm:pt modelId="{E7BA96A8-2AC5-4A95-BA7D-63F337589B1C}" type="pres">
      <dgm:prSet presAssocID="{EAE0EC21-0B3C-4DE5-8B51-ECF61DAE7022}" presName="dstNode" presStyleLbl="node1" presStyleIdx="0" presStyleCnt="3"/>
      <dgm:spPr/>
    </dgm:pt>
    <dgm:pt modelId="{FC919A80-FF99-4892-8222-5925DD84C874}" type="pres">
      <dgm:prSet presAssocID="{E3A8C66E-8DCC-41DF-B8F7-7928877353EA}" presName="text_1" presStyleLbl="node1" presStyleIdx="0" presStyleCnt="3" custLinFactNeighborX="-189" custLinFactNeighborY="10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43170-3459-4588-A934-CAFD8B358338}" type="pres">
      <dgm:prSet presAssocID="{E3A8C66E-8DCC-41DF-B8F7-7928877353EA}" presName="accent_1" presStyleCnt="0"/>
      <dgm:spPr/>
    </dgm:pt>
    <dgm:pt modelId="{3C68D619-4579-4C19-ABC1-44D94746B1D1}" type="pres">
      <dgm:prSet presAssocID="{E3A8C66E-8DCC-41DF-B8F7-7928877353EA}" presName="accentRepeatNode" presStyleLbl="solidFgAcc1" presStyleIdx="0" presStyleCnt="3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0800000" scaled="1"/>
          <a:tileRect/>
        </a:gradFill>
      </dgm:spPr>
    </dgm:pt>
    <dgm:pt modelId="{88D30EB3-CB71-443A-9752-B67AA03FAE5D}" type="pres">
      <dgm:prSet presAssocID="{F0FF1F63-E133-4D16-99E0-49B9EA7B60B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1AC57-CE0D-4604-AF1C-A34C02D8FC7E}" type="pres">
      <dgm:prSet presAssocID="{F0FF1F63-E133-4D16-99E0-49B9EA7B60B9}" presName="accent_2" presStyleCnt="0"/>
      <dgm:spPr/>
    </dgm:pt>
    <dgm:pt modelId="{95DE8388-8B93-4B6F-9C9A-512682A1098D}" type="pres">
      <dgm:prSet presAssocID="{F0FF1F63-E133-4D16-99E0-49B9EA7B60B9}" presName="accentRepeatNode" presStyleLbl="solidFgAcc1" presStyleIdx="1" presStyleCnt="3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0800000" scaled="1"/>
          <a:tileRect/>
        </a:gradFill>
      </dgm:spPr>
    </dgm:pt>
    <dgm:pt modelId="{0C43C978-318F-435F-AC9E-029FBA21B28F}" type="pres">
      <dgm:prSet presAssocID="{DEFCFF36-C0EB-4DF7-A7F9-ACBF6DC3FCC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9EA88-F969-4985-BC12-7C104A8FD192}" type="pres">
      <dgm:prSet presAssocID="{DEFCFF36-C0EB-4DF7-A7F9-ACBF6DC3FCC8}" presName="accent_3" presStyleCnt="0"/>
      <dgm:spPr/>
    </dgm:pt>
    <dgm:pt modelId="{BCE88208-C58F-48F9-9193-2721C53CB0C7}" type="pres">
      <dgm:prSet presAssocID="{DEFCFF36-C0EB-4DF7-A7F9-ACBF6DC3FCC8}" presName="accentRepeatNode" presStyleLbl="solidFgAcc1" presStyleIdx="2" presStyleCnt="3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0800000" scaled="1"/>
          <a:tileRect/>
        </a:gradFill>
      </dgm:spPr>
    </dgm:pt>
  </dgm:ptLst>
  <dgm:cxnLst>
    <dgm:cxn modelId="{2B663CBA-72B5-470E-85EF-661A79207A24}" type="presOf" srcId="{DEFCFF36-C0EB-4DF7-A7F9-ACBF6DC3FCC8}" destId="{0C43C978-318F-435F-AC9E-029FBA21B28F}" srcOrd="0" destOrd="0" presId="urn:microsoft.com/office/officeart/2008/layout/VerticalCurvedList"/>
    <dgm:cxn modelId="{01C227B1-8AC7-4D2F-BF74-F1665E7FDF86}" type="presOf" srcId="{E3A8C66E-8DCC-41DF-B8F7-7928877353EA}" destId="{FC919A80-FF99-4892-8222-5925DD84C874}" srcOrd="0" destOrd="0" presId="urn:microsoft.com/office/officeart/2008/layout/VerticalCurvedList"/>
    <dgm:cxn modelId="{B275B9DF-66EB-4555-91F3-8C16131409A3}" srcId="{EAE0EC21-0B3C-4DE5-8B51-ECF61DAE7022}" destId="{E3A8C66E-8DCC-41DF-B8F7-7928877353EA}" srcOrd="0" destOrd="0" parTransId="{46CE0BF6-88C5-4AF4-A239-956DD7A44AED}" sibTransId="{6C88C6AD-E40B-4226-A81A-975A80413DFF}"/>
    <dgm:cxn modelId="{144D3F25-D435-4AC9-A065-AC635D0049F5}" type="presOf" srcId="{EAE0EC21-0B3C-4DE5-8B51-ECF61DAE7022}" destId="{3D8BD7AA-6047-454C-BB87-1F1204BA1A42}" srcOrd="0" destOrd="0" presId="urn:microsoft.com/office/officeart/2008/layout/VerticalCurvedList"/>
    <dgm:cxn modelId="{9E4DD79B-359F-4420-88AA-2F4BE8706D69}" srcId="{EAE0EC21-0B3C-4DE5-8B51-ECF61DAE7022}" destId="{F0FF1F63-E133-4D16-99E0-49B9EA7B60B9}" srcOrd="1" destOrd="0" parTransId="{91688F1E-24ED-4D0F-862D-4F436CF3C48B}" sibTransId="{FF337F1A-4CA5-481F-A2FA-7E6A4BAC0ED7}"/>
    <dgm:cxn modelId="{BD746EB6-0635-4AF8-A00D-7DD5A374AE36}" type="presOf" srcId="{F0FF1F63-E133-4D16-99E0-49B9EA7B60B9}" destId="{88D30EB3-CB71-443A-9752-B67AA03FAE5D}" srcOrd="0" destOrd="0" presId="urn:microsoft.com/office/officeart/2008/layout/VerticalCurvedList"/>
    <dgm:cxn modelId="{26EC055C-6815-4A5D-8612-7645242D2A51}" srcId="{EAE0EC21-0B3C-4DE5-8B51-ECF61DAE7022}" destId="{DEFCFF36-C0EB-4DF7-A7F9-ACBF6DC3FCC8}" srcOrd="2" destOrd="0" parTransId="{345790D4-6FCE-4860-BA28-A494E6E07199}" sibTransId="{F7A263D6-E185-4903-8FA7-F3803FCBB7E4}"/>
    <dgm:cxn modelId="{6B56E311-3AAC-4D02-BE57-2715F3A682AD}" type="presOf" srcId="{6C88C6AD-E40B-4226-A81A-975A80413DFF}" destId="{1428FC0E-A618-4690-9B61-B4AE2FB80C3B}" srcOrd="0" destOrd="0" presId="urn:microsoft.com/office/officeart/2008/layout/VerticalCurvedList"/>
    <dgm:cxn modelId="{18F44015-A207-47AB-B1EA-478338A6EBAC}" type="presParOf" srcId="{3D8BD7AA-6047-454C-BB87-1F1204BA1A42}" destId="{3E2B622F-9340-44B1-BE91-098B5E41E16D}" srcOrd="0" destOrd="0" presId="urn:microsoft.com/office/officeart/2008/layout/VerticalCurvedList"/>
    <dgm:cxn modelId="{EC8A5271-84B0-496B-BC78-FE9CACA76E53}" type="presParOf" srcId="{3E2B622F-9340-44B1-BE91-098B5E41E16D}" destId="{42246191-247E-43C2-8420-D18C8BF6460C}" srcOrd="0" destOrd="0" presId="urn:microsoft.com/office/officeart/2008/layout/VerticalCurvedList"/>
    <dgm:cxn modelId="{5D5D03F6-0091-47DE-881D-AFA315CCA64C}" type="presParOf" srcId="{42246191-247E-43C2-8420-D18C8BF6460C}" destId="{59B126B6-8591-47F3-8562-02748CFBA41F}" srcOrd="0" destOrd="0" presId="urn:microsoft.com/office/officeart/2008/layout/VerticalCurvedList"/>
    <dgm:cxn modelId="{163C6F22-FE91-420C-8EC0-154CFA743651}" type="presParOf" srcId="{42246191-247E-43C2-8420-D18C8BF6460C}" destId="{1428FC0E-A618-4690-9B61-B4AE2FB80C3B}" srcOrd="1" destOrd="0" presId="urn:microsoft.com/office/officeart/2008/layout/VerticalCurvedList"/>
    <dgm:cxn modelId="{37A9B81E-018F-4072-9A66-02C39C20D58F}" type="presParOf" srcId="{42246191-247E-43C2-8420-D18C8BF6460C}" destId="{16F7F760-DC31-4DCE-8C4A-15A49277FC52}" srcOrd="2" destOrd="0" presId="urn:microsoft.com/office/officeart/2008/layout/VerticalCurvedList"/>
    <dgm:cxn modelId="{E30E2565-BEFE-43F9-8578-889D548DAD6A}" type="presParOf" srcId="{42246191-247E-43C2-8420-D18C8BF6460C}" destId="{E7BA96A8-2AC5-4A95-BA7D-63F337589B1C}" srcOrd="3" destOrd="0" presId="urn:microsoft.com/office/officeart/2008/layout/VerticalCurvedList"/>
    <dgm:cxn modelId="{24EC1952-1953-4FA1-A792-223B0205B115}" type="presParOf" srcId="{3E2B622F-9340-44B1-BE91-098B5E41E16D}" destId="{FC919A80-FF99-4892-8222-5925DD84C874}" srcOrd="1" destOrd="0" presId="urn:microsoft.com/office/officeart/2008/layout/VerticalCurvedList"/>
    <dgm:cxn modelId="{712923BE-FACB-477A-8C93-0F1E87554F80}" type="presParOf" srcId="{3E2B622F-9340-44B1-BE91-098B5E41E16D}" destId="{7DC43170-3459-4588-A934-CAFD8B358338}" srcOrd="2" destOrd="0" presId="urn:microsoft.com/office/officeart/2008/layout/VerticalCurvedList"/>
    <dgm:cxn modelId="{73BA509D-45BB-463D-9083-5A5F9EFC5685}" type="presParOf" srcId="{7DC43170-3459-4588-A934-CAFD8B358338}" destId="{3C68D619-4579-4C19-ABC1-44D94746B1D1}" srcOrd="0" destOrd="0" presId="urn:microsoft.com/office/officeart/2008/layout/VerticalCurvedList"/>
    <dgm:cxn modelId="{40C2B345-5982-46C7-88B7-C60328B3FE59}" type="presParOf" srcId="{3E2B622F-9340-44B1-BE91-098B5E41E16D}" destId="{88D30EB3-CB71-443A-9752-B67AA03FAE5D}" srcOrd="3" destOrd="0" presId="urn:microsoft.com/office/officeart/2008/layout/VerticalCurvedList"/>
    <dgm:cxn modelId="{4708FFE2-DD11-4E79-86A1-40FAF5AC30B9}" type="presParOf" srcId="{3E2B622F-9340-44B1-BE91-098B5E41E16D}" destId="{5C21AC57-CE0D-4604-AF1C-A34C02D8FC7E}" srcOrd="4" destOrd="0" presId="urn:microsoft.com/office/officeart/2008/layout/VerticalCurvedList"/>
    <dgm:cxn modelId="{458E4220-CA96-42EC-B712-9BF1DF36063A}" type="presParOf" srcId="{5C21AC57-CE0D-4604-AF1C-A34C02D8FC7E}" destId="{95DE8388-8B93-4B6F-9C9A-512682A1098D}" srcOrd="0" destOrd="0" presId="urn:microsoft.com/office/officeart/2008/layout/VerticalCurvedList"/>
    <dgm:cxn modelId="{7E58EA3E-74BA-4081-B35D-F0AB294D9D1D}" type="presParOf" srcId="{3E2B622F-9340-44B1-BE91-098B5E41E16D}" destId="{0C43C978-318F-435F-AC9E-029FBA21B28F}" srcOrd="5" destOrd="0" presId="urn:microsoft.com/office/officeart/2008/layout/VerticalCurvedList"/>
    <dgm:cxn modelId="{AEBA9B93-D1D1-45A8-A0A5-78C06C6876AD}" type="presParOf" srcId="{3E2B622F-9340-44B1-BE91-098B5E41E16D}" destId="{4899EA88-F969-4985-BC12-7C104A8FD192}" srcOrd="6" destOrd="0" presId="urn:microsoft.com/office/officeart/2008/layout/VerticalCurvedList"/>
    <dgm:cxn modelId="{5DFBFEAA-41DC-4B8D-A27E-BDF2DAD2A5F0}" type="presParOf" srcId="{4899EA88-F969-4985-BC12-7C104A8FD192}" destId="{BCE88208-C58F-48F9-9193-2721C53CB0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8FC0E-A618-4690-9B61-B4AE2FB80C3B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919A80-FF99-4892-8222-5925DD84C874}">
      <dsp:nvSpPr>
        <dsp:cNvPr id="0" name=""/>
        <dsp:cNvSpPr/>
      </dsp:nvSpPr>
      <dsp:spPr>
        <a:xfrm>
          <a:off x="554630" y="488435"/>
          <a:ext cx="5475833" cy="812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Репродуктивный</a:t>
          </a:r>
          <a:endParaRPr lang="ru-RU" sz="4400" kern="1200" dirty="0"/>
        </a:p>
      </dsp:txBody>
      <dsp:txXfrm>
        <a:off x="554630" y="488435"/>
        <a:ext cx="5475833" cy="812800"/>
      </dsp:txXfrm>
    </dsp:sp>
    <dsp:sp modelId="{3C68D619-4579-4C19-ABC1-44D94746B1D1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0800000" scaled="1"/>
          <a:tileRect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D30EB3-CB71-443A-9752-B67AA03FAE5D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Рефлексивный</a:t>
          </a:r>
          <a:endParaRPr lang="ru-RU" sz="4400" kern="1200" dirty="0"/>
        </a:p>
      </dsp:txBody>
      <dsp:txXfrm>
        <a:off x="860432" y="1625599"/>
        <a:ext cx="5180380" cy="812800"/>
      </dsp:txXfrm>
    </dsp:sp>
    <dsp:sp modelId="{95DE8388-8B93-4B6F-9C9A-512682A1098D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0800000" scaled="1"/>
          <a:tileRect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43C978-318F-435F-AC9E-029FBA21B28F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Функциональный</a:t>
          </a:r>
          <a:endParaRPr lang="ru-RU" sz="4400" kern="1200" dirty="0"/>
        </a:p>
      </dsp:txBody>
      <dsp:txXfrm>
        <a:off x="564979" y="2844800"/>
        <a:ext cx="5475833" cy="812800"/>
      </dsp:txXfrm>
    </dsp:sp>
    <dsp:sp modelId="{BCE88208-C58F-48F9-9193-2721C53CB0C7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10800000" scaled="1"/>
          <a:tileRect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908720"/>
            <a:ext cx="662473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365104"/>
            <a:ext cx="4680520" cy="172878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Гапонова Наталья Николаевна</a:t>
            </a:r>
          </a:p>
          <a:p>
            <a:pPr algn="l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l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«СОШ №13»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880445"/>
            <a:ext cx="684076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600" b="1" dirty="0">
                <a:ln w="11430"/>
                <a:gradFill>
                  <a:gsLst>
                    <a:gs pos="23000">
                      <a:srgbClr val="00589A"/>
                    </a:gs>
                    <a:gs pos="50000">
                      <a:srgbClr val="008EC0"/>
                    </a:gs>
                    <a:gs pos="78000">
                      <a:srgbClr val="00589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anose="020B0604020202020204" charset="0"/>
              </a:rPr>
              <a:t>Работа с </a:t>
            </a:r>
            <a:r>
              <a:rPr lang="ru-RU" sz="3600" b="1" dirty="0" smtClean="0">
                <a:ln w="11430"/>
                <a:gradFill>
                  <a:gsLst>
                    <a:gs pos="23000">
                      <a:srgbClr val="00589A"/>
                    </a:gs>
                    <a:gs pos="50000">
                      <a:srgbClr val="008EC0"/>
                    </a:gs>
                    <a:gs pos="78000">
                      <a:srgbClr val="00589A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anose="020B0604020202020204" charset="0"/>
              </a:rPr>
              <a:t>информационно-содержательными</a:t>
            </a:r>
            <a:r>
              <a:rPr lang="ru-RU" sz="3600" b="1" dirty="0" smtClean="0">
                <a:ln w="11430"/>
                <a:gradFill>
                  <a:gsLst>
                    <a:gs pos="23000">
                      <a:srgbClr val="00589A"/>
                    </a:gs>
                    <a:gs pos="50000">
                      <a:srgbClr val="008EC0"/>
                    </a:gs>
                    <a:gs pos="78000">
                      <a:srgbClr val="00589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anose="020B0604020202020204" charset="0"/>
              </a:rPr>
              <a:t> </a:t>
            </a:r>
            <a:endParaRPr lang="ru-RU" sz="3600" b="1" dirty="0">
              <a:ln w="11430"/>
              <a:gradFill>
                <a:gsLst>
                  <a:gs pos="23000">
                    <a:srgbClr val="00589A"/>
                  </a:gs>
                  <a:gs pos="50000">
                    <a:srgbClr val="008EC0"/>
                  </a:gs>
                  <a:gs pos="78000">
                    <a:srgbClr val="00589A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anose="020B0604020202020204" charset="0"/>
            </a:endParaRP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600" b="1" dirty="0">
                <a:ln w="11430"/>
                <a:gradFill>
                  <a:gsLst>
                    <a:gs pos="23000">
                      <a:srgbClr val="00589A"/>
                    </a:gs>
                    <a:gs pos="50000">
                      <a:srgbClr val="008EC0"/>
                    </a:gs>
                    <a:gs pos="78000">
                      <a:srgbClr val="00589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anose="020B0604020202020204" charset="0"/>
              </a:rPr>
              <a:t>и инструктивными текстами </a:t>
            </a: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600" b="1" dirty="0">
                <a:ln w="11430"/>
                <a:gradFill>
                  <a:gsLst>
                    <a:gs pos="23000">
                      <a:srgbClr val="00589A"/>
                    </a:gs>
                    <a:gs pos="50000">
                      <a:srgbClr val="008EC0"/>
                    </a:gs>
                    <a:gs pos="78000">
                      <a:srgbClr val="00589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anose="020B0604020202020204" charset="0"/>
              </a:rPr>
              <a:t>на уроках русского языка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углом 7"/>
          <p:cNvSpPr/>
          <p:nvPr/>
        </p:nvSpPr>
        <p:spPr>
          <a:xfrm rot="16200000" flipH="1" flipV="1">
            <a:off x="4119338" y="1086743"/>
            <a:ext cx="576116" cy="1008759"/>
          </a:xfrm>
          <a:prstGeom prst="bentArrow">
            <a:avLst>
              <a:gd name="adj1" fmla="val 29428"/>
              <a:gd name="adj2" fmla="val 23469"/>
              <a:gd name="adj3" fmla="val 25000"/>
              <a:gd name="adj4" fmla="val 5389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847766" y="1878873"/>
            <a:ext cx="2028573" cy="876611"/>
            <a:chOff x="2843808" y="1724050"/>
            <a:chExt cx="1887231" cy="87661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843808" y="1724050"/>
              <a:ext cx="1887231" cy="876611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2887463" y="1977689"/>
              <a:ext cx="184357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НАБЛЮДЕНИЕ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413413" y="2533541"/>
            <a:ext cx="1947992" cy="872419"/>
            <a:chOff x="3704128" y="2801303"/>
            <a:chExt cx="1947992" cy="87241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704128" y="2801303"/>
              <a:ext cx="1947992" cy="872419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090449" y="3042183"/>
              <a:ext cx="117535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ВЫВОД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380802" y="3772484"/>
            <a:ext cx="3080726" cy="1167567"/>
            <a:chOff x="5076056" y="3615640"/>
            <a:chExt cx="2719315" cy="113036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076056" y="3615640"/>
              <a:ext cx="2719315" cy="1130369"/>
            </a:xfrm>
            <a:prstGeom prst="roundRect">
              <a:avLst>
                <a:gd name="adj" fmla="val 1667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5214352" y="3779285"/>
              <a:ext cx="2528634" cy="8045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СОПОСТАВЛЕНИЕ ОТКРЫТОГО ПРАВИЛА С ПРАВИЛОМ В УЧЕБНИКЕ 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559950" y="5268224"/>
            <a:ext cx="3395107" cy="1208050"/>
            <a:chOff x="3329574" y="4685094"/>
            <a:chExt cx="3173583" cy="120805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329574" y="4685094"/>
              <a:ext cx="3173583" cy="1208050"/>
            </a:xfrm>
            <a:prstGeom prst="roundRect">
              <a:avLst>
                <a:gd name="adj" fmla="val 1667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3525414" y="4799622"/>
              <a:ext cx="2781901" cy="107721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СОСТАВЛЕНИЕ АЛГОРИТМОВ ПОШАГОВЫХ ДЕЙСТВИЙ</a:t>
              </a:r>
            </a:p>
          </p:txBody>
        </p:sp>
      </p:grpSp>
      <p:sp>
        <p:nvSpPr>
          <p:cNvPr id="15" name="Стрелка углом 14"/>
          <p:cNvSpPr/>
          <p:nvPr/>
        </p:nvSpPr>
        <p:spPr>
          <a:xfrm flipH="1" flipV="1">
            <a:off x="7544162" y="3416358"/>
            <a:ext cx="939880" cy="719635"/>
          </a:xfrm>
          <a:prstGeom prst="bent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917488" y="1018175"/>
            <a:ext cx="1946169" cy="884763"/>
            <a:chOff x="964961" y="813767"/>
            <a:chExt cx="1946169" cy="88476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964961" y="813767"/>
              <a:ext cx="1887231" cy="876611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1024780" y="1052199"/>
              <a:ext cx="1886350" cy="646331"/>
            </a:xfrm>
            <a:prstGeom prst="rect">
              <a:avLst/>
            </a:prstGeom>
            <a:grp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ПРОБЛЕМНАЯ</a:t>
              </a:r>
            </a:p>
            <a:p>
              <a:pPr algn="ctr"/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СИТУАЦИЯ</a:t>
              </a:r>
              <a:endPara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Стрелка углом 23"/>
          <p:cNvSpPr/>
          <p:nvPr/>
        </p:nvSpPr>
        <p:spPr>
          <a:xfrm rot="16200000" flipH="1" flipV="1">
            <a:off x="6049038" y="1751694"/>
            <a:ext cx="719386" cy="907348"/>
          </a:xfrm>
          <a:prstGeom prst="bentArrow">
            <a:avLst>
              <a:gd name="adj1" fmla="val 24003"/>
              <a:gd name="adj2" fmla="val 25000"/>
              <a:gd name="adj3" fmla="val 25000"/>
              <a:gd name="adj4" fmla="val 5389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углом 24"/>
          <p:cNvSpPr/>
          <p:nvPr/>
        </p:nvSpPr>
        <p:spPr>
          <a:xfrm flipH="1" flipV="1">
            <a:off x="5984071" y="4998582"/>
            <a:ext cx="858684" cy="719635"/>
          </a:xfrm>
          <a:prstGeom prst="bent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1433" y="1238724"/>
            <a:ext cx="1244956" cy="433349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ОТКРЫТИЕ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ПРАВИЛА</a:t>
            </a:r>
            <a:endParaRPr lang="ru-RU" sz="3200" b="1" dirty="0">
              <a:ln w="222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59908"/>
            <a:ext cx="8424936" cy="880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информационно-содержательными текстами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0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24" grpId="0" animBg="1"/>
      <p:bldP spid="25" grpId="0" animBg="1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 t="5675"/>
          <a:stretch/>
        </p:blipFill>
        <p:spPr>
          <a:xfrm>
            <a:off x="138287" y="431510"/>
            <a:ext cx="8606567" cy="6172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43608" y="431510"/>
            <a:ext cx="309634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Действия учителя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87474" y="431511"/>
            <a:ext cx="316835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Действия учеников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0797" y="1042407"/>
            <a:ext cx="3744416" cy="1685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семя – семья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солю - солью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Почему в словах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семья и солью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написан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</a:rPr>
              <a:t>ь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знак? Какую  роль он выполняет?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9442" y="1042407"/>
            <a:ext cx="3744416" cy="26130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 Ь знак выполняет разделительную функцию и предупреждает, что буква гласного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обозначает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два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звука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:    семя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– семья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й`а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]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солю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-солью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 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[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й`у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9045" y="3701299"/>
            <a:ext cx="3744416" cy="1047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-Какие звуки обозначают буквы гласных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е, ё  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словах: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об…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езд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с..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ёжился?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045" y="4878740"/>
            <a:ext cx="3744416" cy="1685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-В этих словах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нужен знак, который предупредит, что буквы гласных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е, ё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обозначают два звука, но это не разделительный ь знак, 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разделительный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ъ знак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2274641"/>
            <a:ext cx="256054" cy="1950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3137484"/>
            <a:ext cx="256054" cy="1950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116" y="4338232"/>
            <a:ext cx="1466052" cy="2463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674123" y="3717447"/>
            <a:ext cx="3744416" cy="8735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об…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езд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     с..ёжился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     [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й`э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]         [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й`о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7013" y="4284198"/>
            <a:ext cx="320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170" y="4086221"/>
            <a:ext cx="256054" cy="1950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103" y="4101204"/>
            <a:ext cx="256054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0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0" grpId="0" animBg="1"/>
      <p:bldP spid="9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углом 7"/>
          <p:cNvSpPr/>
          <p:nvPr/>
        </p:nvSpPr>
        <p:spPr>
          <a:xfrm rot="16200000" flipH="1" flipV="1">
            <a:off x="4092743" y="1013141"/>
            <a:ext cx="576116" cy="1008759"/>
          </a:xfrm>
          <a:prstGeom prst="bentArrow">
            <a:avLst>
              <a:gd name="adj1" fmla="val 29428"/>
              <a:gd name="adj2" fmla="val 23469"/>
              <a:gd name="adj3" fmla="val 25000"/>
              <a:gd name="adj4" fmla="val 5389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155065" y="1831918"/>
            <a:ext cx="1960462" cy="876611"/>
            <a:chOff x="2843808" y="1724050"/>
            <a:chExt cx="1960462" cy="87661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843808" y="1724050"/>
              <a:ext cx="1887231" cy="876611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2887463" y="1977689"/>
              <a:ext cx="1916807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НАБЛЮДЕНИЕ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344554" y="2454889"/>
            <a:ext cx="2259894" cy="951071"/>
            <a:chOff x="3704128" y="2801303"/>
            <a:chExt cx="1947992" cy="87241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704128" y="2801303"/>
              <a:ext cx="1947992" cy="872419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4090449" y="3042183"/>
              <a:ext cx="117535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ВЫВОД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380802" y="3772484"/>
            <a:ext cx="3080726" cy="1167567"/>
            <a:chOff x="5076056" y="3615640"/>
            <a:chExt cx="2719315" cy="113036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076056" y="3615640"/>
              <a:ext cx="2719315" cy="1130369"/>
            </a:xfrm>
            <a:prstGeom prst="roundRect">
              <a:avLst>
                <a:gd name="adj" fmla="val 1667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5214352" y="3779285"/>
              <a:ext cx="2528634" cy="8045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СОПОСТАВЛЕНИЕ ОТКРЫТОГО ПРАВИЛА С ПРАВИЛОМ В УЧЕБНИКЕ 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559950" y="5268224"/>
            <a:ext cx="3395107" cy="1208050"/>
            <a:chOff x="3329574" y="4685094"/>
            <a:chExt cx="3173583" cy="120805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329574" y="4685094"/>
              <a:ext cx="3173583" cy="1208050"/>
            </a:xfrm>
            <a:prstGeom prst="roundRect">
              <a:avLst>
                <a:gd name="adj" fmla="val 1667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3525414" y="4799622"/>
              <a:ext cx="2781901" cy="107721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СОСТАВЛЕНИЕ АЛГОРИТМОВ ПОШАГОВЫХ ДЕЙСТВИЙ</a:t>
              </a:r>
            </a:p>
          </p:txBody>
        </p:sp>
      </p:grpSp>
      <p:sp>
        <p:nvSpPr>
          <p:cNvPr id="15" name="Стрелка углом 14"/>
          <p:cNvSpPr/>
          <p:nvPr/>
        </p:nvSpPr>
        <p:spPr>
          <a:xfrm flipH="1" flipV="1">
            <a:off x="7544162" y="3416358"/>
            <a:ext cx="939880" cy="719635"/>
          </a:xfrm>
          <a:prstGeom prst="bent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858533" y="1133482"/>
            <a:ext cx="1994275" cy="1125650"/>
            <a:chOff x="964961" y="813767"/>
            <a:chExt cx="1887231" cy="87661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964961" y="813767"/>
              <a:ext cx="1887231" cy="876611"/>
            </a:xfrm>
            <a:prstGeom prst="roundRect">
              <a:avLst>
                <a:gd name="adj" fmla="val 16670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964961" y="985337"/>
              <a:ext cx="1886350" cy="646331"/>
            </a:xfrm>
            <a:prstGeom prst="rect">
              <a:avLst/>
            </a:prstGeom>
            <a:grp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ПРОБЛЕМНАЯ</a:t>
              </a:r>
            </a:p>
            <a:p>
              <a:pPr algn="ctr"/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СИТУАЦИЯ</a:t>
              </a:r>
              <a:endPara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Стрелка углом 23"/>
          <p:cNvSpPr/>
          <p:nvPr/>
        </p:nvSpPr>
        <p:spPr>
          <a:xfrm rot="16200000" flipH="1" flipV="1">
            <a:off x="6256626" y="1695471"/>
            <a:ext cx="664054" cy="1036201"/>
          </a:xfrm>
          <a:prstGeom prst="bentArrow">
            <a:avLst>
              <a:gd name="adj1" fmla="val 24003"/>
              <a:gd name="adj2" fmla="val 25000"/>
              <a:gd name="adj3" fmla="val 25000"/>
              <a:gd name="adj4" fmla="val 5389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углом 24"/>
          <p:cNvSpPr/>
          <p:nvPr/>
        </p:nvSpPr>
        <p:spPr>
          <a:xfrm flipH="1" flipV="1">
            <a:off x="5984071" y="4998582"/>
            <a:ext cx="858684" cy="719635"/>
          </a:xfrm>
          <a:prstGeom prst="bent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1433" y="1238724"/>
            <a:ext cx="1244956" cy="433349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ОТКРЫТИЕ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ПРАВИЛА</a:t>
            </a:r>
            <a:endParaRPr lang="ru-RU" sz="3200" b="1" dirty="0">
              <a:ln w="222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9552" y="359908"/>
            <a:ext cx="8424936" cy="880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информационно-содержательными текстами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 t="5675"/>
          <a:stretch/>
        </p:blipFill>
        <p:spPr>
          <a:xfrm>
            <a:off x="433756" y="404664"/>
            <a:ext cx="8606567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/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04" y="692696"/>
            <a:ext cx="5716874" cy="662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38537" y="548680"/>
            <a:ext cx="2564887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16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 t="5675"/>
          <a:stretch/>
        </p:blipFill>
        <p:spPr>
          <a:xfrm>
            <a:off x="433756" y="332656"/>
            <a:ext cx="8606567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77248" y="531556"/>
            <a:ext cx="2525546" cy="2481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Штриховая стрелка вправо 1"/>
          <p:cNvSpPr/>
          <p:nvPr/>
        </p:nvSpPr>
        <p:spPr>
          <a:xfrm>
            <a:off x="3351508" y="764704"/>
            <a:ext cx="1813367" cy="432048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3578" y="450970"/>
            <a:ext cx="3210600" cy="2481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74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 t="5675"/>
          <a:stretch/>
        </p:blipFill>
        <p:spPr>
          <a:xfrm>
            <a:off x="433756" y="332656"/>
            <a:ext cx="8606567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8359"/>
            <a:ext cx="8064896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9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"/>
          <p:cNvSpPr txBox="1"/>
          <p:nvPr/>
        </p:nvSpPr>
        <p:spPr>
          <a:xfrm>
            <a:off x="3688794" y="954571"/>
            <a:ext cx="1385913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Ъ </a:t>
            </a:r>
            <a:r>
              <a:rPr lang="ru-RU" sz="24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2400" b="1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Ь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4317176" y="2499219"/>
            <a:ext cx="0" cy="482385"/>
          </a:xfrm>
          <a:prstGeom prst="straightConnector1">
            <a:avLst/>
          </a:prstGeom>
          <a:noFill/>
          <a:ln w="57150" cap="flat" cmpd="sng" algn="ctr">
            <a:solidFill>
              <a:srgbClr val="9BBB59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32" name="TextBox 5"/>
          <p:cNvSpPr txBox="1"/>
          <p:nvPr/>
        </p:nvSpPr>
        <p:spPr>
          <a:xfrm>
            <a:off x="1893223" y="2981604"/>
            <a:ext cx="5112569" cy="830997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буквы</a:t>
            </a:r>
            <a:r>
              <a:rPr lang="ru-RU" sz="24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е</a:t>
            </a:r>
            <a:r>
              <a:rPr lang="ru-RU" sz="2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ё, ю, я, </a:t>
            </a:r>
            <a:r>
              <a:rPr lang="ru-RU" sz="24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(и),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обозначающий два звука, находится: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2960812" y="5421422"/>
            <a:ext cx="404643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3053940" y="3853595"/>
            <a:ext cx="623030" cy="584794"/>
          </a:xfrm>
          <a:prstGeom prst="straightConnector1">
            <a:avLst/>
          </a:prstGeom>
          <a:noFill/>
          <a:ln w="57150" cap="flat" cmpd="sng" algn="ctr">
            <a:solidFill>
              <a:srgbClr val="9BBB59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5" name="Прямая со стрелкой 34"/>
          <p:cNvCxnSpPr/>
          <p:nvPr/>
        </p:nvCxnSpPr>
        <p:spPr>
          <a:xfrm>
            <a:off x="4940218" y="3855993"/>
            <a:ext cx="847782" cy="565853"/>
          </a:xfrm>
          <a:prstGeom prst="straightConnector1">
            <a:avLst/>
          </a:prstGeom>
          <a:noFill/>
          <a:ln w="57150" cap="flat" cmpd="sng" algn="ctr">
            <a:solidFill>
              <a:srgbClr val="9BBB59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6" name="Прямая со стрелкой 35"/>
          <p:cNvCxnSpPr/>
          <p:nvPr/>
        </p:nvCxnSpPr>
        <p:spPr>
          <a:xfrm>
            <a:off x="4358452" y="1492579"/>
            <a:ext cx="0" cy="482385"/>
          </a:xfrm>
          <a:prstGeom prst="straightConnector1">
            <a:avLst/>
          </a:prstGeom>
          <a:noFill/>
          <a:ln w="57150" cap="flat" cmpd="sng" algn="ctr">
            <a:solidFill>
              <a:srgbClr val="9BBB59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7" name="Прямая со стрелкой 36"/>
          <p:cNvCxnSpPr/>
          <p:nvPr/>
        </p:nvCxnSpPr>
        <p:spPr>
          <a:xfrm>
            <a:off x="5777806" y="4964176"/>
            <a:ext cx="20388" cy="457246"/>
          </a:xfrm>
          <a:prstGeom prst="straightConnector1">
            <a:avLst/>
          </a:prstGeom>
          <a:noFill/>
          <a:ln w="57150" cap="flat" cmpd="sng" algn="ctr">
            <a:solidFill>
              <a:srgbClr val="9BBB59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8" name="Прямая со стрелкой 37"/>
          <p:cNvCxnSpPr/>
          <p:nvPr/>
        </p:nvCxnSpPr>
        <p:spPr>
          <a:xfrm>
            <a:off x="3163133" y="4989921"/>
            <a:ext cx="1989" cy="431501"/>
          </a:xfrm>
          <a:prstGeom prst="straightConnector1">
            <a:avLst/>
          </a:prstGeom>
          <a:noFill/>
          <a:ln w="57150" cap="flat" cmpd="sng" algn="ctr">
            <a:solidFill>
              <a:srgbClr val="9BBB59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39" name="TextBox 6"/>
          <p:cNvSpPr txBox="1"/>
          <p:nvPr/>
        </p:nvSpPr>
        <p:spPr>
          <a:xfrm>
            <a:off x="1999269" y="4440886"/>
            <a:ext cx="2732372" cy="476241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в </a:t>
            </a:r>
            <a:r>
              <a:rPr lang="ru-RU" sz="2400" dirty="0" smtClean="0">
                <a:effectLst/>
                <a:ea typeface="Times New Roman" panose="02020603050405020304" pitchFamily="18" charset="0"/>
              </a:rPr>
              <a:t>       </a:t>
            </a:r>
            <a:r>
              <a:rPr lang="ru-RU" sz="24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4778797" y="7201640"/>
            <a:ext cx="0" cy="2057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25" name="Рисунок 2672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454" y="4344149"/>
            <a:ext cx="1948024" cy="5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3039211" y="1974964"/>
            <a:ext cx="2812758" cy="46166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Выдели части слова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5588099" y="5430412"/>
            <a:ext cx="379413" cy="46166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Ъ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Rectangle 45"/>
          <p:cNvSpPr>
            <a:spLocks noChangeArrowheads="1"/>
          </p:cNvSpPr>
          <p:nvPr/>
        </p:nvSpPr>
        <p:spPr bwMode="auto">
          <a:xfrm>
            <a:off x="1619672" y="7989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" name="Рисунок 5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70089"/>
            <a:ext cx="457200" cy="13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Рисунок 5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908" y="4609791"/>
            <a:ext cx="457200" cy="13843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750607" y="403813"/>
            <a:ext cx="7704856" cy="53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инструктивными текстами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4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9" grpId="0" animBg="1"/>
      <p:bldP spid="24" grpId="0" animBg="1"/>
      <p:bldP spid="25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2047156" y="9890651"/>
            <a:ext cx="230505" cy="76200"/>
            <a:chOff x="1854" y="14619"/>
            <a:chExt cx="363" cy="120"/>
          </a:xfrm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1854" y="14634"/>
              <a:ext cx="360" cy="1"/>
            </a:xfrm>
            <a:custGeom>
              <a:avLst/>
              <a:gdLst>
                <a:gd name="T0" fmla="*/ 0 w 360"/>
                <a:gd name="T1" fmla="*/ 0 h 1"/>
                <a:gd name="T2" fmla="*/ 360 w 36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0" h="1">
                  <a:moveTo>
                    <a:pt x="0" y="0"/>
                  </a:moveTo>
                  <a:lnTo>
                    <a:pt x="36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2214" y="14619"/>
              <a:ext cx="3" cy="120"/>
            </a:xfrm>
            <a:custGeom>
              <a:avLst/>
              <a:gdLst>
                <a:gd name="T0" fmla="*/ 0 w 3"/>
                <a:gd name="T1" fmla="*/ 120 h 120"/>
                <a:gd name="T2" fmla="*/ 3 w 3"/>
                <a:gd name="T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20">
                  <a:moveTo>
                    <a:pt x="0" y="120"/>
                  </a:moveTo>
                  <a:lnTo>
                    <a:pt x="3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858618" y="867784"/>
            <a:ext cx="7817838" cy="27878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1000"/>
              </a:spcAft>
              <a:tabLst>
                <a:tab pos="809625" algn="l"/>
              </a:tabLst>
            </a:pP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Подчеркни словосочетание, в котором можно вставить и букву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е,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букву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09625" algn="l"/>
              </a:tabLs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сметану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09625" algn="l"/>
              </a:tabLs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языком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09625" algn="l"/>
              </a:tabLs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быстро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809625" algn="l"/>
              </a:tabLs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боком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809625" algn="l"/>
              </a:tabLst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дерева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62943" y="3594874"/>
            <a:ext cx="8352928" cy="936104"/>
          </a:xfrm>
          <a:prstGeom prst="roundRect">
            <a:avLst>
              <a:gd name="adj" fmla="val 1667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sp>
        <p:nvSpPr>
          <p:cNvPr id="35" name="Прямоугольник 34"/>
          <p:cNvSpPr/>
          <p:nvPr/>
        </p:nvSpPr>
        <p:spPr>
          <a:xfrm>
            <a:off x="750607" y="3733001"/>
            <a:ext cx="78502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Работаю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словосочетаниями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Надо проанализировать лексическое значение словосочетаний.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39914" y="4608355"/>
            <a:ext cx="8352928" cy="936104"/>
          </a:xfrm>
          <a:prstGeom prst="roundRect">
            <a:avLst>
              <a:gd name="adj" fmla="val 1667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sp>
        <p:nvSpPr>
          <p:cNvPr id="37" name="Скругленный прямоугольник 36"/>
          <p:cNvSpPr/>
          <p:nvPr/>
        </p:nvSpPr>
        <p:spPr>
          <a:xfrm>
            <a:off x="2275756" y="5616722"/>
            <a:ext cx="6265231" cy="936104"/>
          </a:xfrm>
          <a:prstGeom prst="roundRect">
            <a:avLst>
              <a:gd name="adj" fmla="val 1667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sp>
        <p:nvSpPr>
          <p:cNvPr id="38" name="Прямоугольник 37"/>
          <p:cNvSpPr/>
          <p:nvPr/>
        </p:nvSpPr>
        <p:spPr>
          <a:xfrm>
            <a:off x="836685" y="4709674"/>
            <a:ext cx="7759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dirty="0" smtClean="0"/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Соблюдаю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условие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выполнения – возможность двойного выбора записи букв.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413482" y="5721829"/>
            <a:ext cx="5989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3.</a:t>
            </a:r>
            <a:r>
              <a:rPr lang="ru-RU" dirty="0"/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Применяю указанный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способ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выполнения задания – нужно подчеркнуть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0607" y="403813"/>
            <a:ext cx="7704856" cy="53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инструктивными текстами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2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69295"/>
            <a:ext cx="777686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268844" y="418876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Сформулируйте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какое задание к упражнению могли составить ученики?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9611" y="527827"/>
            <a:ext cx="7704856" cy="53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инструктивными текстами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13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423046"/>
            <a:ext cx="1656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гость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7792" y="1311151"/>
            <a:ext cx="1743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87792" y="2460664"/>
            <a:ext cx="1958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гостей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4432" y="3573016"/>
            <a:ext cx="2076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гостям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491880" y="1988840"/>
            <a:ext cx="1656184" cy="6480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4" idx="1"/>
          </p:cNvCxnSpPr>
          <p:nvPr/>
        </p:nvCxnSpPr>
        <p:spPr>
          <a:xfrm flipV="1">
            <a:off x="3512441" y="2876163"/>
            <a:ext cx="1875351" cy="84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404552" y="3071118"/>
            <a:ext cx="1743512" cy="9173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56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4000" b="1" dirty="0" smtClean="0">
                <a:ln w="11430"/>
                <a:gradFill>
                  <a:gsLst>
                    <a:gs pos="23000">
                      <a:srgbClr val="00589A"/>
                    </a:gs>
                    <a:gs pos="50000">
                      <a:srgbClr val="008EC0"/>
                    </a:gs>
                    <a:gs pos="78000">
                      <a:srgbClr val="00589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anose="020B0604020202020204" charset="0"/>
              </a:rPr>
              <a:t>Виды текстов </a:t>
            </a:r>
            <a:endParaRPr lang="ru-RU" sz="4000" b="1" dirty="0">
              <a:ln w="11430"/>
              <a:gradFill>
                <a:gsLst>
                  <a:gs pos="23000">
                    <a:srgbClr val="00589A"/>
                  </a:gs>
                  <a:gs pos="50000">
                    <a:srgbClr val="008EC0"/>
                  </a:gs>
                  <a:gs pos="78000">
                    <a:srgbClr val="00589A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anose="020B06040202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8662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Информационно-содержательные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684" y="2625839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Инструктивные</a:t>
            </a:r>
            <a:endParaRPr lang="ru-RU" sz="3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680" y="3573016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Справочные</a:t>
            </a:r>
            <a:endParaRPr lang="ru-RU" sz="3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204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645024"/>
            <a:ext cx="8218249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Сформулируйте к данному упражнению репродуктивное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продуктивное задание.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4946" y="1269766"/>
            <a:ext cx="8344478" cy="1792389"/>
          </a:xfrm>
          <a:prstGeom prst="roundRect">
            <a:avLst>
              <a:gd name="adj" fmla="val 1667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sp>
        <p:nvSpPr>
          <p:cNvPr id="8" name="Прямоугольник 7"/>
          <p:cNvSpPr/>
          <p:nvPr/>
        </p:nvSpPr>
        <p:spPr>
          <a:xfrm>
            <a:off x="1096576" y="1565076"/>
            <a:ext cx="7632848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В…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езд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в…юга, ш…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ём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с…ем, в…юн, пер…я, 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под…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ём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611" y="527827"/>
            <a:ext cx="7704856" cy="53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инструктивными текстами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4492" y="895130"/>
            <a:ext cx="8452332" cy="2920843"/>
          </a:xfrm>
          <a:prstGeom prst="roundRect">
            <a:avLst>
              <a:gd name="adj" fmla="val 1667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sp>
        <p:nvSpPr>
          <p:cNvPr id="6" name="Прямоугольник 5"/>
          <p:cNvSpPr/>
          <p:nvPr/>
        </p:nvSpPr>
        <p:spPr>
          <a:xfrm>
            <a:off x="692226" y="832158"/>
            <a:ext cx="7776863" cy="303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 в тексте и выпиши слово, в котором: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два слога;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все согласные звуки звонкие;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второй гласный звук ударный.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весело </a:t>
            </a:r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зимой!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Дети играют в снежки, лепят снеговика, катаются на санках. Хорошо встать на </a:t>
            </a:r>
            <a:r>
              <a:rPr lang="ru-RU" sz="2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лыжи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бежать по лесу.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859" y="3753647"/>
            <a:ext cx="84575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выполнил требование к 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способу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выполнения </a:t>
            </a: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- </a:t>
            </a:r>
            <a:r>
              <a:rPr lang="ru-RU" sz="2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выписать.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529487" y="4581128"/>
            <a:ext cx="53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1563" y="4407293"/>
            <a:ext cx="8612628" cy="131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выдержал </a:t>
            </a:r>
            <a:r>
              <a:rPr lang="ru-RU" sz="2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условие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выполнения задания: «Слово должно обладать сразу тремя признаками. Слово «лыжи» соответствует </a:t>
            </a: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только     двум признакам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два слога, все </a:t>
            </a:r>
            <a:r>
              <a:rPr lang="ru-RU" sz="2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согласные зв. 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звонкие.</a:t>
            </a:r>
            <a:endParaRPr lang="ru-RU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87516" y="5665551"/>
            <a:ext cx="6046557" cy="880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Формулировка задания уже нацеливает на то, что в тексте надо найти одно слово.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9217" y="358584"/>
            <a:ext cx="7704856" cy="53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инструктивными текстами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348880"/>
            <a:ext cx="806489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r>
              <a:rPr lang="ru-RU" sz="5400" b="1" i="1" spc="50" dirty="0" smtClean="0">
                <a:ln w="11430"/>
                <a:solidFill>
                  <a:srgbClr val="1F497D">
                    <a:lumMod val="75000"/>
                  </a:srgbClr>
                </a:solidFill>
                <a:effectLst>
                  <a:glow rad="101600">
                    <a:srgbClr val="F79646">
                      <a:lumMod val="60000"/>
                      <a:lumOff val="4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i="1" spc="50" dirty="0" smtClean="0">
                <a:ln w="11430"/>
                <a:solidFill>
                  <a:srgbClr val="1F497D">
                    <a:lumMod val="75000"/>
                  </a:srgbClr>
                </a:solidFill>
                <a:effectLst>
                  <a:glow rad="101600">
                    <a:srgbClr val="F79646">
                      <a:lumMod val="60000"/>
                      <a:lumOff val="40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400" i="1" dirty="0">
              <a:solidFill>
                <a:srgbClr val="1F497D">
                  <a:lumMod val="75000"/>
                </a:srgbClr>
              </a:solidFill>
              <a:effectLst>
                <a:glow rad="101600">
                  <a:srgbClr val="F79646">
                    <a:lumMod val="60000"/>
                    <a:lumOff val="40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21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r="9835"/>
          <a:stretch/>
        </p:blipFill>
        <p:spPr bwMode="auto">
          <a:xfrm>
            <a:off x="2595626" y="309274"/>
            <a:ext cx="3888432" cy="4118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4487" r="11426"/>
          <a:stretch/>
        </p:blipFill>
        <p:spPr bwMode="auto">
          <a:xfrm>
            <a:off x="2610015" y="4365104"/>
            <a:ext cx="3923970" cy="2137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91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4000" b="1" dirty="0" smtClean="0">
                <a:ln w="11430"/>
                <a:gradFill>
                  <a:gsLst>
                    <a:gs pos="23000">
                      <a:srgbClr val="00589A"/>
                    </a:gs>
                    <a:gs pos="50000">
                      <a:srgbClr val="008EC0"/>
                    </a:gs>
                    <a:gs pos="78000">
                      <a:srgbClr val="00589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anose="020B0604020202020204" charset="0"/>
              </a:rPr>
              <a:t>Виды текстов </a:t>
            </a:r>
            <a:endParaRPr lang="ru-RU" sz="4000" b="1" dirty="0">
              <a:ln w="11430"/>
              <a:gradFill>
                <a:gsLst>
                  <a:gs pos="23000">
                    <a:srgbClr val="00589A"/>
                  </a:gs>
                  <a:gs pos="50000">
                    <a:srgbClr val="008EC0"/>
                  </a:gs>
                  <a:gs pos="78000">
                    <a:srgbClr val="00589A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atilda" panose="020B0604020202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8662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Информационно-содержательные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684" y="2625839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Инструктивные</a:t>
            </a:r>
            <a:endParaRPr lang="ru-RU" sz="3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680" y="3573016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Справочные</a:t>
            </a:r>
            <a:endParaRPr lang="ru-RU" sz="3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77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r="9835"/>
          <a:stretch/>
        </p:blipFill>
        <p:spPr bwMode="auto">
          <a:xfrm>
            <a:off x="2555331" y="332656"/>
            <a:ext cx="3852517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t="4487" r="11426"/>
          <a:stretch/>
        </p:blipFill>
        <p:spPr bwMode="auto">
          <a:xfrm>
            <a:off x="2577988" y="4581128"/>
            <a:ext cx="3830299" cy="2051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28266" y="250668"/>
            <a:ext cx="1872208" cy="3625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инструктивн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й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4668226" y="359920"/>
            <a:ext cx="360040" cy="144016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910006" y="1234583"/>
            <a:ext cx="187220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1600" b="1" i="1" dirty="0" smtClean="0">
                <a:latin typeface="Times New Roman" panose="02020603050405020304" pitchFamily="18" charset="0"/>
              </a:rPr>
              <a:t>информационно-содержательный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04248" y="5157192"/>
            <a:ext cx="1851307" cy="3625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инструктивн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й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783347" y="2613300"/>
            <a:ext cx="1872208" cy="3625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инструктивн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й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814655" y="3679064"/>
            <a:ext cx="187220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1600" b="1" i="1" dirty="0" smtClean="0">
                <a:latin typeface="Times New Roman" panose="02020603050405020304" pitchFamily="18" charset="0"/>
              </a:rPr>
              <a:t>информационно-содержательный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900474" y="6098313"/>
            <a:ext cx="1414794" cy="3625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ru-RU" altLang="ru-RU" sz="1600" b="1" i="1" dirty="0" smtClean="0">
                <a:latin typeface="Times New Roman" panose="02020603050405020304" pitchFamily="18" charset="0"/>
              </a:rPr>
              <a:t>справоч</a:t>
            </a: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ы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й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6407848" y="749286"/>
            <a:ext cx="349758" cy="1523292"/>
          </a:xfrm>
          <a:prstGeom prst="rightBrace">
            <a:avLst>
              <a:gd name="adj1" fmla="val 8333"/>
              <a:gd name="adj2" fmla="val 49302"/>
            </a:avLst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6407848" y="2494346"/>
            <a:ext cx="349758" cy="854785"/>
          </a:xfrm>
          <a:prstGeom prst="rightBrace">
            <a:avLst>
              <a:gd name="adj1" fmla="val 8333"/>
              <a:gd name="adj2" fmla="val 49302"/>
            </a:avLst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6464897" y="3417904"/>
            <a:ext cx="349758" cy="1036045"/>
          </a:xfrm>
          <a:prstGeom prst="rightBrace">
            <a:avLst>
              <a:gd name="adj1" fmla="val 8333"/>
              <a:gd name="adj2" fmla="val 49302"/>
            </a:avLst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6480236" y="4608274"/>
            <a:ext cx="349758" cy="1341006"/>
          </a:xfrm>
          <a:prstGeom prst="rightBrace">
            <a:avLst>
              <a:gd name="adj1" fmla="val 8333"/>
              <a:gd name="adj2" fmla="val 49302"/>
            </a:avLst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6480236" y="6035154"/>
            <a:ext cx="349758" cy="575973"/>
          </a:xfrm>
          <a:prstGeom prst="rightBrace">
            <a:avLst>
              <a:gd name="adj1" fmla="val 8333"/>
              <a:gd name="adj2" fmla="val 49302"/>
            </a:avLst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92" y="1544036"/>
            <a:ext cx="7014173" cy="487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200" b="1" dirty="0" smtClean="0">
                <a:ln w="11430"/>
                <a:gradFill>
                  <a:gsLst>
                    <a:gs pos="23000">
                      <a:srgbClr val="00589A"/>
                    </a:gs>
                    <a:gs pos="50000">
                      <a:srgbClr val="008EC0"/>
                    </a:gs>
                    <a:gs pos="78000">
                      <a:srgbClr val="00589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Уровни языковой грамотности </a:t>
            </a:r>
            <a:endParaRPr lang="ru-RU" sz="3200" b="1" dirty="0">
              <a:ln w="11430"/>
              <a:gradFill>
                <a:gsLst>
                  <a:gs pos="23000">
                    <a:srgbClr val="00589A"/>
                  </a:gs>
                  <a:gs pos="50000">
                    <a:srgbClr val="008EC0"/>
                  </a:gs>
                  <a:gs pos="78000">
                    <a:srgbClr val="00589A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19127345"/>
              </p:ext>
            </p:extLst>
          </p:nvPr>
        </p:nvGraphicFramePr>
        <p:xfrm>
          <a:off x="1560004" y="197946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12265" y="2506349"/>
            <a:ext cx="449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186793" y="369338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912265" y="487620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38544"/>
            <a:ext cx="7704856" cy="1028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Информационно-содержательные тексты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  <p:bldP spid="10" grpId="0"/>
      <p:bldP spid="11" grpId="0"/>
      <p:bldP spid="1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8424936" cy="454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Коля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прим…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рял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праздничный костюм.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10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ссоры нас с братом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прим…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рял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папа.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Коля никогда не об…жал младшего брата.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10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Коля быстро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обб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…жал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клумбу и выскочил на футбольное     поле.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10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Бабушка медленно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рила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дверь в комнату.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10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 ужину бабушка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рила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картофель.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9064" y="373189"/>
            <a:ext cx="701417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600" b="1" dirty="0" smtClean="0">
                <a:ln w="11430"/>
                <a:gradFill>
                  <a:gsLst>
                    <a:gs pos="23000">
                      <a:srgbClr val="00589A"/>
                    </a:gs>
                    <a:gs pos="50000">
                      <a:srgbClr val="008EC0"/>
                    </a:gs>
                    <a:gs pos="78000">
                      <a:srgbClr val="00589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Репродуктивный уровень </a:t>
            </a:r>
            <a:endParaRPr lang="ru-RU" sz="3600" b="1" dirty="0">
              <a:ln w="11430"/>
              <a:gradFill>
                <a:gsLst>
                  <a:gs pos="23000">
                    <a:srgbClr val="00589A"/>
                  </a:gs>
                  <a:gs pos="50000">
                    <a:srgbClr val="008EC0"/>
                  </a:gs>
                  <a:gs pos="78000">
                    <a:srgbClr val="00589A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858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124744"/>
            <a:ext cx="8352928" cy="4919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Коля [</a:t>
            </a:r>
            <a:r>
              <a:rPr lang="ru-RU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 </a:t>
            </a:r>
            <a:r>
              <a:rPr lang="ru-RU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р`и</a:t>
            </a:r>
            <a:r>
              <a:rPr lang="ru-RU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м`и</a:t>
            </a:r>
            <a:r>
              <a:rPr lang="ru-RU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р`а</a:t>
            </a:r>
            <a:r>
              <a:rPr lang="ru-RU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л]</a:t>
            </a: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праздничный костюм.</a:t>
            </a:r>
            <a:endParaRPr lang="ru-RU" sz="3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После ссоры нас с братом [</a:t>
            </a:r>
            <a:r>
              <a:rPr lang="ru-RU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 р` и м` и р` а л]</a:t>
            </a: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папа.</a:t>
            </a:r>
            <a:endParaRPr lang="ru-RU" sz="3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3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Коля никогда не </a:t>
            </a:r>
            <a:r>
              <a:rPr lang="ru-RU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[а б` и ж а л]</a:t>
            </a: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младшего брата.</a:t>
            </a:r>
            <a:endParaRPr lang="ru-RU" sz="3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Коля быстро </a:t>
            </a:r>
            <a:r>
              <a:rPr lang="ru-RU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[а </a:t>
            </a:r>
            <a:r>
              <a:rPr lang="ru-RU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б`и</a:t>
            </a:r>
            <a:r>
              <a:rPr lang="ru-RU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 ал]</a:t>
            </a: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клумбу и выскочил на футбольное    поле.</a:t>
            </a:r>
            <a:endParaRPr lang="ru-RU" sz="3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в) Бабушка медленно </a:t>
            </a:r>
            <a:r>
              <a:rPr lang="ru-RU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[а т в а </a:t>
            </a:r>
            <a:r>
              <a:rPr lang="ru-RU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р`и</a:t>
            </a:r>
            <a:r>
              <a:rPr lang="ru-RU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 а]</a:t>
            </a: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дверь в комнату. </a:t>
            </a:r>
            <a:endParaRPr lang="ru-RU" sz="3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1000"/>
              </a:spcAft>
            </a:pP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 ужину бабушка </a:t>
            </a:r>
            <a:r>
              <a:rPr lang="ru-RU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[а т в а </a:t>
            </a:r>
            <a:r>
              <a:rPr lang="ru-RU" sz="3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р`и</a:t>
            </a:r>
            <a:r>
              <a:rPr lang="ru-RU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 а]</a:t>
            </a: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картофель.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064" y="373189"/>
            <a:ext cx="701417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600" b="1" dirty="0" smtClean="0">
                <a:ln w="11430"/>
                <a:gradFill>
                  <a:gsLst>
                    <a:gs pos="23000">
                      <a:srgbClr val="00589A"/>
                    </a:gs>
                    <a:gs pos="50000">
                      <a:srgbClr val="008EC0"/>
                    </a:gs>
                    <a:gs pos="78000">
                      <a:srgbClr val="00589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Рефлексивный уровень </a:t>
            </a:r>
            <a:endParaRPr lang="ru-RU" sz="3600" b="1" dirty="0">
              <a:ln w="11430"/>
              <a:gradFill>
                <a:gsLst>
                  <a:gs pos="23000">
                    <a:srgbClr val="00589A"/>
                  </a:gs>
                  <a:gs pos="50000">
                    <a:srgbClr val="008EC0"/>
                  </a:gs>
                  <a:gs pos="78000">
                    <a:srgbClr val="00589A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28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3573016"/>
            <a:ext cx="4572000" cy="20118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п </a:t>
            </a:r>
            <a:r>
              <a:rPr lang="ru-RU" sz="3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р`и</a:t>
            </a:r>
            <a:r>
              <a:rPr lang="ru-R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м`и</a:t>
            </a:r>
            <a:r>
              <a:rPr lang="ru-R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р`а</a:t>
            </a:r>
            <a:r>
              <a:rPr lang="ru-R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л]</a:t>
            </a: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[а б` и ж а л]</a:t>
            </a: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[а т в а </a:t>
            </a:r>
            <a:r>
              <a:rPr lang="ru-RU" sz="3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р`и</a:t>
            </a:r>
            <a:r>
              <a:rPr lang="ru-R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л а]</a:t>
            </a:r>
            <a:endParaRPr lang="ru-RU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764704"/>
            <a:ext cx="701417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3600" b="1" dirty="0" smtClean="0">
                <a:ln w="11430"/>
                <a:gradFill>
                  <a:gsLst>
                    <a:gs pos="23000">
                      <a:srgbClr val="00589A"/>
                    </a:gs>
                    <a:gs pos="50000">
                      <a:srgbClr val="008EC0"/>
                    </a:gs>
                    <a:gs pos="78000">
                      <a:srgbClr val="00589A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Функциональный  уровень </a:t>
            </a:r>
            <a:endParaRPr lang="ru-RU" sz="3600" b="1" dirty="0">
              <a:ln w="11430"/>
              <a:gradFill>
                <a:gsLst>
                  <a:gs pos="23000">
                    <a:srgbClr val="00589A"/>
                  </a:gs>
                  <a:gs pos="50000">
                    <a:srgbClr val="008EC0"/>
                  </a:gs>
                  <a:gs pos="78000">
                    <a:srgbClr val="00589A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6298" y="1353561"/>
            <a:ext cx="6840760" cy="1815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«Учитель дал задание ученикам составить предложения с данными словами. Какие предложения могли составить ученики?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Сколько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можно составить предложений?»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266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687</Words>
  <Application>Microsoft Office PowerPoint</Application>
  <PresentationFormat>Экран (4:3)</PresentationFormat>
  <Paragraphs>118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Matilda</vt:lpstr>
      <vt:lpstr>Symbol</vt:lpstr>
      <vt:lpstr>Times New Roman</vt:lpstr>
      <vt:lpstr>Тема Office</vt:lpstr>
      <vt:lpstr>Презентация PowerPoint</vt:lpstr>
      <vt:lpstr>Виды текстов </vt:lpstr>
      <vt:lpstr>Презентация PowerPoint</vt:lpstr>
      <vt:lpstr>Виды текстов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80</cp:revision>
  <dcterms:created xsi:type="dcterms:W3CDTF">2013-08-18T05:10:05Z</dcterms:created>
  <dcterms:modified xsi:type="dcterms:W3CDTF">2022-12-14T04:00:36Z</dcterms:modified>
</cp:coreProperties>
</file>