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7" r:id="rId3"/>
    <p:sldId id="259" r:id="rId4"/>
    <p:sldId id="260" r:id="rId5"/>
    <p:sldId id="261" r:id="rId6"/>
    <p:sldId id="264" r:id="rId7"/>
    <p:sldId id="276" r:id="rId8"/>
    <p:sldId id="265" r:id="rId9"/>
  </p:sldIdLst>
  <p:sldSz cx="18288000" cy="10287000"/>
  <p:notesSz cx="6858000" cy="9144000"/>
  <p:embeddedFontLst>
    <p:embeddedFont>
      <p:font typeface="Inter" charset="0"/>
      <p:regular r:id="rId10"/>
    </p:embeddedFont>
    <p:embeddedFont>
      <p:font typeface="Inter Bold" charset="0"/>
      <p:regular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7" d="100"/>
          <a:sy n="37" d="100"/>
        </p:scale>
        <p:origin x="-1218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7912"/>
            <a:ext cx="8784151" cy="10269088"/>
          </a:xfrm>
          <a:prstGeom prst="rect">
            <a:avLst/>
          </a:prstGeom>
          <a:solidFill>
            <a:srgbClr val="3D7169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7374" r="7374"/>
          <a:stretch>
            <a:fillRect/>
          </a:stretch>
        </p:blipFill>
        <p:spPr>
          <a:xfrm>
            <a:off x="160421" y="188716"/>
            <a:ext cx="8463309" cy="992748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9394146" y="3314700"/>
            <a:ext cx="8067675" cy="4398486"/>
            <a:chOff x="0" y="-339381"/>
            <a:chExt cx="10756900" cy="5864648"/>
          </a:xfrm>
        </p:grpSpPr>
        <p:sp>
          <p:nvSpPr>
            <p:cNvPr id="5" name="TextBox 5"/>
            <p:cNvSpPr txBox="1"/>
            <p:nvPr/>
          </p:nvSpPr>
          <p:spPr>
            <a:xfrm>
              <a:off x="0" y="-339381"/>
              <a:ext cx="10756900" cy="31803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242"/>
                </a:lnSpc>
              </a:pPr>
              <a:r>
                <a:rPr lang="en-US" sz="4400" spc="-56" dirty="0" smtClean="0">
                  <a:solidFill>
                    <a:srgbClr val="000000"/>
                  </a:solidFill>
                  <a:latin typeface="Inter Bold"/>
                </a:rPr>
                <a:t>Профессиональные</a:t>
              </a:r>
              <a:r>
                <a:rPr lang="ru-RU" sz="4400" spc="-56" dirty="0" smtClean="0">
                  <a:solidFill>
                    <a:srgbClr val="000000"/>
                  </a:solidFill>
                  <a:latin typeface="Inter Bold"/>
                </a:rPr>
                <a:t> цифровые</a:t>
              </a:r>
              <a:r>
                <a:rPr lang="en-US" sz="4400" spc="-56" dirty="0" smtClean="0">
                  <a:solidFill>
                    <a:srgbClr val="000000"/>
                  </a:solidFill>
                  <a:latin typeface="Inter Bold"/>
                </a:rPr>
                <a:t> инструменты</a:t>
              </a:r>
              <a:endParaRPr lang="ru-RU" sz="4400" spc="-56" dirty="0" smtClean="0">
                <a:solidFill>
                  <a:srgbClr val="000000"/>
                </a:solidFill>
                <a:latin typeface="Inter Bold"/>
              </a:endParaRPr>
            </a:p>
            <a:p>
              <a:pPr algn="ctr">
                <a:lnSpc>
                  <a:spcPts val="6242"/>
                </a:lnSpc>
              </a:pPr>
              <a:r>
                <a:rPr lang="en-US" sz="4400" spc="-56" dirty="0" smtClean="0">
                  <a:solidFill>
                    <a:srgbClr val="000000"/>
                  </a:solidFill>
                  <a:latin typeface="Inter Bold"/>
                </a:rPr>
                <a:t> </a:t>
              </a:r>
              <a:r>
                <a:rPr lang="en-US" sz="4400" spc="-56" dirty="0">
                  <a:solidFill>
                    <a:srgbClr val="000000"/>
                  </a:solidFill>
                  <a:latin typeface="Inter Bold"/>
                </a:rPr>
                <a:t>в руках </a:t>
              </a:r>
              <a:r>
                <a:rPr lang="en-US" sz="4400" spc="-56" dirty="0" smtClean="0">
                  <a:solidFill>
                    <a:srgbClr val="000000"/>
                  </a:solidFill>
                  <a:latin typeface="Inter Bold"/>
                </a:rPr>
                <a:t>школьника</a:t>
              </a:r>
              <a:endParaRPr lang="en-US" sz="4400" spc="-56" dirty="0">
                <a:solidFill>
                  <a:srgbClr val="000000"/>
                </a:solidFill>
                <a:latin typeface="Inter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232619"/>
              <a:ext cx="10756900" cy="12926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2800" dirty="0" err="1">
                  <a:solidFill>
                    <a:srgbClr val="000000"/>
                  </a:solidFill>
                  <a:latin typeface="Inter"/>
                </a:rPr>
                <a:t>Информационные</a:t>
              </a:r>
              <a:r>
                <a:rPr lang="en-US" sz="2800" dirty="0">
                  <a:solidFill>
                    <a:srgbClr val="000000"/>
                  </a:solidFill>
                  <a:latin typeface="Inter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Inter"/>
                </a:rPr>
                <a:t>ресурсы</a:t>
              </a:r>
              <a:r>
                <a:rPr lang="en-US" sz="2800" dirty="0">
                  <a:solidFill>
                    <a:srgbClr val="000000"/>
                  </a:solidFill>
                  <a:latin typeface="Inter"/>
                </a:rPr>
                <a:t>, с </a:t>
              </a:r>
              <a:r>
                <a:rPr lang="en-US" sz="2800" dirty="0" err="1">
                  <a:solidFill>
                    <a:srgbClr val="000000"/>
                  </a:solidFill>
                  <a:latin typeface="Inter"/>
                </a:rPr>
                <a:t>которыми</a:t>
              </a:r>
              <a:r>
                <a:rPr lang="en-US" sz="2800" dirty="0">
                  <a:solidFill>
                    <a:srgbClr val="000000"/>
                  </a:solidFill>
                  <a:latin typeface="Inter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Inter"/>
                </a:rPr>
                <a:t>никогда</a:t>
              </a:r>
              <a:r>
                <a:rPr lang="en-US" sz="2800" dirty="0">
                  <a:solidFill>
                    <a:srgbClr val="000000"/>
                  </a:solidFill>
                  <a:latin typeface="Inter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Inter"/>
                </a:rPr>
                <a:t>раньше</a:t>
              </a:r>
              <a:r>
                <a:rPr lang="en-US" sz="2800" dirty="0">
                  <a:solidFill>
                    <a:srgbClr val="000000"/>
                  </a:solidFill>
                  <a:latin typeface="Inter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Inter"/>
                </a:rPr>
                <a:t>не</a:t>
              </a:r>
              <a:r>
                <a:rPr lang="en-US" sz="2800" dirty="0">
                  <a:solidFill>
                    <a:srgbClr val="000000"/>
                  </a:solidFill>
                  <a:latin typeface="Inter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Inter"/>
                </a:rPr>
                <a:t>сталкивались</a:t>
              </a:r>
              <a:r>
                <a:rPr lang="en-US" sz="2800" dirty="0">
                  <a:solidFill>
                    <a:srgbClr val="000000"/>
                  </a:solidFill>
                  <a:latin typeface="Inter"/>
                </a:rPr>
                <a:t> в </a:t>
              </a:r>
              <a:r>
                <a:rPr lang="en-US" sz="2800" dirty="0" err="1">
                  <a:solidFill>
                    <a:srgbClr val="000000"/>
                  </a:solidFill>
                  <a:latin typeface="Inter"/>
                </a:rPr>
                <a:t>школе</a:t>
              </a:r>
              <a:endParaRPr lang="en-US" sz="2800" dirty="0">
                <a:solidFill>
                  <a:srgbClr val="000000"/>
                </a:solidFill>
                <a:latin typeface="Inter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894841" y="1028700"/>
            <a:ext cx="639042" cy="838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2895600" y="377360"/>
            <a:ext cx="131064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800" b="1" dirty="0">
                <a:latin typeface="Inter Bold" charset="0"/>
                <a:ea typeface="Inter Bold" charset="0"/>
              </a:rPr>
              <a:t>Современный урок – урок формирования функциональной грамотности ученика</a:t>
            </a:r>
            <a:endParaRPr lang="en-US" sz="4800" spc="-87" dirty="0">
              <a:solidFill>
                <a:srgbClr val="FF0000"/>
              </a:solidFill>
              <a:latin typeface="Inter Bold" charset="0"/>
              <a:ea typeface="Inter Bold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3"/>
          <a:stretch/>
        </p:blipFill>
        <p:spPr bwMode="auto">
          <a:xfrm>
            <a:off x="0" y="6819900"/>
            <a:ext cx="18288000" cy="3485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57200" y="2324100"/>
            <a:ext cx="1465166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Inter" charset="0"/>
                <a:ea typeface="Inter" charset="0"/>
              </a:rPr>
              <a:t>«Функциональная грамотность сегодня — это базовое образование личности. </a:t>
            </a:r>
          </a:p>
          <a:p>
            <a:endParaRPr lang="ru-RU" sz="2800" dirty="0">
              <a:latin typeface="Inter" charset="0"/>
              <a:ea typeface="Inter" charset="0"/>
            </a:endParaRPr>
          </a:p>
          <a:p>
            <a:r>
              <a:rPr lang="ru-RU" sz="2800" dirty="0">
                <a:latin typeface="Inter" charset="0"/>
                <a:ea typeface="Inter" charset="0"/>
              </a:rPr>
              <a:t>Ребенку важно обладать: </a:t>
            </a:r>
            <a:endParaRPr lang="ru-RU" sz="2800" dirty="0" smtClean="0">
              <a:latin typeface="Inter" charset="0"/>
              <a:ea typeface="Inter" charset="0"/>
            </a:endParaRPr>
          </a:p>
          <a:p>
            <a:endParaRPr lang="ru-RU" sz="2800" dirty="0">
              <a:latin typeface="Inter" charset="0"/>
              <a:ea typeface="Inter" charset="0"/>
            </a:endParaRPr>
          </a:p>
          <a:p>
            <a:pPr marL="457200" indent="-457200" algn="just">
              <a:buFont typeface="Courier New" pitchFamily="49" charset="0"/>
              <a:buChar char="o"/>
            </a:pPr>
            <a:r>
              <a:rPr lang="ru-RU" sz="2800" dirty="0">
                <a:latin typeface="Inter" charset="0"/>
                <a:ea typeface="Inter" charset="0"/>
              </a:rPr>
              <a:t>Готовностью успешно взаимодействовать с изменяющимся окружающим миром; </a:t>
            </a:r>
          </a:p>
          <a:p>
            <a:pPr marL="457200" indent="-457200" algn="just">
              <a:buFont typeface="Courier New" pitchFamily="49" charset="0"/>
              <a:buChar char="o"/>
            </a:pPr>
            <a:r>
              <a:rPr lang="ru-RU" sz="2800" dirty="0">
                <a:latin typeface="Inter" charset="0"/>
                <a:ea typeface="Inter" charset="0"/>
              </a:rPr>
              <a:t>Возможностью решать различные (в том числе нестандартные) учебные и жизненные задачи; </a:t>
            </a:r>
          </a:p>
          <a:p>
            <a:pPr marL="457200" indent="-457200" algn="just">
              <a:buFont typeface="Courier New" pitchFamily="49" charset="0"/>
              <a:buChar char="o"/>
            </a:pPr>
            <a:r>
              <a:rPr lang="ru-RU" sz="2800" dirty="0">
                <a:latin typeface="Inter" charset="0"/>
                <a:ea typeface="Inter" charset="0"/>
              </a:rPr>
              <a:t>Способностью строить социальные отношения; </a:t>
            </a:r>
          </a:p>
          <a:p>
            <a:pPr marL="457200" indent="-457200" algn="just">
              <a:buFont typeface="Courier New" pitchFamily="49" charset="0"/>
              <a:buChar char="o"/>
            </a:pPr>
            <a:r>
              <a:rPr lang="ru-RU" sz="2800" dirty="0">
                <a:latin typeface="Inter" charset="0"/>
                <a:ea typeface="Inter" charset="0"/>
              </a:rPr>
              <a:t>Совокупностью рефлексивных умений, обеспечивающих оценку своей грамотности, стремление к дальнейшему образованию».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144000" y="6770490"/>
            <a:ext cx="9144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dirty="0">
                <a:latin typeface="Inter" charset="0"/>
                <a:ea typeface="Inter" charset="0"/>
              </a:rPr>
              <a:t>Наталья Федоровна Виноградова,</a:t>
            </a:r>
          </a:p>
          <a:p>
            <a:pPr algn="r"/>
            <a:r>
              <a:rPr lang="ru-RU" sz="2400" dirty="0">
                <a:latin typeface="Inter" charset="0"/>
                <a:ea typeface="Inter" charset="0"/>
              </a:rPr>
              <a:t>российский педагог, член-корреспондент РАО</a:t>
            </a:r>
            <a:br>
              <a:rPr lang="ru-RU" sz="2400" dirty="0">
                <a:latin typeface="Inter" charset="0"/>
                <a:ea typeface="Inter" charset="0"/>
              </a:rPr>
            </a:br>
            <a:r>
              <a:rPr lang="ru-RU" sz="2400" dirty="0">
                <a:latin typeface="Inter" charset="0"/>
                <a:ea typeface="Inter" charset="0"/>
              </a:rPr>
              <a:t/>
            </a:r>
            <a:br>
              <a:rPr lang="ru-RU" sz="2400" dirty="0">
                <a:latin typeface="Inter" charset="0"/>
                <a:ea typeface="Inter" charset="0"/>
              </a:rPr>
            </a:br>
            <a:endParaRPr lang="ru-RU" sz="2400" dirty="0">
              <a:latin typeface="Inter" charset="0"/>
              <a:ea typeface="Inte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01053" y="3280646"/>
            <a:ext cx="4597018" cy="426720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2C4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673408" y="571500"/>
            <a:ext cx="3844338" cy="3590366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D7169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3563600" y="3785466"/>
            <a:ext cx="4117077" cy="4113977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2C42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86836" y="396950"/>
            <a:ext cx="9366764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7150"/>
              </a:lnSpc>
              <a:spcBef>
                <a:spcPct val="0"/>
              </a:spcBef>
            </a:pPr>
            <a:r>
              <a:rPr lang="ru-RU" sz="4000" b="1" dirty="0">
                <a:latin typeface="Inter Bold" charset="0"/>
                <a:ea typeface="Inter Bold" charset="0"/>
              </a:rPr>
              <a:t>СИСТЕМНО-ДЕЯТЕЛЬНОСТНЫЙ ПОДХОД КАК ОСНОВА СОВРЕМЕННОГО УРОКА</a:t>
            </a:r>
            <a:endParaRPr lang="en-US" sz="4000" spc="-65" dirty="0">
              <a:solidFill>
                <a:srgbClr val="000000"/>
              </a:solidFill>
              <a:latin typeface="Inter Bold" charset="0"/>
              <a:ea typeface="Inter Bold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986814" y="7547846"/>
            <a:ext cx="4587027" cy="1777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3503"/>
              </a:lnSpc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Атмосфера </a:t>
            </a:r>
          </a:p>
          <a:p>
            <a:pPr lvl="0" algn="ctr">
              <a:lnSpc>
                <a:spcPts val="3503"/>
              </a:lnSpc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психологической </a:t>
            </a:r>
            <a:r>
              <a:rPr lang="ru-RU" sz="2800" b="1" dirty="0">
                <a:solidFill>
                  <a:schemeClr val="bg1"/>
                </a:solidFill>
              </a:rPr>
              <a:t>и педагогической поддержки обучающихся на уроке</a:t>
            </a:r>
            <a:endParaRPr lang="en-US" sz="2502" b="1" dirty="0">
              <a:solidFill>
                <a:schemeClr val="bg1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896943" y="1821828"/>
            <a:ext cx="3397267" cy="139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3698"/>
              </a:lnSpc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Разнообразные </a:t>
            </a:r>
            <a:r>
              <a:rPr lang="ru-RU" sz="2800" b="1" dirty="0">
                <a:solidFill>
                  <a:schemeClr val="bg1"/>
                </a:solidFill>
              </a:rPr>
              <a:t>виды деятельности учеников</a:t>
            </a:r>
            <a:endParaRPr lang="en-US" sz="2641" b="1" dirty="0">
              <a:solidFill>
                <a:schemeClr val="bg1"/>
              </a:solidFill>
              <a:latin typeface="Inter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3610991" y="4624172"/>
            <a:ext cx="4022293" cy="2436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3779"/>
              </a:lnSpc>
              <a:spcBef>
                <a:spcPct val="0"/>
              </a:spcBef>
            </a:pPr>
            <a:r>
              <a:rPr lang="ru-RU" sz="2800" b="1" dirty="0" smtClean="0">
                <a:solidFill>
                  <a:srgbClr val="FFFFFF"/>
                </a:solidFill>
              </a:rPr>
              <a:t>Свободный </a:t>
            </a:r>
            <a:r>
              <a:rPr lang="ru-RU" sz="2800" b="1" dirty="0">
                <a:solidFill>
                  <a:srgbClr val="FFFFFF"/>
                </a:solidFill>
              </a:rPr>
              <a:t>доступ учащегося к различным источникам необходимой информации</a:t>
            </a:r>
            <a:endParaRPr lang="en-US" sz="2800" b="1" dirty="0">
              <a:solidFill>
                <a:srgbClr val="FFFFFF"/>
              </a:solidFill>
            </a:endParaRPr>
          </a:p>
        </p:txBody>
      </p:sp>
      <p:grpSp>
        <p:nvGrpSpPr>
          <p:cNvPr id="18" name="Group 4"/>
          <p:cNvGrpSpPr/>
          <p:nvPr/>
        </p:nvGrpSpPr>
        <p:grpSpPr>
          <a:xfrm>
            <a:off x="9926481" y="6104260"/>
            <a:ext cx="3827184" cy="3590366"/>
            <a:chOff x="14167" y="0"/>
            <a:chExt cx="6321665" cy="6350000"/>
          </a:xfrm>
        </p:grpSpPr>
        <p:sp>
          <p:nvSpPr>
            <p:cNvPr id="19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D7169"/>
            </a:solidFill>
          </p:spPr>
        </p:sp>
      </p:grpSp>
      <p:sp>
        <p:nvSpPr>
          <p:cNvPr id="20" name="TextBox 13"/>
          <p:cNvSpPr txBox="1"/>
          <p:nvPr/>
        </p:nvSpPr>
        <p:spPr>
          <a:xfrm>
            <a:off x="5823119" y="3990779"/>
            <a:ext cx="3788326" cy="2846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3698"/>
              </a:lnSpc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Наполненность </a:t>
            </a:r>
            <a:r>
              <a:rPr lang="ru-RU" sz="2800" b="1" dirty="0">
                <a:solidFill>
                  <a:schemeClr val="bg1"/>
                </a:solidFill>
              </a:rPr>
              <a:t>содержания обучения жизненными проблемами учеников, создание учебных ситуаций на уроке</a:t>
            </a:r>
            <a:endParaRPr lang="en-US" sz="2641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103547" y="6678589"/>
            <a:ext cx="34426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Атмосфера </a:t>
            </a:r>
            <a:r>
              <a:rPr lang="ru-RU" sz="2800" b="1" dirty="0">
                <a:solidFill>
                  <a:schemeClr val="bg1"/>
                </a:solidFill>
              </a:rPr>
              <a:t>психологической и педагогической поддержки обучающихся на уроке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5" y="4844210"/>
            <a:ext cx="5172062" cy="485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13"/>
          <p:cNvSpPr txBox="1"/>
          <p:nvPr/>
        </p:nvSpPr>
        <p:spPr>
          <a:xfrm>
            <a:off x="539227" y="5608707"/>
            <a:ext cx="4310137" cy="3321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3698"/>
              </a:lnSpc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Учебное </a:t>
            </a:r>
            <a:r>
              <a:rPr lang="ru-RU" sz="2800" b="1" dirty="0">
                <a:solidFill>
                  <a:schemeClr val="bg1"/>
                </a:solidFill>
              </a:rPr>
              <a:t>взаимодействие между учителем и учеником, учеником и учеником, учеником и учениками, основанное на сотрудничестве и партнерстве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96000" y="2906651"/>
            <a:ext cx="6096000" cy="7380349"/>
          </a:xfrm>
          <a:prstGeom prst="rect">
            <a:avLst/>
          </a:prstGeom>
          <a:solidFill>
            <a:srgbClr val="FFFFFF">
              <a:alpha val="9804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18288000" cy="3051448"/>
          </a:xfrm>
          <a:prstGeom prst="rect">
            <a:avLst/>
          </a:prstGeom>
          <a:solidFill>
            <a:srgbClr val="3D7169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8418" y="3596189"/>
            <a:ext cx="5388737" cy="125235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16569" b="19717"/>
          <a:stretch>
            <a:fillRect/>
          </a:stretch>
        </p:blipFill>
        <p:spPr>
          <a:xfrm>
            <a:off x="6462577" y="3424227"/>
            <a:ext cx="5362846" cy="17192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t="9658" b="6413"/>
          <a:stretch>
            <a:fillRect/>
          </a:stretch>
        </p:blipFill>
        <p:spPr>
          <a:xfrm>
            <a:off x="13319335" y="3256127"/>
            <a:ext cx="3468439" cy="193247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007041" y="5265456"/>
            <a:ext cx="4411492" cy="3319272"/>
            <a:chOff x="0" y="-66675"/>
            <a:chExt cx="5881990" cy="4425697"/>
          </a:xfrm>
        </p:grpSpPr>
        <p:sp>
          <p:nvSpPr>
            <p:cNvPr id="8" name="TextBox 8"/>
            <p:cNvSpPr txBox="1"/>
            <p:nvPr/>
          </p:nvSpPr>
          <p:spPr>
            <a:xfrm>
              <a:off x="0" y="2375572"/>
              <a:ext cx="5881990" cy="1983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z="2100" dirty="0" err="1">
                  <a:solidFill>
                    <a:srgbClr val="000000"/>
                  </a:solidFill>
                  <a:latin typeface="Inter"/>
                </a:rPr>
                <a:t>Позволяет</a:t>
              </a:r>
              <a:r>
                <a:rPr lang="en-US" sz="2100" dirty="0">
                  <a:solidFill>
                    <a:srgbClr val="000000"/>
                  </a:solidFill>
                  <a:latin typeface="Inter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Inter"/>
                </a:rPr>
                <a:t>школьникам</a:t>
              </a:r>
              <a:r>
                <a:rPr lang="en-US" sz="2100" dirty="0">
                  <a:solidFill>
                    <a:srgbClr val="000000"/>
                  </a:solidFill>
                  <a:latin typeface="Inter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Inter"/>
                </a:rPr>
                <a:t>оперативно</a:t>
              </a:r>
              <a:r>
                <a:rPr lang="en-US" sz="2100" dirty="0">
                  <a:solidFill>
                    <a:srgbClr val="000000"/>
                  </a:solidFill>
                  <a:latin typeface="Inter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Inter"/>
                </a:rPr>
                <a:t>ориентироваться</a:t>
              </a:r>
              <a:r>
                <a:rPr lang="en-US" sz="2100" dirty="0">
                  <a:solidFill>
                    <a:srgbClr val="000000"/>
                  </a:solidFill>
                  <a:latin typeface="Inter"/>
                </a:rPr>
                <a:t> </a:t>
              </a:r>
              <a:r>
                <a:rPr lang="ru-RU" sz="2100" dirty="0" smtClean="0">
                  <a:solidFill>
                    <a:srgbClr val="000000"/>
                  </a:solidFill>
                  <a:latin typeface="Inter"/>
                </a:rPr>
                <a:t>в</a:t>
              </a:r>
              <a:r>
                <a:rPr lang="en-US" sz="2100" dirty="0" smtClean="0">
                  <a:solidFill>
                    <a:srgbClr val="000000"/>
                  </a:solidFill>
                  <a:latin typeface="Inter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Inter"/>
                </a:rPr>
                <a:t>системе</a:t>
              </a:r>
              <a:r>
                <a:rPr lang="en-US" sz="2100" dirty="0">
                  <a:solidFill>
                    <a:srgbClr val="000000"/>
                  </a:solidFill>
                  <a:latin typeface="Inter"/>
                </a:rPr>
                <a:t> </a:t>
              </a:r>
              <a:r>
                <a:rPr lang="en-US" sz="2100" dirty="0" err="1" smtClean="0">
                  <a:solidFill>
                    <a:srgbClr val="000000"/>
                  </a:solidFill>
                  <a:latin typeface="Inter"/>
                </a:rPr>
                <a:t>нормативно-правов</a:t>
              </a:r>
              <a:r>
                <a:rPr lang="ru-RU" sz="2100" dirty="0" smtClean="0">
                  <a:solidFill>
                    <a:srgbClr val="000000"/>
                  </a:solidFill>
                  <a:latin typeface="Inter"/>
                </a:rPr>
                <a:t>ы</a:t>
              </a:r>
              <a:r>
                <a:rPr lang="en-US" sz="2100" dirty="0" smtClean="0">
                  <a:solidFill>
                    <a:srgbClr val="000000"/>
                  </a:solidFill>
                  <a:latin typeface="Inter"/>
                </a:rPr>
                <a:t>х </a:t>
              </a:r>
              <a:r>
                <a:rPr lang="en-US" sz="2100" dirty="0" err="1">
                  <a:solidFill>
                    <a:srgbClr val="000000"/>
                  </a:solidFill>
                  <a:latin typeface="Inter"/>
                </a:rPr>
                <a:t>актов</a:t>
              </a:r>
              <a:r>
                <a:rPr lang="en-US" sz="2100" dirty="0">
                  <a:solidFill>
                    <a:srgbClr val="000000"/>
                  </a:solidFill>
                  <a:latin typeface="Inter"/>
                </a:rPr>
                <a:t> РФ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5881990" cy="1953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000000"/>
                  </a:solidFill>
                  <a:latin typeface="Inter Bold"/>
                </a:rPr>
                <a:t>Справочно-правовая система "Консультант Плюс"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927424" y="5315462"/>
            <a:ext cx="4411492" cy="2011708"/>
            <a:chOff x="0" y="0"/>
            <a:chExt cx="5881990" cy="268227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715173"/>
              <a:ext cx="5881990" cy="1462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z="2100">
                  <a:solidFill>
                    <a:srgbClr val="000000"/>
                  </a:solidFill>
                  <a:latin typeface="Inter"/>
                </a:rPr>
                <a:t>Помогает школьникам оценивать особенности рынка труда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5881990" cy="12926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000000"/>
                  </a:solidFill>
                  <a:latin typeface="Inter Bold"/>
                </a:rPr>
                <a:t>Сервис поиска работы HH.ru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847808" y="5315462"/>
            <a:ext cx="4411492" cy="2507008"/>
            <a:chOff x="0" y="0"/>
            <a:chExt cx="5881990" cy="3342678"/>
          </a:xfrm>
        </p:grpSpPr>
        <p:sp>
          <p:nvSpPr>
            <p:cNvPr id="14" name="TextBox 14"/>
            <p:cNvSpPr txBox="1"/>
            <p:nvPr/>
          </p:nvSpPr>
          <p:spPr>
            <a:xfrm>
              <a:off x="0" y="2375573"/>
              <a:ext cx="5881990" cy="19577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r>
                <a:rPr lang="en-US" sz="2100" dirty="0" err="1">
                  <a:solidFill>
                    <a:srgbClr val="000000"/>
                  </a:solidFill>
                  <a:latin typeface="Inter"/>
                </a:rPr>
                <a:t>Позволяет</a:t>
              </a:r>
              <a:r>
                <a:rPr lang="en-US" sz="2100" dirty="0">
                  <a:solidFill>
                    <a:srgbClr val="000000"/>
                  </a:solidFill>
                  <a:latin typeface="Inter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Inter"/>
                </a:rPr>
                <a:t>школьникам</a:t>
              </a:r>
              <a:r>
                <a:rPr lang="en-US" sz="2100" dirty="0">
                  <a:solidFill>
                    <a:srgbClr val="000000"/>
                  </a:solidFill>
                  <a:latin typeface="Inter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Inter"/>
                </a:rPr>
                <a:t>анализировать</a:t>
              </a:r>
              <a:r>
                <a:rPr lang="en-US" sz="2100" dirty="0">
                  <a:solidFill>
                    <a:srgbClr val="000000"/>
                  </a:solidFill>
                  <a:latin typeface="Inter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Inter"/>
                </a:rPr>
                <a:t>информацию</a:t>
              </a:r>
              <a:r>
                <a:rPr lang="en-US" sz="2100" dirty="0">
                  <a:solidFill>
                    <a:srgbClr val="000000"/>
                  </a:solidFill>
                  <a:latin typeface="Inter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Inter"/>
                </a:rPr>
                <a:t>по</a:t>
              </a:r>
              <a:r>
                <a:rPr lang="en-US" sz="2100" dirty="0">
                  <a:solidFill>
                    <a:srgbClr val="000000"/>
                  </a:solidFill>
                  <a:latin typeface="Inter"/>
                </a:rPr>
                <a:t> </a:t>
              </a:r>
              <a:r>
                <a:rPr lang="en-US" sz="2100" dirty="0" err="1" smtClean="0">
                  <a:solidFill>
                    <a:srgbClr val="000000"/>
                  </a:solidFill>
                  <a:latin typeface="Inter"/>
                </a:rPr>
                <a:t>произведениям</a:t>
              </a:r>
              <a:r>
                <a:rPr lang="ru-RU" sz="2100" dirty="0" smtClean="0">
                  <a:solidFill>
                    <a:srgbClr val="000000"/>
                  </a:solidFill>
                  <a:latin typeface="Inter"/>
                </a:rPr>
                <a:t> </a:t>
              </a:r>
              <a:r>
                <a:rPr lang="en-US" sz="2100" dirty="0" err="1" smtClean="0">
                  <a:solidFill>
                    <a:srgbClr val="000000"/>
                  </a:solidFill>
                  <a:latin typeface="Inter"/>
                </a:rPr>
                <a:t>культуры</a:t>
              </a:r>
              <a:r>
                <a:rPr lang="en-US" sz="2100" dirty="0" smtClean="0">
                  <a:solidFill>
                    <a:srgbClr val="000000"/>
                  </a:solidFill>
                  <a:latin typeface="Inter"/>
                </a:rPr>
                <a:t> </a:t>
              </a:r>
              <a:r>
                <a:rPr lang="en-US" sz="2100" dirty="0">
                  <a:solidFill>
                    <a:srgbClr val="000000"/>
                  </a:solidFill>
                  <a:latin typeface="Inter"/>
                </a:rPr>
                <a:t>в </a:t>
              </a:r>
              <a:r>
                <a:rPr lang="en-US" sz="2100" dirty="0" err="1">
                  <a:solidFill>
                    <a:srgbClr val="000000"/>
                  </a:solidFill>
                  <a:latin typeface="Inter"/>
                </a:rPr>
                <a:t>рамках</a:t>
              </a:r>
              <a:r>
                <a:rPr lang="en-US" sz="2100" dirty="0">
                  <a:solidFill>
                    <a:srgbClr val="000000"/>
                  </a:solidFill>
                  <a:latin typeface="Inter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Inter"/>
                </a:rPr>
                <a:t>авторского</a:t>
              </a:r>
              <a:r>
                <a:rPr lang="en-US" sz="2100" dirty="0">
                  <a:solidFill>
                    <a:srgbClr val="000000"/>
                  </a:solidFill>
                  <a:latin typeface="Inter"/>
                </a:rPr>
                <a:t> </a:t>
              </a:r>
              <a:r>
                <a:rPr lang="en-US" sz="2100" dirty="0" err="1">
                  <a:solidFill>
                    <a:srgbClr val="000000"/>
                  </a:solidFill>
                  <a:latin typeface="Inter"/>
                </a:rPr>
                <a:t>права</a:t>
              </a:r>
              <a:endParaRPr lang="en-US" sz="2100" dirty="0">
                <a:solidFill>
                  <a:srgbClr val="000000"/>
                </a:solidFill>
                <a:latin typeface="Inter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66675"/>
              <a:ext cx="5881990" cy="1953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000000"/>
                  </a:solidFill>
                  <a:latin typeface="Inter Bold"/>
                </a:rPr>
                <a:t>Реестр произведений российских правообладателей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28700" y="739594"/>
            <a:ext cx="12080129" cy="1677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</a:pPr>
            <a:r>
              <a:rPr lang="en-US" sz="6400" spc="-63">
                <a:solidFill>
                  <a:srgbClr val="FFFFFF"/>
                </a:solidFill>
                <a:latin typeface="Inter"/>
              </a:rPr>
              <a:t>Профессиональные электронные ресурсы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2288" y="868182"/>
            <a:ext cx="7042307" cy="163664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12118" b="19908"/>
          <a:stretch>
            <a:fillRect/>
          </a:stretch>
        </p:blipFill>
        <p:spPr>
          <a:xfrm>
            <a:off x="10126439" y="458778"/>
            <a:ext cx="7179122" cy="2455452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-5400000">
            <a:off x="4609707" y="5139431"/>
            <a:ext cx="9410572" cy="0"/>
          </a:xfrm>
          <a:prstGeom prst="line">
            <a:avLst/>
          </a:prstGeom>
          <a:ln w="47625" cap="flat">
            <a:solidFill>
              <a:srgbClr val="3D7169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098" name="Picture 2" descr="C:\Users\DNS\Downloads\DSC_07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89" y="2914230"/>
            <a:ext cx="6396712" cy="426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NS\Downloads\IMG_03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81301"/>
            <a:ext cx="6038393" cy="452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NS\Downloads\IMG_03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84741" y="3793277"/>
            <a:ext cx="6150874" cy="461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DNS\Downloads\image-14-04-22-06-59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67" b="17553"/>
          <a:stretch/>
        </p:blipFill>
        <p:spPr bwMode="auto">
          <a:xfrm>
            <a:off x="12925721" y="5714294"/>
            <a:ext cx="4379840" cy="403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993" t="10613" r="7300" b="7486"/>
          <a:stretch>
            <a:fillRect/>
          </a:stretch>
        </p:blipFill>
        <p:spPr>
          <a:xfrm>
            <a:off x="1606637" y="616993"/>
            <a:ext cx="15652663" cy="8508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l="7993" t="10613" r="7300" b="33716"/>
          <a:stretch/>
        </p:blipFill>
        <p:spPr>
          <a:xfrm>
            <a:off x="1927151" y="258838"/>
            <a:ext cx="14439900" cy="5335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3" t="14770" r="16033" b="44151"/>
          <a:stretch/>
        </p:blipFill>
        <p:spPr bwMode="auto">
          <a:xfrm>
            <a:off x="1752600" y="5594518"/>
            <a:ext cx="14630400" cy="434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27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719122"/>
            <a:ext cx="18288000" cy="567878"/>
          </a:xfrm>
          <a:prstGeom prst="rect">
            <a:avLst/>
          </a:prstGeom>
          <a:solidFill>
            <a:srgbClr val="3D7169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2172" r="4686" b="2172"/>
          <a:stretch>
            <a:fillRect/>
          </a:stretch>
        </p:blipFill>
        <p:spPr>
          <a:xfrm>
            <a:off x="8816573" y="256431"/>
            <a:ext cx="4237783" cy="76421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900" r="3801"/>
          <a:stretch>
            <a:fillRect/>
          </a:stretch>
        </p:blipFill>
        <p:spPr>
          <a:xfrm>
            <a:off x="13679444" y="2170433"/>
            <a:ext cx="4429959" cy="75486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3341" t="20802" b="16858"/>
          <a:stretch>
            <a:fillRect/>
          </a:stretch>
        </p:blipFill>
        <p:spPr>
          <a:xfrm>
            <a:off x="254782" y="4077505"/>
            <a:ext cx="3711938" cy="51807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t="1058" b="20767"/>
          <a:stretch>
            <a:fillRect/>
          </a:stretch>
        </p:blipFill>
        <p:spPr>
          <a:xfrm>
            <a:off x="4201969" y="4077505"/>
            <a:ext cx="4219711" cy="518079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54782" y="304056"/>
            <a:ext cx="7122600" cy="3482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841"/>
              </a:lnSpc>
              <a:spcBef>
                <a:spcPct val="0"/>
              </a:spcBef>
            </a:pPr>
            <a:r>
              <a:rPr lang="en-US" sz="6219" spc="-62">
                <a:solidFill>
                  <a:srgbClr val="000000"/>
                </a:solidFill>
                <a:latin typeface="Inter"/>
              </a:rPr>
              <a:t>Сайт учителя как инструмент в образовательном процессе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208</Words>
  <Application>Microsoft Office PowerPoint</Application>
  <PresentationFormat>Произвольный</PresentationFormat>
  <Paragraphs>30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Inter</vt:lpstr>
      <vt:lpstr>Inter Bold</vt:lpstr>
      <vt:lpstr>Calibri</vt:lpstr>
      <vt:lpstr>Courier New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Белый  Аккуратный Профессиональный Технологический Питч-Дек Презентация</dc:title>
  <cp:lastModifiedBy>DNS</cp:lastModifiedBy>
  <cp:revision>21</cp:revision>
  <dcterms:created xsi:type="dcterms:W3CDTF">2006-08-16T00:00:00Z</dcterms:created>
  <dcterms:modified xsi:type="dcterms:W3CDTF">2023-11-26T18:23:28Z</dcterms:modified>
  <dc:identifier>DAE9DOyKbxo</dc:identifier>
</cp:coreProperties>
</file>