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0" r:id="rId23"/>
    <p:sldId id="281" r:id="rId24"/>
    <p:sldId id="283" r:id="rId25"/>
    <p:sldId id="293" r:id="rId26"/>
    <p:sldId id="282" r:id="rId27"/>
    <p:sldId id="284" r:id="rId28"/>
    <p:sldId id="285" r:id="rId29"/>
    <p:sldId id="294" r:id="rId30"/>
    <p:sldId id="286" r:id="rId31"/>
    <p:sldId id="287" r:id="rId32"/>
    <p:sldId id="288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Positive Emotions Stock Illustrations – 18,209 Positive Emotion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783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6115" y="2780928"/>
            <a:ext cx="4968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LET’S START!</a:t>
            </a:r>
            <a:endParaRPr lang="ru-RU" sz="66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5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6" y="1341451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 smtClean="0"/>
              <a:t>5) </a:t>
            </a:r>
            <a:r>
              <a:rPr lang="en-US" sz="4400" i="1" dirty="0"/>
              <a:t>a self-service shop offering a wide variety of food</a:t>
            </a:r>
            <a:endParaRPr lang="ru-RU" sz="4400" dirty="0"/>
          </a:p>
          <a:p>
            <a:pPr algn="ctr"/>
            <a:endParaRPr lang="en-US" sz="4400" i="1" dirty="0" smtClean="0"/>
          </a:p>
          <a:p>
            <a:pPr algn="ctr"/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61" y="3203099"/>
            <a:ext cx="3047231" cy="16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5" y="1556792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supermarket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8353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6" y="1333088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 smtClean="0"/>
              <a:t>6) </a:t>
            </a:r>
            <a:r>
              <a:rPr lang="en-US" sz="4400" i="1" dirty="0"/>
              <a:t>to get by paying money for</a:t>
            </a:r>
            <a:endParaRPr lang="ru-RU" sz="4400" dirty="0"/>
          </a:p>
          <a:p>
            <a:pPr algn="ctr"/>
            <a:endParaRPr lang="en-US" sz="4400" i="1" dirty="0" smtClean="0"/>
          </a:p>
          <a:p>
            <a:pPr algn="ctr"/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77" y="2636912"/>
            <a:ext cx="346383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5" y="1556792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/>
              <a:t>buy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609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6" y="1403306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 smtClean="0"/>
              <a:t>7) </a:t>
            </a:r>
            <a:r>
              <a:rPr lang="en-US" sz="4400" i="1" dirty="0"/>
              <a:t>to set aside money for </a:t>
            </a:r>
            <a:r>
              <a:rPr lang="en-US" sz="4400" i="1" dirty="0" smtClean="0"/>
              <a:t>future</a:t>
            </a:r>
          </a:p>
          <a:p>
            <a:endParaRPr lang="en-US" sz="4400" i="1" dirty="0" smtClean="0"/>
          </a:p>
          <a:p>
            <a:pPr algn="ctr"/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24" y="2612716"/>
            <a:ext cx="3012554" cy="23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5" y="1556792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/>
              <a:t>save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673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00162" y="1484784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/>
              <a:t>8)</a:t>
            </a:r>
            <a:r>
              <a:rPr lang="en-US" sz="4400" dirty="0"/>
              <a:t> </a:t>
            </a:r>
            <a:r>
              <a:rPr lang="en-US" sz="4400" i="1" dirty="0"/>
              <a:t>a list of the things </a:t>
            </a:r>
            <a:endParaRPr lang="en-US" sz="4400" i="1" dirty="0" smtClean="0"/>
          </a:p>
          <a:p>
            <a:r>
              <a:rPr lang="en-US" sz="4400" i="1" dirty="0" smtClean="0"/>
              <a:t>that </a:t>
            </a:r>
            <a:r>
              <a:rPr lang="en-US" sz="4400" i="1" dirty="0"/>
              <a:t>you </a:t>
            </a:r>
            <a:endParaRPr lang="en-US" sz="4400" i="1" dirty="0" smtClean="0"/>
          </a:p>
          <a:p>
            <a:r>
              <a:rPr lang="en-US" sz="4400" i="1" dirty="0" smtClean="0"/>
              <a:t>want </a:t>
            </a:r>
            <a:r>
              <a:rPr lang="en-US" sz="4400" i="1" dirty="0"/>
              <a:t>to buy</a:t>
            </a:r>
            <a:endParaRPr lang="ru-RU" sz="4400" dirty="0"/>
          </a:p>
          <a:p>
            <a:endParaRPr lang="en-US" sz="4400" i="1" dirty="0" smtClean="0"/>
          </a:p>
          <a:p>
            <a:pPr algn="ctr"/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81" y="2317135"/>
            <a:ext cx="3061408" cy="25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5333" y="4797152"/>
            <a:ext cx="7414934" cy="828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/>
              <a:t>1) </a:t>
            </a:r>
            <a:r>
              <a:rPr lang="en-US" sz="2800" i="1" dirty="0" smtClean="0"/>
              <a:t>price 2</a:t>
            </a:r>
            <a:r>
              <a:rPr lang="en-US" sz="2800" i="1" dirty="0"/>
              <a:t>) </a:t>
            </a:r>
            <a:r>
              <a:rPr lang="en-US" sz="2800" i="1" dirty="0" smtClean="0"/>
              <a:t>payment 3</a:t>
            </a:r>
            <a:r>
              <a:rPr lang="en-US" sz="2800" i="1" dirty="0"/>
              <a:t>) </a:t>
            </a:r>
            <a:r>
              <a:rPr lang="en-US" sz="2800" i="1" dirty="0" smtClean="0"/>
              <a:t>food 4</a:t>
            </a:r>
            <a:r>
              <a:rPr lang="en-US" sz="2800" i="1" dirty="0"/>
              <a:t>) </a:t>
            </a:r>
            <a:r>
              <a:rPr lang="en-US" sz="2800" i="1" dirty="0" smtClean="0"/>
              <a:t>trolley 5</a:t>
            </a:r>
            <a:r>
              <a:rPr lang="en-US" sz="2800" i="1" dirty="0"/>
              <a:t>) </a:t>
            </a:r>
            <a:r>
              <a:rPr lang="en-US" sz="2800" i="1" dirty="0" smtClean="0"/>
              <a:t>supermarket 6</a:t>
            </a:r>
            <a:r>
              <a:rPr lang="en-US" sz="2800" i="1" dirty="0"/>
              <a:t>) </a:t>
            </a:r>
            <a:r>
              <a:rPr lang="en-US" sz="2800" i="1" dirty="0" smtClean="0"/>
              <a:t>buy 7</a:t>
            </a:r>
            <a:r>
              <a:rPr lang="en-US" sz="2800" i="1" dirty="0"/>
              <a:t>) </a:t>
            </a:r>
            <a:r>
              <a:rPr lang="en-US" sz="2800" i="1" dirty="0" smtClean="0"/>
              <a:t>save 8</a:t>
            </a:r>
            <a:r>
              <a:rPr lang="en-US" sz="2800" i="1" dirty="0"/>
              <a:t>) shopping list</a:t>
            </a:r>
            <a:endParaRPr lang="ru-RU" sz="2800" dirty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107504" y="1484784"/>
            <a:ext cx="8856984" cy="1728192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Clever Shopping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984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лая лента лицом вверх 6"/>
          <p:cNvSpPr/>
          <p:nvPr/>
        </p:nvSpPr>
        <p:spPr>
          <a:xfrm>
            <a:off x="179512" y="1124744"/>
            <a:ext cx="8856984" cy="1728192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Clever Shopping</a:t>
            </a:r>
            <a:endParaRPr lang="ru-RU" sz="4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35902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 bwMode="auto">
          <a:xfrm>
            <a:off x="5108781" y="3055690"/>
            <a:ext cx="3778425" cy="3037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707904" y="3055690"/>
            <a:ext cx="1296144" cy="31816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?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36119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032" y="1340768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6737"/>
            <a:ext cx="3780510" cy="18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19672" y="3038665"/>
            <a:ext cx="2378821" cy="22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34" y="1427018"/>
            <a:ext cx="1940573" cy="28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76" y="2435203"/>
            <a:ext cx="2371801" cy="25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85" y="1412776"/>
            <a:ext cx="6821638" cy="356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371569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) </a:t>
            </a:r>
            <a:r>
              <a:rPr lang="en-US" sz="3600" b="1" u="sng" dirty="0" smtClean="0"/>
              <a:t>Flowers</a:t>
            </a:r>
            <a:r>
              <a:rPr lang="en-US" sz="3600" dirty="0" smtClean="0"/>
              <a:t> </a:t>
            </a:r>
            <a:r>
              <a:rPr lang="en-US" sz="3600" dirty="0"/>
              <a:t>are the most expensive.</a:t>
            </a:r>
            <a:endParaRPr lang="ru-RU" sz="3600" dirty="0"/>
          </a:p>
          <a:p>
            <a:r>
              <a:rPr lang="en-US" sz="3600" dirty="0"/>
              <a:t>2) </a:t>
            </a:r>
            <a:r>
              <a:rPr lang="en-US" sz="3600" b="1" u="sng" dirty="0" smtClean="0"/>
              <a:t>Apples </a:t>
            </a:r>
            <a:r>
              <a:rPr lang="en-US" sz="3600" dirty="0" smtClean="0"/>
              <a:t>are </a:t>
            </a:r>
            <a:r>
              <a:rPr lang="en-US" sz="3600" dirty="0"/>
              <a:t>the cheapest.</a:t>
            </a:r>
            <a:endParaRPr lang="ru-RU" sz="3600" dirty="0"/>
          </a:p>
          <a:p>
            <a:r>
              <a:rPr lang="en-US" sz="3600" dirty="0"/>
              <a:t>3) </a:t>
            </a:r>
            <a:r>
              <a:rPr lang="en-US" sz="3600" b="1" u="sng" dirty="0" smtClean="0"/>
              <a:t>Tomatoes</a:t>
            </a:r>
            <a:r>
              <a:rPr lang="en-US" sz="3600" dirty="0" smtClean="0"/>
              <a:t> are  </a:t>
            </a:r>
            <a:r>
              <a:rPr lang="en-US" sz="3600" dirty="0"/>
              <a:t>the most popular.</a:t>
            </a:r>
            <a:endParaRPr lang="ru-RU" sz="3600" dirty="0"/>
          </a:p>
          <a:p>
            <a:r>
              <a:rPr lang="en-US" sz="3600" dirty="0"/>
              <a:t>4) </a:t>
            </a:r>
            <a:r>
              <a:rPr lang="en-US" sz="3600" b="1" u="sng" dirty="0" smtClean="0"/>
              <a:t>Milk</a:t>
            </a:r>
            <a:r>
              <a:rPr lang="en-US" sz="3600" dirty="0" smtClean="0"/>
              <a:t> has </a:t>
            </a:r>
            <a:r>
              <a:rPr lang="en-US" sz="3600" dirty="0"/>
              <a:t>the special price.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01376" y="1492602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01376" y="2134890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01376" y="2778623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05375" y="3366496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ownload Free CREDIT CARD PNG transparent background an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26776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1</a:t>
            </a:r>
            <a:endParaRPr lang="en-US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2</a:t>
            </a:r>
            <a:endParaRPr lang="en-US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3</a:t>
            </a:r>
            <a:endParaRPr lang="en-US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Balance</a:t>
            </a:r>
            <a:endParaRPr lang="en-US" sz="2400" dirty="0" smtClean="0"/>
          </a:p>
          <a:p>
            <a:pPr algn="ctr"/>
            <a:r>
              <a:rPr lang="en-US" sz="3600" b="1" dirty="0" smtClean="0"/>
              <a:t>4</a:t>
            </a:r>
            <a:r>
              <a:rPr lang="en-US" sz="2800" b="1" dirty="0" smtClean="0"/>
              <a:t> points</a:t>
            </a:r>
            <a:endParaRPr lang="en-US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57244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Balance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099007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Balance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7" name="Овал 6"/>
          <p:cNvSpPr/>
          <p:nvPr/>
        </p:nvSpPr>
        <p:spPr>
          <a:xfrm>
            <a:off x="1475656" y="4437112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75656" y="4972356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437112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044364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099007" y="4401108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90958" y="4437112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01375" y="4476595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4401108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27837" y="5091577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easy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4168" y="5055573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easy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290958" y="5055573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76056" y="5044364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926" y="1371569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different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currencies</a:t>
            </a:r>
          </a:p>
          <a:p>
            <a:pPr algn="ctr"/>
            <a:endParaRPr 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4557886" cy="240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5606"/>
            <a:ext cx="1656184" cy="256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1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371569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You have got 5£. How many rubles will you get if the currency rate is 120 rubles for one pound.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5*120= 600 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8307" y="4509120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2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ownload Free CREDIT CARD PNG transparent background an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26776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1</a:t>
            </a:r>
            <a:endParaRPr lang="en-US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2</a:t>
            </a:r>
            <a:endParaRPr lang="en-US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3</a:t>
            </a:r>
            <a:endParaRPr lang="en-US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Balance</a:t>
            </a:r>
          </a:p>
          <a:p>
            <a:pPr algn="ctr"/>
            <a:r>
              <a:rPr lang="en-US" sz="3600" b="1" dirty="0" smtClean="0"/>
              <a:t>4</a:t>
            </a:r>
            <a:r>
              <a:rPr lang="en-US" sz="2800" b="1" dirty="0" smtClean="0"/>
              <a:t> points</a:t>
            </a:r>
            <a:endParaRPr lang="en-US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57244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2800" dirty="0" smtClean="0"/>
              <a:t>Balance</a:t>
            </a:r>
          </a:p>
          <a:p>
            <a:pPr algn="ctr"/>
            <a:r>
              <a:rPr lang="en-US" sz="3600" b="1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points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099007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Balance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7" name="Овал 6"/>
          <p:cNvSpPr/>
          <p:nvPr/>
        </p:nvSpPr>
        <p:spPr>
          <a:xfrm>
            <a:off x="1475656" y="4437112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75656" y="4972356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437112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044364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099007" y="4401108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90958" y="4437112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01375" y="4476595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4401108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27837" y="5091577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easy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4168" y="5055573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easy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290958" y="5055573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76056" y="5044364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SHOPPING!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Top Grocery Store Trends for 2023 - Parts 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5439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268760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en-US" sz="3600" dirty="0" smtClean="0"/>
              <a:t>Let’s go shopping!</a:t>
            </a:r>
          </a:p>
          <a:p>
            <a:r>
              <a:rPr lang="en-US" sz="3600" dirty="0" smtClean="0"/>
              <a:t>You have </a:t>
            </a:r>
            <a:endParaRPr lang="en-US" sz="3600" dirty="0" smtClean="0"/>
          </a:p>
          <a:p>
            <a:r>
              <a:rPr lang="en-US" sz="6600" dirty="0" smtClean="0">
                <a:solidFill>
                  <a:srgbClr val="FF0000"/>
                </a:solidFill>
              </a:rPr>
              <a:t>600 </a:t>
            </a:r>
            <a:r>
              <a:rPr lang="en-US" sz="3600" dirty="0" smtClean="0"/>
              <a:t>rubles </a:t>
            </a:r>
            <a:endParaRPr lang="en-US" sz="3600" dirty="0" smtClean="0"/>
          </a:p>
          <a:p>
            <a:r>
              <a:rPr lang="en-US" sz="3600" dirty="0" smtClean="0"/>
              <a:t>and </a:t>
            </a:r>
            <a:r>
              <a:rPr lang="en-US" sz="3600" dirty="0" smtClean="0"/>
              <a:t>a </a:t>
            </a:r>
            <a:r>
              <a:rPr lang="en-US" sz="3600" b="1" dirty="0" smtClean="0"/>
              <a:t>shopping list</a:t>
            </a:r>
            <a:endParaRPr lang="ru-RU" sz="3600" b="1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283968" y="1052736"/>
            <a:ext cx="5112568" cy="54006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Shopping list</a:t>
            </a:r>
          </a:p>
          <a:p>
            <a:pPr algn="ctr"/>
            <a:endParaRPr lang="en-US" sz="3200" b="1" u="sng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A loaf of bread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A bottle of milk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A box of tea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A kilo of apples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/>
              <a:t>A packet of flour</a:t>
            </a:r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  <a:p>
            <a:pPr marL="514350" indent="-514350" algn="ctr">
              <a:buFont typeface="+mj-lt"/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128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268760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3600" b="1" dirty="0" smtClean="0"/>
              <a:t>Group work criteria: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Listen </a:t>
            </a:r>
            <a:r>
              <a:rPr lang="en-US" sz="3600" dirty="0" smtClean="0"/>
              <a:t>to your classmates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Read </a:t>
            </a:r>
            <a:r>
              <a:rPr lang="en-US" sz="3600" b="1" dirty="0" smtClean="0">
                <a:solidFill>
                  <a:srgbClr val="FF0000"/>
                </a:solidFill>
              </a:rPr>
              <a:t>English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Write </a:t>
            </a:r>
            <a:r>
              <a:rPr lang="en-US" sz="3600" b="1" dirty="0">
                <a:solidFill>
                  <a:srgbClr val="FF0000"/>
                </a:solidFill>
              </a:rPr>
              <a:t>English</a:t>
            </a:r>
            <a:endParaRPr lang="en-US" sz="36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Speak </a:t>
            </a:r>
            <a:r>
              <a:rPr lang="en-US" sz="3600" b="1" dirty="0">
                <a:solidFill>
                  <a:srgbClr val="FF0000"/>
                </a:solidFill>
              </a:rPr>
              <a:t>English</a:t>
            </a:r>
            <a:endParaRPr lang="en-US" sz="36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Help </a:t>
            </a:r>
            <a:r>
              <a:rPr lang="en-US" sz="3600" dirty="0" smtClean="0"/>
              <a:t>your group</a:t>
            </a:r>
          </a:p>
          <a:p>
            <a:pPr marL="742950" indent="-742950" algn="ctr">
              <a:buAutoNum type="arabicPeriod"/>
            </a:pP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08307" y="1995233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08307" y="2560178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8307" y="3095957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8307" y="3619338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08307" y="4293096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0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3520"/>
              </p:ext>
            </p:extLst>
          </p:nvPr>
        </p:nvGraphicFramePr>
        <p:xfrm>
          <a:off x="457200" y="332657"/>
          <a:ext cx="8229600" cy="636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944216"/>
                <a:gridCol w="2170584"/>
              </a:tblGrid>
              <a:tr h="25202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12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 can/can’t buy</a:t>
                      </a:r>
                      <a:r>
                        <a:rPr lang="en-US" sz="2400" b="1" baseline="0" dirty="0" smtClean="0"/>
                        <a:t> all food from our list in this supermarket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12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 have /haven’t enough money for all food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1728192" cy="20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7024"/>
            <a:ext cx="1708991" cy="6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53" y="1268760"/>
            <a:ext cx="200955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19" y="3362284"/>
            <a:ext cx="1228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44" y="3366654"/>
            <a:ext cx="1228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9" y="5049682"/>
            <a:ext cx="1228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43" y="5049682"/>
            <a:ext cx="12287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99561"/>
            <a:ext cx="1285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01" y="5049682"/>
            <a:ext cx="1285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268760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3600" b="1" dirty="0" smtClean="0"/>
              <a:t>Group work criteria: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Listen </a:t>
            </a:r>
            <a:r>
              <a:rPr lang="en-US" sz="3600" dirty="0" smtClean="0"/>
              <a:t>to your classmates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Read </a:t>
            </a:r>
            <a:r>
              <a:rPr lang="en-US" sz="3600" b="1" dirty="0" smtClean="0">
                <a:solidFill>
                  <a:srgbClr val="FF0000"/>
                </a:solidFill>
              </a:rPr>
              <a:t>English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Write </a:t>
            </a:r>
            <a:r>
              <a:rPr lang="en-US" sz="3600" b="1" dirty="0">
                <a:solidFill>
                  <a:srgbClr val="FF0000"/>
                </a:solidFill>
              </a:rPr>
              <a:t>English</a:t>
            </a:r>
            <a:endParaRPr lang="en-US" sz="36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Speak </a:t>
            </a:r>
            <a:r>
              <a:rPr lang="en-US" sz="3600" b="1" dirty="0">
                <a:solidFill>
                  <a:srgbClr val="FF0000"/>
                </a:solidFill>
              </a:rPr>
              <a:t>English</a:t>
            </a:r>
            <a:endParaRPr lang="en-US" sz="36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Help </a:t>
            </a:r>
            <a:r>
              <a:rPr lang="en-US" sz="3600" dirty="0" smtClean="0"/>
              <a:t>your group</a:t>
            </a:r>
          </a:p>
          <a:p>
            <a:pPr marL="742950" indent="-742950" algn="ctr">
              <a:buAutoNum type="arabicPeriod"/>
            </a:pP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08307" y="1995233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08307" y="2560178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8307" y="3095957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8307" y="3619338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08307" y="4293096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0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9514" y="1484784"/>
            <a:ext cx="6821638" cy="35661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 smtClean="0"/>
              <a:t>price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ownload Free CREDIT CARD PNG transparent background an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26776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1</a:t>
            </a:r>
            <a:endParaRPr lang="en-US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2</a:t>
            </a:r>
            <a:endParaRPr lang="en-US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196752"/>
            <a:ext cx="151216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Task 3</a:t>
            </a:r>
            <a:endParaRPr lang="en-US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Balance</a:t>
            </a:r>
          </a:p>
          <a:p>
            <a:pPr algn="ctr"/>
            <a:r>
              <a:rPr lang="en-US" sz="3600" b="1" dirty="0" smtClean="0"/>
              <a:t>4</a:t>
            </a:r>
            <a:r>
              <a:rPr lang="en-US" sz="2800" b="1" dirty="0" smtClean="0"/>
              <a:t> points</a:t>
            </a:r>
            <a:endParaRPr lang="en-US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57244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2800" dirty="0" smtClean="0"/>
              <a:t>Balance</a:t>
            </a:r>
          </a:p>
          <a:p>
            <a:pPr algn="ctr"/>
            <a:r>
              <a:rPr lang="en-US" sz="3600" b="1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points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099007" y="2830546"/>
            <a:ext cx="1512168" cy="1462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2800" dirty="0" smtClean="0"/>
              <a:t>Balance</a:t>
            </a:r>
            <a:endParaRPr lang="en-US" sz="2800" dirty="0"/>
          </a:p>
          <a:p>
            <a:pPr algn="ctr"/>
            <a:r>
              <a:rPr lang="en-US" sz="3600" b="1" dirty="0" smtClean="0"/>
              <a:t>5</a:t>
            </a:r>
            <a:r>
              <a:rPr lang="en-US" sz="2800" b="1" dirty="0" smtClean="0"/>
              <a:t> </a:t>
            </a:r>
            <a:r>
              <a:rPr lang="en-US" sz="2800" b="1" dirty="0"/>
              <a:t>points</a:t>
            </a:r>
          </a:p>
          <a:p>
            <a:pPr algn="ctr"/>
            <a:endParaRPr lang="en-US" sz="3200" dirty="0" smtClean="0"/>
          </a:p>
        </p:txBody>
      </p:sp>
      <p:sp>
        <p:nvSpPr>
          <p:cNvPr id="7" name="Овал 6"/>
          <p:cNvSpPr/>
          <p:nvPr/>
        </p:nvSpPr>
        <p:spPr>
          <a:xfrm>
            <a:off x="1475656" y="4437112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75656" y="4972356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437112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044364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099007" y="4401108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90958" y="4437112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01375" y="4476595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4401108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27837" y="5091577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easy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4168" y="5055573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easy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290958" y="5055573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76056" y="5044364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лая лента лицом вверх 6"/>
          <p:cNvSpPr/>
          <p:nvPr/>
        </p:nvSpPr>
        <p:spPr>
          <a:xfrm>
            <a:off x="179512" y="1124744"/>
            <a:ext cx="8856984" cy="1728192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Clever Shopping</a:t>
            </a:r>
            <a:endParaRPr lang="ru-RU" sz="4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8329"/>
            <a:ext cx="335902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 bwMode="auto">
          <a:xfrm>
            <a:off x="5108781" y="3055690"/>
            <a:ext cx="3778425" cy="3037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707904" y="3055690"/>
            <a:ext cx="1296144" cy="31816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?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12386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0.01181 0.00532 -0.03003 0.00486 -0.04392 0.0081 C -0.07378 0.0074 -0.10347 0.0074 -0.13333 0.00601 C -0.14479 0.00555 -0.16545 -0.01598 -0.17882 -0.02223 C -0.19201 -0.03982 -0.20694 -0.05209 -0.22274 -0.06459 C -0.22674 -0.07292 -0.23333 -0.0794 -0.23941 -0.08496 C -0.24601 -0.09838 -0.25764 -0.10857 -0.26667 -0.11922 C -0.27153 -0.125 -0.275 -0.13288 -0.28038 -0.1375 C -0.28438 -0.14098 -0.28628 -0.14213 -0.28941 -0.14746 C -0.29618 -0.15903 -0.3 -0.17176 -0.30608 -0.1838 C -0.30955 -0.19051 -0.30938 -0.1963 -0.31372 -0.20209 C -0.31528 -0.20903 -0.31667 -0.21413 -0.31979 -0.22014 C -0.32205 -0.23982 -0.32396 -0.25996 -0.32882 -0.27871 C -0.32587 -0.2801 -0.32257 -0.28056 -0.31979 -0.28288 C -0.31476 -0.28704 -0.31701 -0.28681 -0.31372 -0.28681 L -0.31215 -0.29908 " pathEditMode="relative" ptsTypes="ffffffffffffffAA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лая лента лицом вверх 6"/>
          <p:cNvSpPr/>
          <p:nvPr/>
        </p:nvSpPr>
        <p:spPr>
          <a:xfrm>
            <a:off x="179512" y="1124744"/>
            <a:ext cx="8856984" cy="1728192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Clever Shopping</a:t>
            </a:r>
            <a:endParaRPr lang="ru-RU" sz="48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 bwMode="auto">
          <a:xfrm>
            <a:off x="395536" y="3045315"/>
            <a:ext cx="3778425" cy="3037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2492896"/>
            <a:ext cx="417646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i="1" dirty="0"/>
              <a:t>Analyze </a:t>
            </a:r>
            <a:r>
              <a:rPr lang="en-US" sz="3200" b="1" i="1" dirty="0" smtClean="0"/>
              <a:t>prices</a:t>
            </a:r>
            <a:endParaRPr lang="ru-RU" sz="3200" b="1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72209" y="3509392"/>
            <a:ext cx="417646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i="1" dirty="0"/>
              <a:t>Analyze </a:t>
            </a:r>
            <a:r>
              <a:rPr lang="en-US" sz="3200" b="1" i="1" dirty="0" smtClean="0"/>
              <a:t>goods</a:t>
            </a:r>
            <a:endParaRPr lang="ru-RU" sz="3200" b="1" dirty="0"/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04854" y="4582165"/>
            <a:ext cx="434361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i="1" dirty="0" smtClean="0"/>
              <a:t>Choose </a:t>
            </a:r>
            <a:r>
              <a:rPr lang="en-US" sz="3200" b="1" i="1" dirty="0"/>
              <a:t>the best shop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88427" y="5650873"/>
            <a:ext cx="417646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MONEY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3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3126" y="1286985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3600" b="1" dirty="0" smtClean="0"/>
              <a:t>HOMEWORK: 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Choose the best shop to buy clothes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marL="742950" indent="-742950" algn="ctr">
              <a:buAutoNum type="arabicPeriod"/>
            </a:pP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41" y="3303209"/>
            <a:ext cx="1533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3126" y="1286985"/>
            <a:ext cx="7992888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3600" b="1" dirty="0" smtClean="0"/>
              <a:t>LESSON PROFIT: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 </a:t>
            </a:r>
          </a:p>
          <a:p>
            <a:pPr algn="ctr"/>
            <a:endParaRPr lang="en-US" sz="3600" b="1" dirty="0" smtClean="0"/>
          </a:p>
          <a:p>
            <a:pPr algn="ctr"/>
            <a:endParaRPr lang="ru-RU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3"/>
          <a:stretch/>
        </p:blipFill>
        <p:spPr bwMode="auto">
          <a:xfrm>
            <a:off x="899592" y="2963799"/>
            <a:ext cx="1889212" cy="1518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37" y="2957357"/>
            <a:ext cx="1993933" cy="155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57357"/>
            <a:ext cx="1872208" cy="1604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ownload Free CREDIT CARD PNG transparent background an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26776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5656" y="2830546"/>
            <a:ext cx="1512168" cy="1894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Total Balance</a:t>
            </a:r>
          </a:p>
          <a:p>
            <a:pPr algn="ctr"/>
            <a:r>
              <a:rPr lang="en-US" sz="2400" dirty="0" smtClean="0"/>
              <a:t>10-11= “5”</a:t>
            </a:r>
          </a:p>
        </p:txBody>
      </p:sp>
      <p:sp>
        <p:nvSpPr>
          <p:cNvPr id="7" name="Овал 6"/>
          <p:cNvSpPr/>
          <p:nvPr/>
        </p:nvSpPr>
        <p:spPr>
          <a:xfrm>
            <a:off x="5832140" y="3561821"/>
            <a:ext cx="43204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28006" y="4180001"/>
            <a:ext cx="432048" cy="432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3561821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difficult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257092"/>
            <a:ext cx="93610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75856" y="2830546"/>
            <a:ext cx="1512168" cy="1894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Total Balance</a:t>
            </a:r>
          </a:p>
          <a:p>
            <a:pPr algn="ctr"/>
            <a:r>
              <a:rPr lang="en-US" sz="2400" dirty="0" smtClean="0"/>
              <a:t>8-9= </a:t>
            </a:r>
            <a:endParaRPr lang="en-US" sz="24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smtClean="0"/>
              <a:t>4”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2" y="2831749"/>
            <a:ext cx="2394107" cy="161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37" y="2792836"/>
            <a:ext cx="19240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0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10" y="1484784"/>
            <a:ext cx="6814385" cy="355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5" y="1556792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/>
              <a:t>payment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00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31640" y="1179975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smtClean="0"/>
              <a:t>3) everything </a:t>
            </a:r>
            <a:r>
              <a:rPr lang="en-US" sz="4400" i="1" dirty="0"/>
              <a:t>for </a:t>
            </a:r>
            <a:r>
              <a:rPr lang="en-US" sz="4400" i="1" dirty="0" smtClean="0"/>
              <a:t>eating</a:t>
            </a:r>
          </a:p>
          <a:p>
            <a:pPr algn="ctr"/>
            <a:endParaRPr lang="en-US" sz="4400" i="1" dirty="0"/>
          </a:p>
          <a:p>
            <a:pPr algn="ctr"/>
            <a:endParaRPr lang="en-US" sz="4400" i="1" dirty="0" smtClean="0"/>
          </a:p>
          <a:p>
            <a:pPr algn="ctr"/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55" y="2571475"/>
            <a:ext cx="365724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5" y="1556792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food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81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6" y="1445281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 smtClean="0"/>
              <a:t>4) a </a:t>
            </a:r>
            <a:r>
              <a:rPr lang="en-US" sz="4400" i="1" dirty="0"/>
              <a:t>large metal </a:t>
            </a:r>
          </a:p>
          <a:p>
            <a:r>
              <a:rPr lang="en-US" sz="4400" i="1" dirty="0" smtClean="0"/>
              <a:t>basket </a:t>
            </a:r>
            <a:r>
              <a:rPr lang="en-US" sz="4400" i="1" dirty="0"/>
              <a:t>in </a:t>
            </a:r>
            <a:r>
              <a:rPr lang="en-US" sz="4400" i="1" dirty="0" smtClean="0"/>
              <a:t>shops </a:t>
            </a:r>
            <a:endParaRPr lang="en-US" sz="4400" i="1" dirty="0"/>
          </a:p>
          <a:p>
            <a:pPr algn="ctr"/>
            <a:endParaRPr lang="en-US" sz="4400" i="1" dirty="0" smtClean="0"/>
          </a:p>
          <a:p>
            <a:pPr algn="ctr"/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45476"/>
            <a:ext cx="2520648" cy="23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" y="260648"/>
            <a:ext cx="5976664" cy="866527"/>
          </a:xfrm>
        </p:spPr>
        <p:txBody>
          <a:bodyPr/>
          <a:lstStyle/>
          <a:p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of October.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116632"/>
            <a:ext cx="2880320" cy="62292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8" name="Picture 4" descr="супермаркет тележка красивые фото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97185" y="1556792"/>
            <a:ext cx="6821637" cy="35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trolley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55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553</Words>
  <Application>Microsoft Office PowerPoint</Application>
  <PresentationFormat>Экран (4:3)</PresentationFormat>
  <Paragraphs>222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LET’S GO SHOPPING!</vt:lpstr>
      <vt:lpstr>The 21st of October.</vt:lpstr>
      <vt:lpstr>The 21st of October.</vt:lpstr>
      <vt:lpstr>Презентация PowerPoint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  <vt:lpstr>The 21st of October.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21st of October.</dc:title>
  <dc:creator>Зам по УР</dc:creator>
  <cp:lastModifiedBy>Кабинет 2</cp:lastModifiedBy>
  <cp:revision>31</cp:revision>
  <dcterms:created xsi:type="dcterms:W3CDTF">2023-10-17T16:02:29Z</dcterms:created>
  <dcterms:modified xsi:type="dcterms:W3CDTF">2023-10-20T16:43:33Z</dcterms:modified>
</cp:coreProperties>
</file>