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15"/>
  </p:notesMasterIdLst>
  <p:sldIdLst>
    <p:sldId id="256" r:id="rId2"/>
    <p:sldId id="257" r:id="rId3"/>
    <p:sldId id="265" r:id="rId4"/>
    <p:sldId id="266" r:id="rId5"/>
    <p:sldId id="261" r:id="rId6"/>
    <p:sldId id="262" r:id="rId7"/>
    <p:sldId id="369" r:id="rId8"/>
    <p:sldId id="372" r:id="rId9"/>
    <p:sldId id="374" r:id="rId10"/>
    <p:sldId id="276" r:id="rId11"/>
    <p:sldId id="373" r:id="rId12"/>
    <p:sldId id="375" r:id="rId13"/>
    <p:sldId id="30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8127" autoAdjust="0"/>
  </p:normalViewPr>
  <p:slideViewPr>
    <p:cSldViewPr>
      <p:cViewPr varScale="1">
        <p:scale>
          <a:sx n="73" d="100"/>
          <a:sy n="73" d="100"/>
        </p:scale>
        <p:origin x="13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39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7D0AA-B6E7-4571-8991-25BAFA1F66C5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9F270-E75C-46BD-AA0A-69B400A42C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156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E5C-D442-4E24-8532-E82E30853556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C9B9F-BFD1-458A-8A23-E55C29E54A8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E5C-D442-4E24-8532-E82E30853556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C9B9F-BFD1-458A-8A23-E55C29E54A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E5C-D442-4E24-8532-E82E30853556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C9B9F-BFD1-458A-8A23-E55C29E54A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E5C-D442-4E24-8532-E82E30853556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C9B9F-BFD1-458A-8A23-E55C29E54A8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E5C-D442-4E24-8532-E82E30853556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C9B9F-BFD1-458A-8A23-E55C29E54A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E5C-D442-4E24-8532-E82E30853556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C9B9F-BFD1-458A-8A23-E55C29E54A8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E5C-D442-4E24-8532-E82E30853556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C9B9F-BFD1-458A-8A23-E55C29E54A8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E5C-D442-4E24-8532-E82E30853556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C9B9F-BFD1-458A-8A23-E55C29E54A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E5C-D442-4E24-8532-E82E30853556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C9B9F-BFD1-458A-8A23-E55C29E54A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E5C-D442-4E24-8532-E82E30853556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C9B9F-BFD1-458A-8A23-E55C29E54A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E5C-D442-4E24-8532-E82E30853556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C9B9F-BFD1-458A-8A23-E55C29E54A8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0B66E5C-D442-4E24-8532-E82E30853556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1AC9B9F-BFD1-458A-8A23-E55C29E54A8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517232"/>
            <a:ext cx="7488832" cy="1127405"/>
          </a:xfrm>
        </p:spPr>
        <p:txBody>
          <a:bodyPr>
            <a:noAutofit/>
          </a:bodyPr>
          <a:lstStyle/>
          <a:p>
            <a:pPr algn="r"/>
            <a:r>
              <a:rPr lang="ru-RU" sz="2400" b="1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ГБОУ </a:t>
            </a:r>
            <a:r>
              <a:rPr lang="ru-RU" sz="2400" b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Ш</a:t>
            </a:r>
            <a:r>
              <a:rPr lang="ru-RU" sz="2400" b="1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кола </a:t>
            </a:r>
            <a:r>
              <a:rPr lang="ru-RU" sz="2400" b="1" dirty="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№1279 ДО №4 «Лукоморье»</a:t>
            </a:r>
          </a:p>
          <a:p>
            <a:pPr algn="r"/>
            <a:r>
              <a:rPr lang="ru-RU" sz="2400" b="1" dirty="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Выполнила воспитатель </a:t>
            </a:r>
            <a:r>
              <a:rPr lang="ru-RU" sz="2400" b="1" dirty="0" err="1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Смелянец</a:t>
            </a:r>
            <a:r>
              <a:rPr lang="ru-RU" sz="2400" b="1" dirty="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П.М. </a:t>
            </a:r>
            <a:endParaRPr lang="ru-RU" sz="2400" b="1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944817"/>
            <a:ext cx="7700392" cy="1356391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Детское экспериментирование как метод познания мира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97569"/>
            <a:ext cx="3744416" cy="371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87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539552" y="188640"/>
            <a:ext cx="8136904" cy="6192688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ru-RU" sz="2800" u="sng" dirty="0" smtClean="0">
                <a:latin typeface="Palatino Linotype" panose="02040502050505030304" pitchFamily="18" charset="0"/>
              </a:rPr>
              <a:t>Необходимость детского экспериментирования в ДОУ:</a:t>
            </a:r>
          </a:p>
          <a:p>
            <a:pPr algn="just"/>
            <a:r>
              <a:rPr lang="ru-RU" sz="2800" dirty="0">
                <a:latin typeface="Palatino Linotype" panose="02040502050505030304" pitchFamily="18" charset="0"/>
              </a:rPr>
              <a:t>У детей появляется возможность контакта с предметами, что позволяет понять их качества, свойства </a:t>
            </a:r>
            <a:r>
              <a:rPr lang="ru-RU" sz="2800" i="1" dirty="0">
                <a:latin typeface="Palatino Linotype" panose="02040502050505030304" pitchFamily="18" charset="0"/>
              </a:rPr>
              <a:t>(мягкое - твёрдое, горячее - холодное и т. д.)</a:t>
            </a:r>
            <a:endParaRPr lang="ru-RU" sz="2800" dirty="0">
              <a:latin typeface="Palatino Linotype" panose="02040502050505030304" pitchFamily="18" charset="0"/>
            </a:endParaRPr>
          </a:p>
          <a:p>
            <a:pPr algn="just"/>
            <a:r>
              <a:rPr lang="ru-RU" sz="2800" dirty="0" smtClean="0">
                <a:latin typeface="Palatino Linotype" panose="02040502050505030304" pitchFamily="18" charset="0"/>
              </a:rPr>
              <a:t>Возникает</a:t>
            </a:r>
            <a:r>
              <a:rPr lang="ru-RU" sz="2800" dirty="0">
                <a:latin typeface="Palatino Linotype" panose="02040502050505030304" pitchFamily="18" charset="0"/>
              </a:rPr>
              <a:t> </a:t>
            </a:r>
            <a:r>
              <a:rPr lang="ru-RU" sz="2800" b="1" dirty="0">
                <a:latin typeface="Palatino Linotype" panose="02040502050505030304" pitchFamily="18" charset="0"/>
              </a:rPr>
              <a:t>экспериментальная деятельность</a:t>
            </a:r>
            <a:r>
              <a:rPr lang="ru-RU" sz="2800" dirty="0">
                <a:latin typeface="Palatino Linotype" panose="02040502050505030304" pitchFamily="18" charset="0"/>
              </a:rPr>
              <a:t>, которая пробуждает </a:t>
            </a:r>
            <a:r>
              <a:rPr lang="ru-RU" sz="2800" dirty="0" smtClean="0">
                <a:latin typeface="Palatino Linotype" panose="02040502050505030304" pitchFamily="18" charset="0"/>
              </a:rPr>
              <a:t>любознательность</a:t>
            </a:r>
            <a:endParaRPr lang="ru-RU" sz="2800" dirty="0">
              <a:latin typeface="Palatino Linotype" panose="02040502050505030304" pitchFamily="18" charset="0"/>
            </a:endParaRPr>
          </a:p>
          <a:p>
            <a:pPr algn="just"/>
            <a:r>
              <a:rPr lang="ru-RU" sz="2800" dirty="0" smtClean="0">
                <a:latin typeface="Palatino Linotype" panose="02040502050505030304" pitchFamily="18" charset="0"/>
              </a:rPr>
              <a:t>У </a:t>
            </a:r>
            <a:r>
              <a:rPr lang="ru-RU" sz="2800" dirty="0">
                <a:latin typeface="Palatino Linotype" panose="02040502050505030304" pitchFamily="18" charset="0"/>
              </a:rPr>
              <a:t>детей углубляются знания о природе - живой и неживой, в целом расширяется </a:t>
            </a:r>
            <a:r>
              <a:rPr lang="ru-RU" sz="2800" dirty="0" smtClean="0">
                <a:latin typeface="Palatino Linotype" panose="02040502050505030304" pitchFamily="18" charset="0"/>
              </a:rPr>
              <a:t>кругозор</a:t>
            </a:r>
            <a:endParaRPr lang="ru-RU" sz="2800" dirty="0">
              <a:latin typeface="Palatino Linotype" panose="02040502050505030304" pitchFamily="18" charset="0"/>
            </a:endParaRPr>
          </a:p>
          <a:p>
            <a:pPr algn="just"/>
            <a:r>
              <a:rPr lang="ru-RU" sz="2800" dirty="0" smtClean="0">
                <a:latin typeface="Palatino Linotype" panose="02040502050505030304" pitchFamily="18" charset="0"/>
              </a:rPr>
              <a:t>Дети </a:t>
            </a:r>
            <a:r>
              <a:rPr lang="ru-RU" sz="2800" dirty="0">
                <a:latin typeface="Palatino Linotype" panose="02040502050505030304" pitchFamily="18" charset="0"/>
              </a:rPr>
              <a:t>учатся размышлять, анализировать, делать выводы.</a:t>
            </a:r>
          </a:p>
          <a:p>
            <a:pPr marL="45720" indent="0">
              <a:buNone/>
            </a:pPr>
            <a:endParaRPr lang="ru-RU" sz="2800" dirty="0" smtClean="0">
              <a:latin typeface="Palatino Linotype" panose="02040502050505030304" pitchFamily="18" charset="0"/>
            </a:endParaRPr>
          </a:p>
          <a:p>
            <a:pPr marL="4572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ЗАДАЧА ВОСПИТАТЕЛЯ </a:t>
            </a:r>
            <a:r>
              <a:rPr lang="ru-RU" sz="2800" dirty="0" smtClean="0">
                <a:latin typeface="Palatino Linotype" panose="02040502050505030304" pitchFamily="18" charset="0"/>
              </a:rPr>
              <a:t>– РАЗВИВАТЬ И ПООЩРЯТЬ  ЭКСПЕРИМЕНТИРОВАНИЕ ДЕТЕЙ</a:t>
            </a:r>
            <a:endParaRPr lang="ru-RU" sz="2800" dirty="0">
              <a:latin typeface="Palatino Linotype" panose="02040502050505030304" pitchFamily="18" charset="0"/>
            </a:endParaRPr>
          </a:p>
          <a:p>
            <a:pPr marL="502920" indent="-457200">
              <a:buFont typeface="+mj-lt"/>
              <a:buAutoNum type="arabicPeriod"/>
            </a:pPr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299592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332656"/>
            <a:ext cx="8064896" cy="2088232"/>
          </a:xfrm>
        </p:spPr>
        <p:txBody>
          <a:bodyPr>
            <a:normAutofit/>
          </a:bodyPr>
          <a:lstStyle/>
          <a:p>
            <a:pPr algn="just"/>
            <a:r>
              <a:rPr lang="ru-RU" u="sng" dirty="0" smtClean="0">
                <a:solidFill>
                  <a:srgbClr val="7030A0"/>
                </a:solidFill>
              </a:rPr>
              <a:t>К</a:t>
            </a:r>
            <a:r>
              <a:rPr lang="ru-RU" u="sng" dirty="0">
                <a:solidFill>
                  <a:srgbClr val="7030A0"/>
                </a:solidFill>
              </a:rPr>
              <a:t>. Е. </a:t>
            </a:r>
            <a:r>
              <a:rPr lang="ru-RU" u="sng" dirty="0" smtClean="0">
                <a:solidFill>
                  <a:srgbClr val="7030A0"/>
                </a:solidFill>
              </a:rPr>
              <a:t>Тимирязев</a:t>
            </a:r>
            <a:r>
              <a:rPr lang="ru-RU" dirty="0" smtClean="0">
                <a:solidFill>
                  <a:srgbClr val="7030A0"/>
                </a:solidFill>
              </a:rPr>
              <a:t>: </a:t>
            </a:r>
            <a:r>
              <a:rPr lang="ru-RU" dirty="0">
                <a:solidFill>
                  <a:srgbClr val="7030A0"/>
                </a:solidFill>
              </a:rPr>
              <a:t>«Люди, научившиеся… наблюдениям и опытам, приобретают способность сами ставить вопросы и получать на них фактические ответы на более высоком умственном и нравственном уровне в сравнении с теми, кто такой школы не прошел».</a:t>
            </a:r>
          </a:p>
          <a:p>
            <a:pPr algn="just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06" y="2708920"/>
            <a:ext cx="3698889" cy="32687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56512" y="2540366"/>
            <a:ext cx="4604224" cy="345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88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6794"/>
            <a:ext cx="3816424" cy="286345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68" y="156794"/>
            <a:ext cx="3776196" cy="28332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106369"/>
            <a:ext cx="2813723" cy="37516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106369"/>
            <a:ext cx="2769831" cy="369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310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3816424" cy="2882618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94988" y="-174308"/>
            <a:ext cx="2624648" cy="3494560"/>
          </a:xfrm>
          <a:prstGeom prst="rect">
            <a:avLst/>
          </a:prstGeom>
        </p:spPr>
      </p:pic>
      <p:pic>
        <p:nvPicPr>
          <p:cNvPr id="7" name="Объект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0" t="-405" r="21933" b="405"/>
          <a:stretch/>
        </p:blipFill>
        <p:spPr>
          <a:xfrm>
            <a:off x="5249139" y="3053909"/>
            <a:ext cx="2716346" cy="35887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7584" y="4848262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Спасибо за внимание!</a:t>
            </a:r>
            <a:endParaRPr lang="ru-RU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49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188640"/>
            <a:ext cx="7560840" cy="1008112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Китайская </a:t>
            </a:r>
            <a:r>
              <a:rPr lang="ru-RU" sz="2800" dirty="0">
                <a:solidFill>
                  <a:srgbClr val="C00000"/>
                </a:solidFill>
                <a:latin typeface="Palatino Linotype" panose="02040502050505030304" pitchFamily="18" charset="0"/>
              </a:rPr>
              <a:t>пословица гласит: </a:t>
            </a:r>
            <a:endParaRPr lang="ru-RU" sz="2800" dirty="0" smtClean="0">
              <a:solidFill>
                <a:srgbClr val="C00000"/>
              </a:solidFill>
              <a:latin typeface="Palatino Linotype" panose="0204050205050503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«</a:t>
            </a:r>
            <a:r>
              <a:rPr lang="ru-RU" sz="28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Расскажи – и я забуду, покажи – и я запомню, дай попробовать и я пойму</a:t>
            </a:r>
            <a:r>
              <a:rPr lang="ru-RU" sz="2800" b="1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»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800" b="1" dirty="0">
              <a:solidFill>
                <a:schemeClr val="tx1"/>
              </a:solidFill>
              <a:effectLst/>
              <a:latin typeface="Palatino Linotype" panose="0204050205050503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71" y="1700808"/>
            <a:ext cx="4059943" cy="22837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491" y="2668288"/>
            <a:ext cx="4211960" cy="26324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96" y="4190918"/>
            <a:ext cx="3276818" cy="266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70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8157592" cy="5040560"/>
          </a:xfrm>
        </p:spPr>
        <p:txBody>
          <a:bodyPr>
            <a:noAutofit/>
          </a:bodyPr>
          <a:lstStyle/>
          <a:p>
            <a:pPr marL="18288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b="1" dirty="0" smtClean="0">
                <a:cs typeface="Times New Roman" panose="02020603050405020304" pitchFamily="18" charset="0"/>
              </a:rPr>
              <a:t>     </a:t>
            </a:r>
            <a:r>
              <a:rPr lang="ru-RU" sz="2400" dirty="0">
                <a:solidFill>
                  <a:schemeClr val="tx1"/>
                </a:solidFill>
                <a:latin typeface="Palatino Linotype" panose="02040502050505030304" pitchFamily="18" charset="0"/>
              </a:rPr>
              <a:t>Дошкольное образование призвано обеспечить саморазвитие ребёнка и способствовать развитию исследовательской активности, т.е. естественному состоянию ребенка, который настроен на </a:t>
            </a:r>
            <a:r>
              <a:rPr lang="ru-RU" sz="24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познание мира</a:t>
            </a:r>
            <a:r>
              <a:rPr lang="ru-RU" sz="2400" dirty="0">
                <a:solidFill>
                  <a:schemeClr val="tx1"/>
                </a:solidFill>
                <a:latin typeface="Palatino Linotype" panose="02040502050505030304" pitchFamily="18" charset="0"/>
              </a:rPr>
              <a:t>, он хочет все знать, исследовать, открыть, изучить – значит сделать шаг в неизведанное. </a:t>
            </a:r>
            <a:endParaRPr lang="ru-RU" sz="2400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18288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endParaRPr lang="ru-RU" sz="2400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18288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Это </a:t>
            </a:r>
            <a:r>
              <a:rPr lang="ru-RU" sz="2400" dirty="0">
                <a:solidFill>
                  <a:schemeClr val="tx1"/>
                </a:solidFill>
                <a:latin typeface="Palatino Linotype" panose="02040502050505030304" pitchFamily="18" charset="0"/>
              </a:rPr>
              <a:t>огромная возможность </a:t>
            </a:r>
            <a:r>
              <a:rPr lang="ru-RU" sz="24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для </a:t>
            </a:r>
            <a:r>
              <a:rPr lang="ru-RU" sz="2400" dirty="0">
                <a:solidFill>
                  <a:schemeClr val="tx1"/>
                </a:solidFill>
                <a:latin typeface="Palatino Linotype" panose="02040502050505030304" pitchFamily="18" charset="0"/>
              </a:rPr>
              <a:t>детей </a:t>
            </a:r>
            <a:endParaRPr lang="ru-RU" sz="2400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18288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думать</a:t>
            </a:r>
            <a:r>
              <a:rPr lang="ru-RU" sz="24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, пробовать</a:t>
            </a:r>
            <a:r>
              <a:rPr lang="ru-RU" sz="2400" dirty="0">
                <a:solidFill>
                  <a:schemeClr val="tx1"/>
                </a:solidFill>
                <a:latin typeface="Palatino Linotype" panose="02040502050505030304" pitchFamily="18" charset="0"/>
              </a:rPr>
              <a:t>, </a:t>
            </a:r>
          </a:p>
          <a:p>
            <a:pPr marL="18288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экспериментировать </a:t>
            </a:r>
          </a:p>
          <a:p>
            <a:pPr marL="18288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и </a:t>
            </a:r>
            <a:r>
              <a:rPr lang="ru-RU" sz="2400" b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самовыражаться</a:t>
            </a:r>
            <a:r>
              <a:rPr lang="ru-RU" sz="2400" dirty="0">
                <a:solidFill>
                  <a:schemeClr val="tx1"/>
                </a:solidFill>
                <a:latin typeface="Palatino Linotype" panose="02040502050505030304" pitchFamily="18" charset="0"/>
              </a:rPr>
              <a:t>.</a:t>
            </a:r>
            <a:endParaRPr lang="ru-RU" sz="2400" dirty="0">
              <a:solidFill>
                <a:schemeClr val="tx1"/>
              </a:solidFill>
              <a:effectLst/>
              <a:latin typeface="Palatino Linotype" panose="0204050205050503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933056"/>
            <a:ext cx="5080226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49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539552" y="260649"/>
            <a:ext cx="8208912" cy="1224135"/>
          </a:xfrm>
        </p:spPr>
        <p:txBody>
          <a:bodyPr>
            <a:noAutofit/>
          </a:bodyPr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   Экспериментирование</a:t>
            </a:r>
            <a:r>
              <a:rPr lang="ru-RU" sz="3200" b="1" dirty="0" smtClean="0">
                <a:latin typeface="Palatino Linotype" panose="02040502050505030304" pitchFamily="18" charset="0"/>
              </a:rPr>
              <a:t> </a:t>
            </a:r>
            <a:r>
              <a:rPr lang="ru-RU" sz="3200" b="1" dirty="0">
                <a:latin typeface="Palatino Linotype" panose="02040502050505030304" pitchFamily="18" charset="0"/>
              </a:rPr>
              <a:t>– это метод познания</a:t>
            </a:r>
            <a:r>
              <a:rPr lang="ru-RU" sz="3200" dirty="0">
                <a:latin typeface="Palatino Linotype" panose="02040502050505030304" pitchFamily="18" charset="0"/>
              </a:rPr>
              <a:t> закономерностей и явлений окружающего </a:t>
            </a:r>
            <a:r>
              <a:rPr lang="ru-RU" sz="3200" b="1" dirty="0">
                <a:latin typeface="Palatino Linotype" panose="02040502050505030304" pitchFamily="18" charset="0"/>
              </a:rPr>
              <a:t>мира</a:t>
            </a:r>
            <a:r>
              <a:rPr lang="ru-RU" sz="3200" dirty="0">
                <a:latin typeface="Palatino Linotype" panose="02040502050505030304" pitchFamily="18" charset="0"/>
              </a:rPr>
              <a:t>, относится к </a:t>
            </a:r>
            <a:r>
              <a:rPr lang="ru-RU" sz="3200" b="1" dirty="0">
                <a:latin typeface="Palatino Linotype" panose="02040502050505030304" pitchFamily="18" charset="0"/>
              </a:rPr>
              <a:t>познавательно – речевому развитию</a:t>
            </a:r>
            <a:r>
              <a:rPr lang="ru-RU" sz="3200" dirty="0">
                <a:latin typeface="Palatino Linotype" panose="02040502050505030304" pitchFamily="18" charset="0"/>
              </a:rPr>
              <a:t>. </a:t>
            </a:r>
            <a:endParaRPr lang="ru-RU" sz="3200" dirty="0">
              <a:solidFill>
                <a:schemeClr val="tx1"/>
              </a:solidFill>
              <a:effectLst/>
              <a:latin typeface="Palatino Linotype" panose="0204050205050503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547664" y="2708920"/>
            <a:ext cx="5328592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Palatino Linotype" panose="02040502050505030304" pitchFamily="18" charset="0"/>
              </a:rPr>
              <a:t>Экспериментирование</a:t>
            </a:r>
            <a:endParaRPr lang="ru-RU" sz="2400" b="1" dirty="0">
              <a:latin typeface="Palatino Linotype" panose="0204050205050503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39552" y="5301208"/>
            <a:ext cx="3168352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Palatino Linotype" panose="02040502050505030304" pitchFamily="18" charset="0"/>
              </a:rPr>
              <a:t>Наблюдение</a:t>
            </a:r>
            <a:endParaRPr lang="ru-RU" sz="2400" b="1" dirty="0">
              <a:latin typeface="Palatino Linotype" panose="0204050205050503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364088" y="5301208"/>
            <a:ext cx="3096344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Palatino Linotype" panose="02040502050505030304" pitchFamily="18" charset="0"/>
              </a:rPr>
              <a:t>Развитие речи</a:t>
            </a:r>
            <a:endParaRPr lang="ru-RU" sz="2400" b="1" dirty="0">
              <a:latin typeface="Palatino Linotype" panose="02040502050505030304" pitchFamily="18" charset="0"/>
            </a:endParaRPr>
          </a:p>
        </p:txBody>
      </p:sp>
      <p:sp>
        <p:nvSpPr>
          <p:cNvPr id="8" name="Двойная стрелка вверх/вниз 7"/>
          <p:cNvSpPr/>
          <p:nvPr/>
        </p:nvSpPr>
        <p:spPr>
          <a:xfrm rot="2198440">
            <a:off x="2627784" y="3886099"/>
            <a:ext cx="432048" cy="129614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войная стрелка вверх/вниз 8"/>
          <p:cNvSpPr/>
          <p:nvPr/>
        </p:nvSpPr>
        <p:spPr>
          <a:xfrm rot="18866493">
            <a:off x="5869803" y="3830145"/>
            <a:ext cx="432048" cy="139635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войная стрелка влево/вправо 9"/>
          <p:cNvSpPr/>
          <p:nvPr/>
        </p:nvSpPr>
        <p:spPr>
          <a:xfrm>
            <a:off x="3875510" y="5625244"/>
            <a:ext cx="1296144" cy="39604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90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260648"/>
            <a:ext cx="8100098" cy="590465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ДЕТСКОЕ ЭКСПЕРИМЕНТИРОВАНИЕ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732694"/>
            <a:ext cx="3744416" cy="18722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latin typeface="Palatino Linotype" panose="02040502050505030304" pitchFamily="18" charset="0"/>
              </a:rPr>
              <a:t>Дает детям реальные представления о различных сторонах изучаемого объекта, о его взаимоотношениях с другими объектами и со средой обитания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00192" y="1345659"/>
            <a:ext cx="2808312" cy="8175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Palatino Linotype" panose="02040502050505030304" pitchFamily="18" charset="0"/>
              </a:rPr>
              <a:t>Стимулирует развитие речи</a:t>
            </a:r>
            <a:endParaRPr lang="ru-RU" b="1" dirty="0">
              <a:latin typeface="Palatino Linotype" panose="0204050205050503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3622796"/>
            <a:ext cx="2952328" cy="30323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latin typeface="Palatino Linotype" panose="02040502050505030304" pitchFamily="18" charset="0"/>
              </a:rPr>
              <a:t>Обогащает память ребенка, активизирует все его мыслительные процессы, т.к. постоянно возникает необходимость совершать операции анализа, синтеза, сравнения, классификации и обобщения </a:t>
            </a:r>
            <a:endParaRPr lang="ru-RU" b="1" dirty="0">
              <a:latin typeface="Palatino Linotype" panose="0204050205050503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17505" y="3873444"/>
            <a:ext cx="2808312" cy="22918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latin typeface="Palatino Linotype" panose="02040502050505030304" pitchFamily="18" charset="0"/>
              </a:rPr>
              <a:t>Развивает творческие способности, формирует трудовые навыки и укрепляет здоровье за счет повышения общего уровня двигательной активности</a:t>
            </a:r>
            <a:endParaRPr lang="ru-RU" b="1" dirty="0">
              <a:latin typeface="Palatino Linotype" panose="0204050205050503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292" y="2125720"/>
            <a:ext cx="2862213" cy="3287073"/>
          </a:xfrm>
          <a:prstGeom prst="rect">
            <a:avLst/>
          </a:prstGeom>
        </p:spPr>
      </p:pic>
      <p:cxnSp>
        <p:nvCxnSpPr>
          <p:cNvPr id="13" name="Прямая со стрелкой 12"/>
          <p:cNvCxnSpPr>
            <a:stCxn id="7" idx="2"/>
          </p:cNvCxnSpPr>
          <p:nvPr/>
        </p:nvCxnSpPr>
        <p:spPr>
          <a:xfrm flipH="1">
            <a:off x="6424933" y="2163199"/>
            <a:ext cx="1279415" cy="6841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1693658" y="2617779"/>
            <a:ext cx="1654206" cy="459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 flipV="1">
            <a:off x="6411392" y="2937276"/>
            <a:ext cx="1504219" cy="892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1693658" y="3240305"/>
            <a:ext cx="1654206" cy="382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39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09964" y="404664"/>
            <a:ext cx="8461448" cy="345638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b="1" u="sng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Экспериментальная деятельность</a:t>
            </a:r>
          </a:p>
          <a:p>
            <a:pPr algn="ctr"/>
            <a:endParaRPr lang="ru-RU" sz="2400" u="sng" dirty="0">
              <a:latin typeface="Palatino Linotype" panose="02040502050505030304" pitchFamily="18" charset="0"/>
            </a:endParaRPr>
          </a:p>
          <a:p>
            <a:pPr marL="45720" indent="0" algn="ctr">
              <a:buNone/>
            </a:pPr>
            <a:endParaRPr lang="ru-RU" sz="2400" u="sng" dirty="0">
              <a:latin typeface="Palatino Linotype" panose="02040502050505030304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 rot="2425923">
            <a:off x="2771814" y="778054"/>
            <a:ext cx="432048" cy="12694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8640422">
            <a:off x="5708684" y="727426"/>
            <a:ext cx="431651" cy="12967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75049" y="1916832"/>
            <a:ext cx="3276872" cy="172819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latin typeface="Palatino Linotype" panose="02040502050505030304" pitchFamily="18" charset="0"/>
              </a:rPr>
              <a:t>Активность в процессе деятельности полностью исходит от самого РЕБЕНКА</a:t>
            </a:r>
            <a:endParaRPr lang="ru-RU" sz="2200" b="1" dirty="0">
              <a:latin typeface="Palatino Linotype" panose="0204050205050503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92081" y="1916833"/>
            <a:ext cx="3384376" cy="172819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latin typeface="Palatino Linotype" panose="02040502050505030304" pitchFamily="18" charset="0"/>
              </a:rPr>
              <a:t>О</a:t>
            </a:r>
            <a:r>
              <a:rPr lang="ru-RU" sz="2200" b="1" dirty="0" smtClean="0">
                <a:latin typeface="Palatino Linotype" panose="02040502050505030304" pitchFamily="18" charset="0"/>
              </a:rPr>
              <a:t>риентировочно </a:t>
            </a:r>
            <a:r>
              <a:rPr lang="ru-RU" sz="2200" b="1" dirty="0">
                <a:latin typeface="Palatino Linotype" panose="02040502050505030304" pitchFamily="18" charset="0"/>
              </a:rPr>
              <a:t>- исследовательская деятельность организуется </a:t>
            </a:r>
            <a:r>
              <a:rPr lang="ru-RU" sz="2200" b="1" dirty="0" smtClean="0">
                <a:latin typeface="Palatino Linotype" panose="02040502050505030304" pitchFamily="18" charset="0"/>
              </a:rPr>
              <a:t>ВЗРОСЛЫМИ</a:t>
            </a:r>
            <a:endParaRPr lang="ru-RU" sz="2200" b="1" dirty="0">
              <a:latin typeface="Palatino Linotype" panose="0204050205050503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3608" y="191683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923727"/>
            <a:ext cx="3804630" cy="28534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99" y="3861048"/>
            <a:ext cx="3851921" cy="288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98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476672"/>
            <a:ext cx="8640960" cy="5544616"/>
          </a:xfrm>
        </p:spPr>
        <p:txBody>
          <a:bodyPr/>
          <a:lstStyle/>
          <a:p>
            <a:pPr algn="ctr"/>
            <a:r>
              <a:rPr lang="ru-RU" b="1" i="1" u="sng" dirty="0"/>
              <a:t>Для развития познавательной активности и поддерживания интереса к экспериментированию в групповой комнате необходимо оборудовать уголок  </a:t>
            </a:r>
            <a:r>
              <a:rPr lang="ru-RU" b="1" i="1" u="sng" dirty="0" smtClean="0"/>
              <a:t>экспериментирования</a:t>
            </a:r>
            <a:endParaRPr lang="ru-RU" dirty="0"/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" t="11141" r="-412" b="-273"/>
          <a:stretch/>
        </p:blipFill>
        <p:spPr>
          <a:xfrm>
            <a:off x="323528" y="1966939"/>
            <a:ext cx="4032448" cy="267793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247" y="3501008"/>
            <a:ext cx="4530080" cy="302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05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387916" cy="2808312"/>
          </a:xfrm>
        </p:spPr>
        <p:txBody>
          <a:bodyPr>
            <a:noAutofit/>
          </a:bodyPr>
          <a:lstStyle/>
          <a:p>
            <a:pPr algn="just"/>
            <a:r>
              <a:rPr lang="ru-RU" sz="2400" u="sng" dirty="0"/>
              <a:t>В младшем  дошкольном </a:t>
            </a:r>
            <a:r>
              <a:rPr lang="ru-RU" sz="2400" u="sng" dirty="0" smtClean="0"/>
              <a:t>возрасте </a:t>
            </a:r>
            <a:r>
              <a:rPr lang="ru-RU" sz="2400" dirty="0" smtClean="0"/>
              <a:t>- </a:t>
            </a:r>
            <a:r>
              <a:rPr lang="ru-RU" sz="2400" dirty="0"/>
              <a:t>это </a:t>
            </a:r>
            <a:r>
              <a:rPr lang="ru-RU" sz="2400" dirty="0" err="1"/>
              <a:t>манипулятивный</a:t>
            </a:r>
            <a:r>
              <a:rPr lang="ru-RU" sz="2400" dirty="0"/>
              <a:t>  центр, в котором используются </a:t>
            </a:r>
            <a:r>
              <a:rPr lang="ru-RU" sz="2400" dirty="0" smtClean="0"/>
              <a:t>материалы - природные, бросовые (пробки</a:t>
            </a:r>
            <a:r>
              <a:rPr lang="ru-RU" sz="2400" dirty="0"/>
              <a:t>, трубочки для коктейля), </a:t>
            </a:r>
            <a:r>
              <a:rPr lang="ru-RU" sz="2400" dirty="0" err="1"/>
              <a:t>неструктированные</a:t>
            </a:r>
            <a:r>
              <a:rPr lang="ru-RU" sz="2400" dirty="0"/>
              <a:t> (песок, вода, опилки</a:t>
            </a:r>
            <a:r>
              <a:rPr lang="ru-RU" sz="2400" dirty="0" smtClean="0"/>
              <a:t>); сенсорные </a:t>
            </a:r>
            <a:r>
              <a:rPr lang="ru-RU" sz="2400" dirty="0"/>
              <a:t>игры и пособия; оборудование (</a:t>
            </a:r>
            <a:r>
              <a:rPr lang="ru-RU" sz="2400" dirty="0" smtClean="0"/>
              <a:t>совочки</a:t>
            </a:r>
            <a:r>
              <a:rPr lang="ru-RU" sz="2400" dirty="0"/>
              <a:t>, сито, мельница  и </a:t>
            </a:r>
            <a:r>
              <a:rPr lang="ru-RU" sz="2400" dirty="0" smtClean="0"/>
              <a:t>др.), ёмкости </a:t>
            </a:r>
            <a:r>
              <a:rPr lang="ru-RU" sz="2400" dirty="0"/>
              <a:t>для игр с водой, песком, </a:t>
            </a:r>
            <a:r>
              <a:rPr lang="ru-RU" sz="2400" dirty="0" smtClean="0"/>
              <a:t>снегом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64802"/>
            <a:ext cx="4067944" cy="30509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500" y="3264802"/>
            <a:ext cx="4067944" cy="305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90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72653" y="260648"/>
            <a:ext cx="8504651" cy="2808312"/>
          </a:xfrm>
        </p:spPr>
        <p:txBody>
          <a:bodyPr/>
          <a:lstStyle/>
          <a:p>
            <a:pPr algn="just"/>
            <a:r>
              <a:rPr lang="ru-RU" sz="2400" u="sng" dirty="0"/>
              <a:t>В старшем дошкольном возрасте </a:t>
            </a:r>
            <a:r>
              <a:rPr lang="ru-RU" sz="2400" dirty="0"/>
              <a:t>- это центр науки и  природы, в котором используются приборы и оборудование - весы, микроскоп, лупы, пипетки, рулетка и др.; различные ёмкости; </a:t>
            </a:r>
            <a:r>
              <a:rPr lang="ru-RU" sz="2400" dirty="0" smtClean="0"/>
              <a:t>материалы - природный, бросовый</a:t>
            </a:r>
            <a:r>
              <a:rPr lang="ru-RU" sz="2400" dirty="0"/>
              <a:t>, технический (болты, гайки); литература -  энциклопедии, журналы, иллюстрации, игры.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53" y="3212976"/>
            <a:ext cx="4163343" cy="31209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212976"/>
            <a:ext cx="4161288" cy="312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52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2724</TotalTime>
  <Words>317</Words>
  <Application>Microsoft Office PowerPoint</Application>
  <PresentationFormat>Экран (4:3)</PresentationFormat>
  <Paragraphs>35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Calibri</vt:lpstr>
      <vt:lpstr>Georgia</vt:lpstr>
      <vt:lpstr>Palatino Linotype</vt:lpstr>
      <vt:lpstr>Times New Roman</vt:lpstr>
      <vt:lpstr>Trebuchet MS</vt:lpstr>
      <vt:lpstr>Воздушный поток</vt:lpstr>
      <vt:lpstr>Детское экспериментирование как метод познания мира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проектной деятельности на тему «Витаминная семья»</dc:title>
  <dc:creator>Полина Смелянец</dc:creator>
  <cp:lastModifiedBy>Полина</cp:lastModifiedBy>
  <cp:revision>231</cp:revision>
  <dcterms:created xsi:type="dcterms:W3CDTF">2016-03-17T17:50:36Z</dcterms:created>
  <dcterms:modified xsi:type="dcterms:W3CDTF">2019-04-16T18:53:43Z</dcterms:modified>
</cp:coreProperties>
</file>