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275" r:id="rId3"/>
    <p:sldId id="281" r:id="rId4"/>
    <p:sldId id="274" r:id="rId5"/>
    <p:sldId id="256" r:id="rId6"/>
    <p:sldId id="258" r:id="rId7"/>
    <p:sldId id="270" r:id="rId8"/>
    <p:sldId id="259" r:id="rId9"/>
    <p:sldId id="261" r:id="rId10"/>
    <p:sldId id="263" r:id="rId11"/>
    <p:sldId id="283" r:id="rId12"/>
    <p:sldId id="284" r:id="rId13"/>
    <p:sldId id="264" r:id="rId14"/>
    <p:sldId id="285" r:id="rId15"/>
    <p:sldId id="286" r:id="rId16"/>
    <p:sldId id="272" r:id="rId17"/>
    <p:sldId id="266" r:id="rId18"/>
    <p:sldId id="282" r:id="rId19"/>
    <p:sldId id="278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3750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Результаты</a:t>
            </a:r>
            <a:r>
              <a:rPr lang="ru-RU" b="1" baseline="0" dirty="0"/>
              <a:t> занятий на балансировочной доске</a:t>
            </a:r>
            <a:endParaRPr lang="ru-RU" b="1" dirty="0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2.2999999999999998</c:v>
                </c:pt>
                <c:pt idx="2">
                  <c:v>2.2000000000000002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82-441B-820D-58A604B52F6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3.5</c:v>
                </c:pt>
                <c:pt idx="1">
                  <c:v>3.3</c:v>
                </c:pt>
                <c:pt idx="2">
                  <c:v>3.7</c:v>
                </c:pt>
                <c:pt idx="3">
                  <c:v>3.1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D82-441B-820D-58A604B52F64}"/>
            </c:ext>
          </c:extLst>
        </c:ser>
        <c:marker val="1"/>
        <c:axId val="167369344"/>
        <c:axId val="167368192"/>
      </c:lineChart>
      <c:catAx>
        <c:axId val="16736934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68192"/>
        <c:crosses val="autoZero"/>
        <c:auto val="1"/>
        <c:lblAlgn val="ctr"/>
        <c:lblOffset val="100"/>
      </c:catAx>
      <c:valAx>
        <c:axId val="167368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36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140C6-42A9-4D90-8F71-75C0CC5955F4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69BBB-A43F-48F8-8458-F02A28730B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2672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</a:t>
            </a:r>
            <a:r>
              <a:rPr lang="ru-RU" baseline="0" dirty="0" smtClean="0"/>
              <a:t> светы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526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В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Концепции развития дошкольного образования Красноярского края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период до 2025 года»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 Адаптированных Образовательных Программах (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том числе и в ООП ??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)нашего детского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сада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обозначена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важнейших задач воспитания и обучения детей дошкольного возраста в ДОУ это - обучение родному языку, развитие речи и речевого общения.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Представляем Вашему вниманию фрагменты </a:t>
            </a:r>
            <a:r>
              <a:rPr lang="ru-RU" baseline="0" dirty="0" smtClean="0"/>
              <a:t> коррекционно-образовательной деятельности учителя – логопеда с детьми с ограниченными возможностями здоровья с применение балансирующих досок </a:t>
            </a:r>
            <a:r>
              <a:rPr lang="ru-RU" baseline="0" dirty="0" err="1" smtClean="0"/>
              <a:t>рокерборд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Первый фрагмент: автоматизация звука Р в </a:t>
            </a:r>
            <a:r>
              <a:rPr lang="ru-RU" baseline="0" dirty="0" err="1" smtClean="0"/>
              <a:t>чистоговорках</a:t>
            </a:r>
            <a:r>
              <a:rPr lang="ru-RU" baseline="0" dirty="0" smtClean="0"/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366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Второй фрагмент:  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автоматизация звука Р в словах и деление слова на слоги.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366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Третий фрагмент: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дифференцация</a:t>
            </a:r>
            <a:r>
              <a:rPr lang="ru-RU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звуков С и Ш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366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 воспитании</a:t>
            </a:r>
            <a:r>
              <a:rPr lang="ru-RU" b="1" baseline="0" dirty="0" smtClean="0"/>
              <a:t> и развитии познавательного направления дошкольника</a:t>
            </a:r>
            <a:r>
              <a:rPr lang="ru-RU" b="1" dirty="0" smtClean="0"/>
              <a:t> в</a:t>
            </a:r>
            <a:r>
              <a:rPr lang="ru-RU" b="1" baseline="0" dirty="0" smtClean="0"/>
              <a:t> Концепции </a:t>
            </a:r>
            <a:r>
              <a:rPr lang="ru-RU" baseline="0" dirty="0" smtClean="0"/>
              <a:t>обращается внимание на г</a:t>
            </a:r>
            <a:r>
              <a:rPr lang="ru-RU" dirty="0" smtClean="0"/>
              <a:t>лавную задачу, стоящую перед нами – специалистами, а</a:t>
            </a:r>
            <a:r>
              <a:rPr lang="ru-RU" baseline="0" dirty="0" smtClean="0"/>
              <a:t> именно</a:t>
            </a:r>
            <a:r>
              <a:rPr lang="ru-RU" dirty="0" smtClean="0"/>
              <a:t> </a:t>
            </a:r>
            <a:r>
              <a:rPr lang="ru-RU" b="1" dirty="0" smtClean="0"/>
              <a:t>-  увидеть и закрепить </a:t>
            </a:r>
            <a:r>
              <a:rPr lang="ru-RU" dirty="0" smtClean="0"/>
              <a:t>возникающий интерес ребенка к определенным видам занятий</a:t>
            </a:r>
            <a:r>
              <a:rPr lang="ru-RU" baseline="0" dirty="0" smtClean="0"/>
              <a:t>,  игр со сверстниками</a:t>
            </a:r>
            <a:r>
              <a:rPr lang="ru-RU" b="1" baseline="0" dirty="0" smtClean="0"/>
              <a:t>. И следовательно -   создать условия для переноса этого опыта взаимодействия на другие виды деятельности детей. </a:t>
            </a:r>
          </a:p>
          <a:p>
            <a:r>
              <a:rPr lang="ru-RU" b="0" baseline="0" dirty="0" smtClean="0"/>
              <a:t>Предлагаем еще несколько видеофрагментов вашему вниманию.</a:t>
            </a:r>
          </a:p>
          <a:p>
            <a:r>
              <a:rPr lang="ru-RU" baseline="0" dirty="0" smtClean="0"/>
              <a:t>На первом фрагменте – упражнения на развитие межполушарных связей</a:t>
            </a:r>
            <a:r>
              <a:rPr lang="ru-RU" baseline="0" dirty="0" smtClean="0"/>
              <a:t>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33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На </a:t>
            </a:r>
            <a:r>
              <a:rPr lang="ru-RU" baseline="0" dirty="0" smtClean="0"/>
              <a:t>втором – упражнения на закрепление прямого и обратного счета до 10</a:t>
            </a:r>
            <a:r>
              <a:rPr lang="ru-RU" baseline="0" dirty="0" smtClean="0"/>
              <a:t>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33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На </a:t>
            </a:r>
            <a:r>
              <a:rPr lang="ru-RU" baseline="0" dirty="0" smtClean="0"/>
              <a:t>третьем – упражнения на развитие зрительно-моторной координации и слухового внимания.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33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достижения поставленных задач коррекционно-воспитательной работы </a:t>
            </a:r>
            <a:r>
              <a:rPr lang="ru-RU" baseline="0" dirty="0" smtClean="0"/>
              <a:t> ДОУ и  становления личности ребенка - </a:t>
            </a:r>
            <a:r>
              <a:rPr lang="ru-RU" dirty="0" smtClean="0"/>
              <a:t>в работу</a:t>
            </a:r>
            <a:r>
              <a:rPr lang="ru-RU" baseline="0" dirty="0" smtClean="0"/>
              <a:t> активно вовлекаются </a:t>
            </a:r>
            <a:r>
              <a:rPr lang="ru-RU" dirty="0" smtClean="0"/>
              <a:t> родители (законные</a:t>
            </a:r>
            <a:r>
              <a:rPr lang="ru-RU" baseline="0" dirty="0" smtClean="0"/>
              <a:t> </a:t>
            </a:r>
            <a:r>
              <a:rPr lang="ru-RU" dirty="0" smtClean="0"/>
              <a:t>представители)</a:t>
            </a:r>
            <a:r>
              <a:rPr lang="ru-RU" baseline="0" dirty="0" smtClean="0"/>
              <a:t> детей на принципах</a:t>
            </a:r>
            <a:r>
              <a:rPr lang="ru-RU" dirty="0" smtClean="0"/>
              <a:t> конструктивности и согласованности взаимодействий педагогического сообщества и семьи.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Видеофрагмент.</a:t>
            </a:r>
            <a:r>
              <a:rPr lang="ru-RU" baseline="0" dirty="0" smtClean="0"/>
              <a:t> </a:t>
            </a: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6233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Анализ результатов  и выводы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доработаем!!! Сообщения по мониторингу с графиком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ходе работы по данной методики нам удалось добиться положительной динамики в коррекции проблем развития детей. По результатам диагностики были выявлены следующие результаты:</a:t>
            </a:r>
          </a:p>
          <a:p>
            <a:r>
              <a:rPr lang="ru-RU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Красным цветом обозначена группа детей, с которыми велась работа с учётом мозжечкового стимулирования. Зеленым цветом – группа детей, с которыми работали без применения данного подхода</a:t>
            </a:r>
            <a:r>
              <a:rPr lang="ru-RU" sz="1200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 светы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подвести общий итог нашей встречи, коллеги, хочется еще раз обратить ваше внимание, ссылаясь на задачи Концепции дошкольного образования Красноярского края, на следующее.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представленный Вам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 </a:t>
            </a:r>
            <a:r>
              <a:rPr lang="ru-R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воспитательно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коррекционной работы с детьми в нашем учреждении,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осуществляем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Индивидуализацию</a:t>
            </a:r>
            <a:r>
              <a:rPr lang="ru-RU" sz="1200" b="1" i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воспитания и образования ребенка, которую обеспечиваем через поддержку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естественной активности дошкольника в ходе освоения им окружающего социального и природного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мира,через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положительных личностных качеств и расширение способов позитивного взаимодействия с окружающими людьми.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вот особой формой проявления индивидуализации образовательного процесса как раз является амплификация образовательной среды и 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вариативных моделей инклюзивного образования в зависимости от условий обеспечения доступности образовательной среды для детей с ОВЗ и детей-инвалидов.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В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ся система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воспитательно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-коррекционной работы по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развитию детей  в нашем детском саду  ориентирована на стимуляцию их коммуникативной и личностной активности, систематизацию и обобщение личного опыта детей в сфере человеческих взаимоотношений,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8503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подвести общий итог нашей встречи, коллеги, хочется еще раз обратить ваше внимание, ссылаясь на приоритеты  Концепции дошкольного образования Красноярского края, на следующее.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Используя представленный Вам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метод </a:t>
            </a:r>
            <a:r>
              <a:rPr lang="ru-RU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воспитательно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коррекционной работы с детьми в нашем учреждении,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мы осуществляем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Индивидуализацию</a:t>
            </a:r>
            <a:r>
              <a:rPr lang="ru-RU" sz="1200" b="1" i="1" u="sng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воспитания и образования ребенка, которую обеспечиваем через поддержку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естественной активности дошкольника в ходе освоения им окружающего социального и природного мира, через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воспитание положительных личностных качеств и расширение способов позитивного взаимодействия с окружающими людьми.</a:t>
            </a:r>
            <a:r>
              <a:rPr lang="ru-RU" dirty="0" smtClean="0"/>
              <a:t>  </a:t>
            </a:r>
          </a:p>
          <a:p>
            <a:r>
              <a:rPr lang="ru-RU" dirty="0" smtClean="0"/>
              <a:t>      Тем самым соблюдая главный принцип дошкольного образования ФГОС - амплификацию развития – максимальное обогащение личностного развития детей на основе широкого развертывания разнообразных видов деятельности</a:t>
            </a:r>
            <a:r>
              <a:rPr lang="ru-RU" baseline="0" dirty="0" smtClean="0"/>
              <a:t>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 </a:t>
            </a:r>
            <a:r>
              <a:rPr lang="ru-RU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формирование вариативных моделей инклюзивного образования в зависимости от условий обеспечения доступности образовательной среды для детей с ОВЗ и детей-инвалидов.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P.S.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Амплификация развития – это расширение возможностей развития психики ребёнка-дошкольника за счёт максимального развития всех специфически детских видов деятельности, в результате чего происходит не только интеллектуальное, но и личностное развитие ребёнка.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b="1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В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ся система </a:t>
            </a: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воспитательно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-коррекционной работы по</a:t>
            </a:r>
            <a:r>
              <a:rPr lang="ru-RU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развитию детей  в нашем детском саду  ориентирована на стимуляцию их коммуникативной и личностной активности, систематизацию и обобщение личного опыта детей в сфере человеческих взаимоотношений,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89233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42657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</a:t>
            </a:r>
            <a:r>
              <a:rPr lang="ru-RU" baseline="0" dirty="0" smtClean="0"/>
              <a:t> светы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805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внедрения современного метода Мозжечковой стимуляции в работе с детьми с ограниченными возможностями здоровья обоснована тем, что в современной жизни дети испытывают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перегрузку:  громкой музыкой и работой телевизора, телефоном и гаджетами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Испытывают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недостаток тактильных ощущений так как чаще всего родители уделяют большую часть своего времени телефонам, обеспечивают перемещение ребёнка в пространстве в целях его безопасности в переносках, в автокреслах, в манежах. Ребенок лишен свободно передвигаться и осваивать окружающее.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А это в свою очередь пагубно сказывается на развитие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В последнее время мы видим большой рост количества детей с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ограниченными возможностями здоровья для которых характерно нарушение внимания, памяти, мышления, речи.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Этим детям</a:t>
            </a:r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свойственны эмоциональная возбудимость, двигательное беспокойство, неустойчивость и истощаемость нервных процессов, отсутствие  волевых усилий, отставание в развитии двигательной сферы.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Исходя из опыта работы мы пришли к выводу, что в решении проблем связанных с познавательным  развитием детей способствует метод «Мозжечковой стимуляции».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84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Поэтому и не случайно нами  определена </a:t>
            </a:r>
            <a:r>
              <a:rPr lang="ru-RU" baseline="0" dirty="0" smtClean="0"/>
              <a:t> цель нашей коррекционной работы  и ее задачи. А именно (на слайде</a:t>
            </a:r>
            <a:r>
              <a:rPr lang="ru-RU" baseline="0" dirty="0" smtClean="0"/>
              <a:t>..)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раскрыть понятие  «Метод мозжечковой стимуляции»;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 опыт работы по результатам применения метода мозжечковой стимуляции на  коррекционных занятиях для детей с особенностями здоровья.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098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Многие исследователи считают, что мозжечок - это «ключ» к обучению.  Так</a:t>
            </a:r>
            <a:r>
              <a:rPr lang="ru-RU" sz="1200" baseline="0" dirty="0" smtClean="0"/>
              <a:t> как физиологически, мозжечок – один из главных отделов головного мозга, </a:t>
            </a:r>
            <a:r>
              <a:rPr lang="ru-RU" sz="1200" dirty="0" smtClean="0"/>
              <a:t>связанный с движением и координацией. Исследователи полагают, что мозжечок играет определенную роль и в мышлении, включая мысли, связанные с языком и настроением. И если появились</a:t>
            </a:r>
            <a:r>
              <a:rPr lang="ru-RU" sz="1200" baseline="0" dirty="0" smtClean="0"/>
              <a:t> </a:t>
            </a:r>
            <a:r>
              <a:rPr lang="ru-RU" sz="1200" dirty="0" smtClean="0"/>
              <a:t>возможные нарушения связей между мозжечком и лобными долями, к примеру, то у ребёнка возможны нарушения  речи, психического, эмоционального и интеллектуального развития. </a:t>
            </a:r>
          </a:p>
          <a:p>
            <a:r>
              <a:rPr lang="ru-RU" sz="1200" u="sng" dirty="0" smtClean="0">
                <a:latin typeface="+mn-lt"/>
                <a:ea typeface="Times New Roman" pitchFamily="18" charset="0"/>
                <a:cs typeface="Arial" pitchFamily="34" charset="0"/>
              </a:rPr>
              <a:t>Мозжечковая стимуляция </a:t>
            </a:r>
            <a:r>
              <a:rPr lang="ru-RU" sz="1200" dirty="0" smtClean="0">
                <a:latin typeface="+mn-lt"/>
                <a:ea typeface="Times New Roman" pitchFamily="18" charset="0"/>
                <a:cs typeface="Arial" pitchFamily="34" charset="0"/>
              </a:rPr>
              <a:t>- </a:t>
            </a:r>
            <a:r>
              <a:rPr lang="ru-RU" sz="1200" dirty="0" smtClean="0">
                <a:latin typeface="+mn-lt"/>
                <a:cs typeface="Times New Roman" pitchFamily="18" charset="0"/>
              </a:rPr>
              <a:t>это комплекс методик, направленный на совершенствование  функций мозжечка, активно участвующих  </a:t>
            </a:r>
            <a:r>
              <a:rPr lang="ru-RU" sz="1200" dirty="0" smtClean="0"/>
              <a:t>интеллектуальном, речевом и эмоциональном развитии ребенка. </a:t>
            </a:r>
          </a:p>
          <a:p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6769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Немного экскурса в историю, коллеги: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программа мозжечковой стимуляции родилась в 60е годы XX века,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сновоположником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которой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стал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педагог-  Фрэнк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Бильгоу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то время он работал в школе,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наблюдая за учениками, он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заметил интересную закономерность: ученики, которые на переменах играли в подвижные игры, связанные с элементами  балансировки, быстрее других усваивали школьную программу и обладали более высокими коммуникативными навыками, в сравнении с другими школьниками. Эти наблюдения дали возможность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Бильгоу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предположить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о наличии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тесной связи между физической активностью с элементами балансировки и познавательным развитием школьника.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этим,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Бильгоу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выдвинул 3 принципа мозжечковой стимуляции: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Стимулирование сенсорной интеграции;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Пространственное воображение и чувство равновесия;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Проприоцептивное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обучение.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Развивая эту теорию Фрэнк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Бильгоу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 качестве эксперимента, разработал балансировочную доску и простую программу упражнений для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работы с доской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0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u="none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1200" b="0" i="0" u="none" baseline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данном слайде, коллеги, Вы можете видеть, что </a:t>
            </a:r>
            <a:r>
              <a:rPr lang="ru-RU" sz="1200" b="0" i="0" u="none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мозжечкового стимулирования, по предположениям исследователей,</a:t>
            </a:r>
            <a:r>
              <a:rPr lang="ru-RU" sz="1200" b="0" i="0" u="none" baseline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0" i="0" u="none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благотворно влияет, на многие физиологические процессы  работы головного мозга.</a:t>
            </a:r>
            <a:endParaRPr lang="ru-RU" b="0" i="0" u="none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67575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работы над стимуляцией мозжечка применяются  устройства — балансирующие доски,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лишенные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устойчивой поверхности, на которой необходимо удержаться.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своей работе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используем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балансировочные доски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двух видов.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Первый вид балансировочной доски: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это прямая поверхность доски, закрепленная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 округлой основе,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которой  можно менять амплитуду балансировки занимающегося,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это  заставляет в игре ребенка балансировать,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чтобы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удержать равновесие;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торой вид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 изогнутая доска –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рокерборд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«сибирский балансир». Ребенку необходимо, балансируя в положении стоя, выполнять  упражнения.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0341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u="none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На</a:t>
            </a:r>
            <a:r>
              <a:rPr lang="ru-RU" sz="1200" b="0" i="0" u="none" baseline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данном слайде, коллеги,  представлены  возможные нарушения работы головного мозга, при которых  применение мозжечковой стимуляции существенно улучшает физиологические процессы головного мозга и </a:t>
            </a:r>
            <a:r>
              <a:rPr lang="ru-RU" sz="1200" b="1" i="0" u="none" baseline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по-нашему мнению </a:t>
            </a:r>
            <a:r>
              <a:rPr lang="ru-RU" sz="1200" b="0" i="0" u="none" baseline="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просто необходима!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Но такую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озжечковую стимуляцию</a:t>
            </a:r>
            <a:r>
              <a:rPr lang="ru-RU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 применять и в работе с  </a:t>
            </a:r>
            <a:r>
              <a:rPr lang="ru-RU" sz="12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нормотипичными</a:t>
            </a:r>
            <a:r>
              <a:rPr lang="ru-RU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детьми, …со взрослыми,  для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продуктивности работы головного мозга</a:t>
            </a:r>
            <a:r>
              <a:rPr lang="ru-RU" sz="12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и, следовательно, для улучшения общего состояния организма!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69BBB-A43F-48F8-8458-F02A28730BC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32284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bar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0104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81000" y="2187575"/>
            <a:ext cx="6019800" cy="70802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86200" y="4953000"/>
            <a:ext cx="3429000" cy="457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8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10350"/>
            <a:ext cx="2133600" cy="171450"/>
          </a:xfrm>
        </p:spPr>
        <p:txBody>
          <a:bodyPr/>
          <a:lstStyle>
            <a:lvl1pPr>
              <a:defRPr sz="1200"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gray">
          <a:xfrm>
            <a:off x="304800" y="471488"/>
            <a:ext cx="13843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</p:spTree>
    <p:extLst>
      <p:ext uri="{BB962C8B-B14F-4D97-AF65-F5344CB8AC3E}">
        <p14:creationId xmlns="" xmlns:p14="http://schemas.microsoft.com/office/powerpoint/2010/main" val="260309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02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504825"/>
            <a:ext cx="2076450" cy="58959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504825"/>
            <a:ext cx="6076950" cy="58959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2889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5998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4825"/>
            <a:ext cx="49530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371600"/>
            <a:ext cx="8305800" cy="50292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810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293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33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076700" cy="5029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4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308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0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4612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5239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814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AutoShape 33"/>
          <p:cNvSpPr>
            <a:spLocks noChangeArrowheads="1"/>
          </p:cNvSpPr>
          <p:nvPr/>
        </p:nvSpPr>
        <p:spPr bwMode="white">
          <a:xfrm>
            <a:off x="200025" y="476250"/>
            <a:ext cx="8610600" cy="685800"/>
          </a:xfrm>
          <a:prstGeom prst="roundRect">
            <a:avLst>
              <a:gd name="adj" fmla="val 22292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60001"/>
                </a:schemeClr>
              </a:gs>
              <a:gs pos="50000">
                <a:schemeClr val="bg1">
                  <a:alpha val="60001"/>
                </a:schemeClr>
              </a:gs>
              <a:gs pos="100000">
                <a:schemeClr val="bg1">
                  <a:gamma/>
                  <a:shade val="6275"/>
                  <a:invGamma/>
                  <a:alpha val="60001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grayWhite">
          <a:xfrm>
            <a:off x="298450" y="1341438"/>
            <a:ext cx="8540750" cy="5211762"/>
          </a:xfrm>
          <a:prstGeom prst="roundRect">
            <a:avLst>
              <a:gd name="adj" fmla="val 3699"/>
            </a:avLst>
          </a:prstGeom>
          <a:gradFill rotWithShape="1">
            <a:gsLst>
              <a:gs pos="0">
                <a:schemeClr val="bg1">
                  <a:gamma/>
                  <a:shade val="6275"/>
                  <a:invGamma/>
                  <a:alpha val="80000"/>
                </a:schemeClr>
              </a:gs>
              <a:gs pos="50000">
                <a:schemeClr val="bg1">
                  <a:alpha val="78999"/>
                </a:schemeClr>
              </a:gs>
              <a:gs pos="100000">
                <a:schemeClr val="bg1">
                  <a:gamma/>
                  <a:shade val="6275"/>
                  <a:invGamma/>
                  <a:alpha val="8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Line 31"/>
          <p:cNvSpPr>
            <a:spLocks noChangeShapeType="1"/>
          </p:cNvSpPr>
          <p:nvPr/>
        </p:nvSpPr>
        <p:spPr bwMode="auto">
          <a:xfrm flipH="1">
            <a:off x="0" y="803275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051" name="Picture 27" descr="bar_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715000" cy="106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504825"/>
            <a:ext cx="49530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027D51B-C09B-4AA6-8C68-370845FDE577}" type="datetimeFigureOut">
              <a:rPr lang="ru-RU" smtClean="0"/>
              <a:pPr/>
              <a:t>03.12.2022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AD9200-C785-4772-92FA-7DA10A79A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71600"/>
            <a:ext cx="83058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="" xmlns:p14="http://schemas.microsoft.com/office/powerpoint/2010/main" val="1783018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VID_20221202_094637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&#1074;&#1090;&#1086;&#1088;&#1086;&#1081;%20&#1092;&#1088;&#1072;&#1075;&#1084;&#1077;&#1085;&#1090;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&#1090;&#1088;&#1077;&#1090;&#1080;&#1081;%20&#1092;&#1088;&#1072;&#1075;&#1084;&#1077;&#1085;&#1090;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&#1084;&#1077;&#1078;&#1087;&#1086;&#1083;&#1091;&#1096;&#1072;&#1088;&#1082;&#1072;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VID_20221202_111123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VID_20221202_111010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\Desktop\&#1076;&#1080;&#1089;&#1090;&#1072;&#1085;&#1094;&#1080;&#1086;&#1085;&#1082;&#1072;%20&#1080;&#1088;&#1080;\&#1074;&#1099;&#1089;&#1090;&#1091;&#1087;&#1083;&#1077;&#1085;&#1080;&#1077;%20&#1085;&#1072;%20&#1082;&#1088;&#1072;&#1081;\&#1089;%20&#1088;&#1086;&#1076;&#1080;&#1090;&#1077;&#1083;&#1103;&#1084;&#1080;.mp4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ОСС 1\Desktop\бел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V="1">
            <a:off x="395536" y="548680"/>
            <a:ext cx="1080120" cy="4320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6192688" cy="151216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Презентационная площадка: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практики воспитания</a:t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 с особенностями здоровья»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79912" y="5085184"/>
            <a:ext cx="5040560" cy="4572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Вагнер О.В. –учитель-логопед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Кричко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 – учитель дефектолог 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88640"/>
            <a:ext cx="7164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"Детский сад комбинированной направленности №6" </a:t>
            </a: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Сосновоборска </a:t>
            </a: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085184"/>
            <a:ext cx="1774607" cy="1580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AutoShape 3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357166"/>
            <a:ext cx="5393222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направление </a:t>
            </a:r>
          </a:p>
          <a:p>
            <a:pPr algn="ctr"/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оспитания и развития дошкольника</a:t>
            </a:r>
            <a:endParaRPr lang="ru-RU" sz="2400" b="1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09451"/>
            <a:ext cx="1530229" cy="1359526"/>
          </a:xfrm>
          <a:prstGeom prst="rect">
            <a:avLst/>
          </a:prstGeom>
        </p:spPr>
      </p:pic>
      <p:pic>
        <p:nvPicPr>
          <p:cNvPr id="5" name="VID_20221202_094637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187624" y="1484784"/>
            <a:ext cx="6792416" cy="502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AutoShape 3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357166"/>
            <a:ext cx="5393222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направление </a:t>
            </a:r>
          </a:p>
          <a:p>
            <a:pPr algn="ctr"/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оспитания и развития дошкольника</a:t>
            </a:r>
            <a:endParaRPr lang="ru-RU" sz="2400" b="1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09451"/>
            <a:ext cx="1530229" cy="1359526"/>
          </a:xfrm>
          <a:prstGeom prst="rect">
            <a:avLst/>
          </a:prstGeom>
        </p:spPr>
      </p:pic>
      <p:pic>
        <p:nvPicPr>
          <p:cNvPr id="8" name="второй фрагме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1484784"/>
            <a:ext cx="672074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0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3" name="AutoShape 3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357166"/>
            <a:ext cx="5393222" cy="86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направление </a:t>
            </a:r>
          </a:p>
          <a:p>
            <a:pPr algn="ctr"/>
            <a:r>
              <a:rPr lang="ru-RU" sz="2400" b="1" i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оспитания и развития дошкольника</a:t>
            </a:r>
            <a:endParaRPr lang="ru-RU" sz="2400" b="1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109451"/>
            <a:ext cx="1530229" cy="1359526"/>
          </a:xfrm>
          <a:prstGeom prst="rect">
            <a:avLst/>
          </a:prstGeom>
        </p:spPr>
      </p:pic>
      <p:pic>
        <p:nvPicPr>
          <p:cNvPr id="5" name="третий фрагмент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1484784"/>
            <a:ext cx="6720747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1412776"/>
            <a:ext cx="9144000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</a:t>
            </a:r>
          </a:p>
          <a:p>
            <a:pPr algn="ctr"/>
            <a:endParaRPr lang="ru-RU" sz="2000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5500694" cy="936103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направление воспитания</a:t>
            </a:r>
            <a:b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дошкольника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60648"/>
            <a:ext cx="1530229" cy="1359526"/>
          </a:xfrm>
          <a:prstGeom prst="rect">
            <a:avLst/>
          </a:prstGeom>
        </p:spPr>
      </p:pic>
      <p:pic>
        <p:nvPicPr>
          <p:cNvPr id="7" name="межполушар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1628800"/>
            <a:ext cx="652872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1412776"/>
            <a:ext cx="9144000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</a:t>
            </a:r>
          </a:p>
          <a:p>
            <a:pPr algn="ctr"/>
            <a:endParaRPr lang="ru-RU" sz="2000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5500694" cy="936103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направление воспитания</a:t>
            </a:r>
            <a:b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дошкольника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60648"/>
            <a:ext cx="1530229" cy="1359526"/>
          </a:xfrm>
          <a:prstGeom prst="rect">
            <a:avLst/>
          </a:prstGeom>
        </p:spPr>
      </p:pic>
      <p:pic>
        <p:nvPicPr>
          <p:cNvPr id="7" name="VID_20221202_11112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1628800"/>
            <a:ext cx="6504722" cy="487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1412776"/>
            <a:ext cx="9144000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</a:t>
            </a:r>
          </a:p>
          <a:p>
            <a:pPr algn="ctr"/>
            <a:endParaRPr lang="ru-RU" sz="2000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5500694" cy="936103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направление воспитания</a:t>
            </a:r>
            <a:b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дошкольника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60648"/>
            <a:ext cx="1530229" cy="1359526"/>
          </a:xfrm>
          <a:prstGeom prst="rect">
            <a:avLst/>
          </a:prstGeom>
        </p:spPr>
      </p:pic>
      <p:pic>
        <p:nvPicPr>
          <p:cNvPr id="7" name="VID_20221202_11101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547664" y="1628800"/>
            <a:ext cx="6504722" cy="4878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0" y="1412776"/>
            <a:ext cx="9144000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algn="ctr"/>
            <a:r>
              <a:rPr lang="ru-RU" sz="2000" dirty="0" smtClean="0"/>
              <a:t>                                       </a:t>
            </a:r>
          </a:p>
          <a:p>
            <a:pPr algn="ctr"/>
            <a:endParaRPr lang="ru-RU" sz="2000" dirty="0" smtClean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5500694" cy="936103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специалистов</a:t>
            </a:r>
            <a:b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 семьями воспитанников дошкольников </a:t>
            </a:r>
            <a:endParaRPr lang="ru-RU" sz="20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116632"/>
            <a:ext cx="1530229" cy="1359526"/>
          </a:xfrm>
          <a:prstGeom prst="rect">
            <a:avLst/>
          </a:prstGeom>
        </p:spPr>
      </p:pic>
      <p:pic>
        <p:nvPicPr>
          <p:cNvPr id="5" name="с родителями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59632" y="1484784"/>
            <a:ext cx="6696744" cy="5022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Центр «Логомед прогноз»"/>
          <p:cNvSpPr>
            <a:spLocks noChangeAspect="1" noChangeArrowheads="1"/>
          </p:cNvSpPr>
          <p:nvPr/>
        </p:nvSpPr>
        <p:spPr bwMode="auto">
          <a:xfrm>
            <a:off x="-1332656" y="476672"/>
            <a:ext cx="7997825" cy="475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2000" b="1" dirty="0">
              <a:solidFill>
                <a:schemeClr val="bg1">
                  <a:lumMod val="50000"/>
                </a:schemeClr>
              </a:solidFill>
              <a:latin typeface="Arial Black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59961462"/>
              </p:ext>
            </p:extLst>
          </p:nvPr>
        </p:nvGraphicFramePr>
        <p:xfrm>
          <a:off x="1835696" y="1556792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1520" y="476672"/>
            <a:ext cx="3952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результатов  и выводы</a:t>
            </a:r>
            <a:r>
              <a:rPr lang="ru-RU" sz="24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71980" y="185015"/>
            <a:ext cx="1530229" cy="135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8" cy="1584176"/>
          </a:xfrm>
        </p:spPr>
        <p:txBody>
          <a:bodyPr/>
          <a:lstStyle/>
          <a:p>
            <a:pPr algn="ctr"/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98" y="1484784"/>
            <a:ext cx="8002204" cy="4694626"/>
          </a:xfrm>
        </p:spPr>
      </p:pic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0" y="1"/>
            <a:ext cx="6588224" cy="112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45791" dir="3378596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«Педагогические практики воспитания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обучающихся  с особенностями здоровья»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6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52928" cy="158417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Благодарим за внимание!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564904"/>
            <a:ext cx="6336704" cy="37175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2139" y="260648"/>
            <a:ext cx="1536325" cy="13595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315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ОСС 1\Desktop\бел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V="1">
            <a:off x="395536" y="548680"/>
            <a:ext cx="1080120" cy="43204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1340769"/>
            <a:ext cx="6480720" cy="1008111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приемов мозжечковой стимуляции в воспитании и развитии познавательных процессов детей с особенностями здоровья»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779912" y="5085184"/>
            <a:ext cx="5040560" cy="4572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sz="20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Вагнер О.В. –учитель-логопед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Кричко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И.В. – учитель дефектолог </a:t>
            </a: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640"/>
            <a:ext cx="6984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b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"Детский сад комбинированной направленности №6" </a:t>
            </a: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Сосновоборска </a:t>
            </a:r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941168"/>
            <a:ext cx="1774090" cy="157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9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991200" cy="792088"/>
          </a:xfrm>
        </p:spPr>
        <p:txBody>
          <a:bodyPr/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современного метода Мозжечковой стимуляции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268760"/>
            <a:ext cx="4017884" cy="540060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Сегодня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подрастающего поколения 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тактильные ощущения (чаще всего современные родители уделяют большую часть своего времени телефонам и др. гаджетам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дети испытывают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перегрузку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обусловленную: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-длительной работой телевизора;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-громкой музыкой;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игрой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телефоном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разными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гаджетами.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это, в свою очередь, пагубно сказывается на развитии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познавательных процессов  у детей</a:t>
            </a:r>
            <a:endParaRPr lang="ru-RU" sz="2000" dirty="0"/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2220280"/>
            <a:ext cx="4663413" cy="34975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029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04825"/>
            <a:ext cx="6552728" cy="563563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ВЫСТУПЛЕНИЯ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Цель: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  по применению метода мозжечковой стимуляции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коррекционных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особенностями здоровья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 «Метод мозжечковой стимуляции»;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 опыт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применения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стимуляции 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коррекционных занятиях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особенностями здоровья.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352" y="122619"/>
            <a:ext cx="1231499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54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504" y="-746883"/>
            <a:ext cx="583264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090A0B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</a:p>
          <a:p>
            <a:pPr lvl="0" algn="ctr"/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«Мозжечковая стимуляция»?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90A0B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7504" y="1284726"/>
            <a:ext cx="5976664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 отдел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движением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координацией.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Исследователи полагают, что мозжечок играет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определенную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мышлении, включая мысли, связанные с языком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настроением. И если появились возможные нарушения нейронных связей между мозжечком и лобными долями, к примеру, то у ребёнка возможны нарушения  речи, психического, эмоционального и интеллектуального развития. </a:t>
            </a:r>
          </a:p>
          <a:p>
            <a:pPr lvl="0"/>
            <a:endParaRPr kumimoji="0" lang="ru-RU" sz="16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sz="1600" u="sng" dirty="0" smtClean="0">
              <a:ea typeface="Times New Roman" pitchFamily="18" charset="0"/>
              <a:cs typeface="Arial" pitchFamily="34" charset="0"/>
            </a:endParaRPr>
          </a:p>
          <a:p>
            <a:pPr lvl="0"/>
            <a:endParaRPr kumimoji="0" lang="ru-RU" sz="1600" b="0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endParaRPr lang="ru-RU" sz="1600" u="sng" dirty="0" smtClean="0"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707904" y="4322374"/>
            <a:ext cx="522007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Мозжечковая стимуляция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методик, направленный на совершенствование  функций мозжечка, активно участвующих  интеллектуальном, речевом и эмоциональном развитии ребенка.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исследователи считают, что мозжечок - это «ключ» к обучению.</a:t>
            </a:r>
          </a:p>
          <a:p>
            <a:endParaRPr lang="ru-RU" sz="1600" dirty="0" smtClean="0"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rial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8347" y="1340768"/>
            <a:ext cx="3275856" cy="28889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296" y="3986120"/>
            <a:ext cx="2880320" cy="26997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5436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программы мозжечковой стимуляции</a:t>
            </a:r>
            <a:endParaRPr lang="ru-RU" sz="2400" i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Пользователь\Desktop\2018-02-17_15-45-54_437479-mederia.ru.jpg.pagespeed.ce.FdK5KbN86I.jpg"/>
          <p:cNvPicPr>
            <a:picLocks noChangeAspect="1" noChangeArrowheads="1"/>
          </p:cNvPicPr>
          <p:nvPr/>
        </p:nvPicPr>
        <p:blipFill>
          <a:blip r:embed="rId3" cstate="print"/>
          <a:srcRect r="50501" b="776"/>
          <a:stretch>
            <a:fillRect/>
          </a:stretch>
        </p:blipFill>
        <p:spPr bwMode="auto">
          <a:xfrm>
            <a:off x="611561" y="1613627"/>
            <a:ext cx="3384376" cy="2584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7984" y="1772816"/>
            <a:ext cx="38164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мозжечковой стимуляции создана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США в середине ХХ века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основателем стал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Фрэнк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Бильгоу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Доска для мозжечковой стимуляции. Купить доску на ex-board.com.u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70" y="4198060"/>
            <a:ext cx="3230867" cy="2423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5112568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концентрации внимания;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виды памяти;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и навыков чтения;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-математические и логические способности;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-анализ и синтез информации;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-общую моторику и спортивные навыки;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-способность к планированию;</a:t>
            </a:r>
          </a:p>
          <a:p>
            <a:pPr lvl="0" algn="just" fontAlgn="t">
              <a:lnSpc>
                <a:spcPct val="150000"/>
              </a:lnSpc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работу эмоционально-волевой сферы.</a:t>
            </a:r>
          </a:p>
          <a:p>
            <a:endParaRPr lang="ru-RU" sz="2000" b="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32656"/>
            <a:ext cx="601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ct val="20000"/>
              </a:spcBef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мозжечкового стимулирования благотворно влияет на: </a:t>
            </a:r>
            <a:endParaRPr lang="ru-RU" sz="2400" i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Векторные дети - фото и картинки abrakadabra.f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22806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644420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работает программа </a:t>
            </a:r>
            <a:endParaRPr lang="ru-RU" sz="2400" b="1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озжечковой стимуляции?</a:t>
            </a:r>
          </a:p>
          <a:p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программы мозжечковой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стимуляции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лежит система тренировок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балансировочных досках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Рокерборды «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140968"/>
            <a:ext cx="2952328" cy="2952330"/>
          </a:xfrm>
          <a:prstGeom prst="rect">
            <a:avLst/>
          </a:prstGeom>
          <a:noFill/>
        </p:spPr>
      </p:pic>
      <p:sp>
        <p:nvSpPr>
          <p:cNvPr id="14342" name="AutoShape 6" descr="Балансировочная доска — интернет-магазин Forbalance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4" name="Picture 8" descr="Балансировочная доска в клетку купить в Санкт-Петербурге | Sport-room24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975" y="3140968"/>
            <a:ext cx="4356484" cy="2904323"/>
          </a:xfrm>
          <a:prstGeom prst="rect">
            <a:avLst/>
          </a:prstGeom>
          <a:noFill/>
        </p:spPr>
      </p:pic>
      <p:sp>
        <p:nvSpPr>
          <p:cNvPr id="14346" name="AutoShape 10" descr="Балансировочная доска — интернет-магазин Forbalance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80312" y="160338"/>
            <a:ext cx="1530229" cy="1359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показана работа по </a:t>
            </a:r>
            <a:endParaRPr lang="ru-RU" sz="2400" b="1" i="1" dirty="0" smtClean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</a:t>
            </a:r>
            <a:r>
              <a:rPr lang="ru-RU" sz="2400" b="1" i="1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мозжечковой </a:t>
            </a:r>
            <a:r>
              <a:rPr lang="ru-RU" sz="2400" b="1" i="1" dirty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стимуляции?</a:t>
            </a:r>
          </a:p>
          <a:p>
            <a:pPr algn="ctr"/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 дети с: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нарушением внимания;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гиперактивностью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поведенческими расстройствами;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вестибулярного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аппарата, НОДА;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проблемами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обучением;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устной и письменной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нарушениями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координации движений и моторной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неловкости»;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диспраксией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нарушениями </a:t>
            </a:r>
            <a:r>
              <a:rPr lang="vi-V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аутисти́ческого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спектра;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ЗПР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ЗРР, ММД,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3926" y="836712"/>
            <a:ext cx="2160239" cy="4170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11TGp_connection_dark">
  <a:themeElements>
    <a:clrScheme name="211TGp_connection_dark 1">
      <a:dk1>
        <a:srgbClr val="969696"/>
      </a:dk1>
      <a:lt1>
        <a:srgbClr val="FFFFFF"/>
      </a:lt1>
      <a:dk2>
        <a:srgbClr val="023888"/>
      </a:dk2>
      <a:lt2>
        <a:srgbClr val="85D9F7"/>
      </a:lt2>
      <a:accent1>
        <a:srgbClr val="5AB14B"/>
      </a:accent1>
      <a:accent2>
        <a:srgbClr val="2F7ADF"/>
      </a:accent2>
      <a:accent3>
        <a:srgbClr val="AAAEC3"/>
      </a:accent3>
      <a:accent4>
        <a:srgbClr val="DADADA"/>
      </a:accent4>
      <a:accent5>
        <a:srgbClr val="B5D5B1"/>
      </a:accent5>
      <a:accent6>
        <a:srgbClr val="2A6ECA"/>
      </a:accent6>
      <a:hlink>
        <a:srgbClr val="8793ED"/>
      </a:hlink>
      <a:folHlink>
        <a:srgbClr val="EBA22B"/>
      </a:folHlink>
    </a:clrScheme>
    <a:fontScheme name="211TGp_connection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11TGp_connection_dark 1">
        <a:dk1>
          <a:srgbClr val="969696"/>
        </a:dk1>
        <a:lt1>
          <a:srgbClr val="FFFFFF"/>
        </a:lt1>
        <a:dk2>
          <a:srgbClr val="02388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EC3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793ED"/>
        </a:hlink>
        <a:folHlink>
          <a:srgbClr val="EBA22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28C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1TGp_connection_dark 3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98C385"/>
        </a:hlink>
        <a:folHlink>
          <a:srgbClr val="D0AA2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</Template>
  <TotalTime>1648</TotalTime>
  <Words>1291</Words>
  <Application>Microsoft Office PowerPoint</Application>
  <PresentationFormat>Экран (4:3)</PresentationFormat>
  <Paragraphs>211</Paragraphs>
  <Slides>19</Slides>
  <Notes>19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211TGp_connection_dark</vt:lpstr>
      <vt:lpstr> Презентационная площадка:    «Педагогические практики воспитания  обучающихся  с особенностями здоровья»</vt:lpstr>
      <vt:lpstr>     «Использование приемов мозжечковой стимуляции в воспитании и развитии познавательных процессов детей с особенностями здоровья»</vt:lpstr>
      <vt:lpstr>Актуальность современного метода Мозжечковой стимуляции </vt:lpstr>
      <vt:lpstr>ЦЕЛЬ И ЗАДАЧИ ВЫСТУПЛЕНИЯ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Познавательное направление воспитания и развития дошкольника</vt:lpstr>
      <vt:lpstr>Познавательное направление воспитания и развития дошкольника</vt:lpstr>
      <vt:lpstr>Познавательное направление воспитания и развития дошкольника</vt:lpstr>
      <vt:lpstr>Взаимодействие специалистов  с семьями воспитанников дошкольников </vt:lpstr>
      <vt:lpstr>Слайд 17</vt:lpstr>
      <vt:lpstr>Слайд 18</vt:lpstr>
      <vt:lpstr>Благодарим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Admin</cp:lastModifiedBy>
  <cp:revision>237</cp:revision>
  <dcterms:created xsi:type="dcterms:W3CDTF">2020-02-05T14:15:46Z</dcterms:created>
  <dcterms:modified xsi:type="dcterms:W3CDTF">2022-12-03T16:13:18Z</dcterms:modified>
</cp:coreProperties>
</file>