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3" r:id="rId4"/>
    <p:sldId id="258" r:id="rId5"/>
    <p:sldId id="262" r:id="rId6"/>
    <p:sldId id="260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5154" y="1811911"/>
            <a:ext cx="5254990" cy="2387600"/>
          </a:xfrm>
        </p:spPr>
        <p:txBody>
          <a:bodyPr anchor="b">
            <a:scene3d>
              <a:camera prst="orthographicFront"/>
              <a:lightRig rig="freezing" dir="t"/>
            </a:scene3d>
            <a:sp3d extrusionH="57150" contourW="50800" prstMaterial="plastic">
              <a:bevelT w="38100" h="38100"/>
              <a:contourClr>
                <a:srgbClr val="002060"/>
              </a:contourClr>
            </a:sp3d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5154" y="4291586"/>
            <a:ext cx="5254990" cy="1655762"/>
          </a:xfrm>
        </p:spPr>
        <p:txBody>
          <a:bodyPr>
            <a:scene3d>
              <a:camera prst="orthographicFront"/>
              <a:lightRig rig="freezing" dir="t"/>
            </a:scene3d>
            <a:sp3d prstMaterial="plastic"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7634" y="1122363"/>
            <a:ext cx="6393305" cy="2387600"/>
          </a:xfrm>
        </p:spPr>
        <p:txBody>
          <a:bodyPr anchor="b"/>
          <a:lstStyle>
            <a:lvl1pPr algn="ctr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7634" y="3602038"/>
            <a:ext cx="639330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505" y="660427"/>
            <a:ext cx="6385811" cy="2852737"/>
          </a:xfrm>
        </p:spPr>
        <p:txBody>
          <a:bodyPr anchor="b"/>
          <a:lstStyle>
            <a:lvl1pPr algn="ctr">
              <a:defRPr sz="60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5505" y="3540153"/>
            <a:ext cx="6385811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734" y="1825625"/>
            <a:ext cx="41101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8388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539646"/>
            <a:ext cx="7886700" cy="11510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80" y="707637"/>
            <a:ext cx="4995941" cy="2785071"/>
          </a:xfrm>
        </p:spPr>
        <p:txBody>
          <a:bodyPr anchor="b">
            <a:scene3d>
              <a:camera prst="orthographicFront"/>
              <a:lightRig rig="freezing" dir="t"/>
            </a:scene3d>
            <a:sp3d extrusionH="57150" contourW="44450">
              <a:bevelT w="38100" h="38100"/>
              <a:contourClr>
                <a:srgbClr val="002060"/>
              </a:contourClr>
            </a:sp3d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080" y="3812214"/>
            <a:ext cx="4995941" cy="1500187"/>
          </a:xfrm>
        </p:spPr>
        <p:txBody>
          <a:bodyPr>
            <a:scene3d>
              <a:camera prst="orthographicFront"/>
              <a:lightRig rig="freezing" dir="t"/>
            </a:scene3d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4854" y="1543987"/>
            <a:ext cx="4289997" cy="46329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543987"/>
            <a:ext cx="4297493" cy="46329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3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539646"/>
            <a:ext cx="7886700" cy="11510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3" y="269823"/>
            <a:ext cx="8701790" cy="116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854" y="1543987"/>
            <a:ext cx="8701790" cy="463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6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7B90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4" y="524656"/>
            <a:ext cx="8308298" cy="116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734" y="1825625"/>
            <a:ext cx="83082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2B56E-07EC-4884-AB75-A935A01D0D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BF8A-F3A3-49E4-A462-A1991ADD25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7B90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080" y="707637"/>
            <a:ext cx="4995941" cy="12091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Имя прилагательное . Обобщение. 6 класс.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5157192"/>
            <a:ext cx="4995941" cy="1500187"/>
          </a:xfrm>
        </p:spPr>
        <p:txBody>
          <a:bodyPr/>
          <a:lstStyle/>
          <a:p>
            <a:r>
              <a:rPr lang="ru-RU" dirty="0" smtClean="0"/>
              <a:t>«С русским воином через века…»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Запишем предложение: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Солдат  в словах  горд, в делах твёрд. </a:t>
            </a:r>
          </a:p>
          <a:p>
            <a:pPr marL="0" indent="0">
              <a:buNone/>
            </a:pPr>
            <a:r>
              <a:rPr lang="ru-RU" dirty="0" smtClean="0"/>
              <a:t>Подчеркните </a:t>
            </a:r>
            <a:r>
              <a:rPr lang="ru-RU" dirty="0"/>
              <a:t>грамматическую основу. </a:t>
            </a:r>
            <a:r>
              <a:rPr lang="ru-RU" dirty="0" smtClean="0"/>
              <a:t>   Объясните.</a:t>
            </a:r>
            <a:endParaRPr lang="ru-RU" dirty="0"/>
          </a:p>
        </p:txBody>
      </p:sp>
      <p:pic>
        <p:nvPicPr>
          <p:cNvPr id="4" name="Picture 2" descr="D:\Мои документы\CAGCAT50\STDDIR4\PE01853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34962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8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700808"/>
            <a:ext cx="8308298" cy="44761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Какие-то  (не)определённые  человеческие тени , контуры зданий, (не)вероятные машины  проносились перед  нами. Третий день пути  по (не)знакомому  лесу  ознаменовался (не)</a:t>
            </a:r>
            <a:r>
              <a:rPr lang="ru-RU" dirty="0" err="1"/>
              <a:t>ожиданным</a:t>
            </a:r>
            <a:r>
              <a:rPr lang="ru-RU" dirty="0"/>
              <a:t>  происшествием.   Свалившись  после (не)удачной  попытки встать, Алексей  на  мгновение  потерял  сознание.   Сразу  ощутил он  с (не)бывалой  силой  и истощение, и (не)человеческую  усталость , и  боль в ногах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С какой орфограммой вы встретились?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7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4" y="524656"/>
            <a:ext cx="8308298" cy="16082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</a:rPr>
              <a:t>Прослушайте следующие предложения и скажите, как вы будете писать НЕ  с прилагательными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916833"/>
            <a:ext cx="8308298" cy="42601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1.(Не)</a:t>
            </a:r>
            <a:r>
              <a:rPr lang="ru-RU" sz="3200" dirty="0" err="1" smtClean="0"/>
              <a:t>настная</a:t>
            </a:r>
            <a:r>
              <a:rPr lang="ru-RU" sz="3200" dirty="0" smtClean="0"/>
              <a:t> </a:t>
            </a:r>
            <a:r>
              <a:rPr lang="ru-RU" sz="3200" dirty="0"/>
              <a:t>погода мешала лётчику передвигаться.</a:t>
            </a:r>
          </a:p>
          <a:p>
            <a:r>
              <a:rPr lang="ru-RU" sz="3200" dirty="0"/>
              <a:t>2.Он хотел встретить </a:t>
            </a:r>
            <a:r>
              <a:rPr lang="ru-RU" sz="3200" dirty="0" smtClean="0"/>
              <a:t>(не ) </a:t>
            </a:r>
            <a:r>
              <a:rPr lang="ru-RU" sz="3200" dirty="0"/>
              <a:t>вражеских  солдат, а русских.</a:t>
            </a:r>
          </a:p>
          <a:p>
            <a:r>
              <a:rPr lang="ru-RU" sz="3200" dirty="0"/>
              <a:t>3.Им овладело совсем </a:t>
            </a:r>
            <a:r>
              <a:rPr lang="ru-RU" sz="3200" dirty="0" smtClean="0"/>
              <a:t>(не )приятное </a:t>
            </a:r>
            <a:r>
              <a:rPr lang="ru-RU" sz="3200" dirty="0"/>
              <a:t>чувство.  </a:t>
            </a:r>
          </a:p>
          <a:p>
            <a:pPr marL="0" indent="0">
              <a:buNone/>
            </a:pPr>
            <a:r>
              <a:rPr lang="ru-RU" sz="3200" dirty="0"/>
              <a:t> </a:t>
            </a:r>
          </a:p>
        </p:txBody>
      </p:sp>
      <p:pic>
        <p:nvPicPr>
          <p:cNvPr id="4" name="Picture 7" descr="D:\Мои документы\CAGCAT50\STDDIR4\PE02088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733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2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24656"/>
            <a:ext cx="7381392" cy="116603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О-Ё  после шипящих.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1.Больш…е наступление  ожидалось в </a:t>
            </a:r>
            <a:r>
              <a:rPr lang="ru-RU" dirty="0" err="1"/>
              <a:t>дремуч..м</a:t>
            </a:r>
            <a:r>
              <a:rPr lang="ru-RU" dirty="0"/>
              <a:t>  лесу.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2.Свинц..вые  пули  проносились над  головами.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3.В  годы  войны  полк  берёг  </a:t>
            </a:r>
            <a:r>
              <a:rPr lang="ru-RU" dirty="0" err="1"/>
              <a:t>кумач..вое</a:t>
            </a:r>
            <a:r>
              <a:rPr lang="ru-RU" dirty="0"/>
              <a:t>  знамя.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4.Нам  </a:t>
            </a:r>
            <a:r>
              <a:rPr lang="ru-RU" dirty="0" err="1"/>
              <a:t>больш</a:t>
            </a:r>
            <a:r>
              <a:rPr lang="ru-RU" dirty="0"/>
              <a:t>..</a:t>
            </a:r>
            <a:r>
              <a:rPr lang="ru-RU" dirty="0" err="1"/>
              <a:t>го</a:t>
            </a:r>
            <a:r>
              <a:rPr lang="ru-RU" dirty="0"/>
              <a:t>  счастья не  надо, чем жить  в мирное  время.</a:t>
            </a:r>
            <a:r>
              <a:rPr lang="ru-RU" b="1" dirty="0"/>
              <a:t>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7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Имя  </a:t>
            </a:r>
            <a:r>
              <a:rPr lang="ru-RU" sz="3200" dirty="0"/>
              <a:t>прилагательное-часть речи, которая отвечает на  </a:t>
            </a:r>
            <a:r>
              <a:rPr lang="ru-RU" sz="3200" dirty="0" smtClean="0"/>
              <a:t>вопросы…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В предложении чаще   всего   бывает </a:t>
            </a:r>
            <a:r>
              <a:rPr lang="ru-RU" sz="3200" dirty="0" smtClean="0"/>
              <a:t>…</a:t>
            </a:r>
          </a:p>
          <a:p>
            <a:r>
              <a:rPr lang="ru-RU" sz="3200" dirty="0" smtClean="0"/>
              <a:t>Изменяется....</a:t>
            </a:r>
          </a:p>
          <a:p>
            <a:pPr marL="0" indent="0">
              <a:buNone/>
            </a:pPr>
            <a:r>
              <a:rPr lang="ru-RU" sz="3200" dirty="0" smtClean="0"/>
              <a:t>   Прилагательное </a:t>
            </a:r>
            <a:r>
              <a:rPr lang="ru-RU" sz="3200" dirty="0"/>
              <a:t>имеет разряд </a:t>
            </a:r>
            <a:r>
              <a:rPr lang="ru-RU" sz="3200" dirty="0" smtClean="0"/>
              <a:t>…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Может быть полным и 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90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4" y="836712"/>
            <a:ext cx="8308298" cy="85397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Д</a:t>
            </a:r>
            <a:r>
              <a:rPr lang="ru-RU" dirty="0" smtClean="0">
                <a:effectLst/>
              </a:rPr>
              <a:t>омашнее  </a:t>
            </a:r>
            <a:r>
              <a:rPr lang="ru-RU" dirty="0">
                <a:effectLst/>
              </a:rPr>
              <a:t>задание (</a:t>
            </a:r>
            <a:r>
              <a:rPr lang="ru-RU" dirty="0" err="1">
                <a:effectLst/>
              </a:rPr>
              <a:t>разноуровневое</a:t>
            </a:r>
            <a:r>
              <a:rPr lang="ru-RU" dirty="0">
                <a:effectLst/>
              </a:rPr>
              <a:t>):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1ур.- ответить на вопросы  учебника</a:t>
            </a:r>
          </a:p>
          <a:p>
            <a:r>
              <a:rPr lang="ru-RU" sz="3200" dirty="0"/>
              <a:t>2 </a:t>
            </a:r>
            <a:r>
              <a:rPr lang="ru-RU" sz="3200" dirty="0" err="1"/>
              <a:t>ур</a:t>
            </a:r>
            <a:r>
              <a:rPr lang="ru-RU" sz="3200" dirty="0"/>
              <a:t>.- выписать из книг  пословицы или выражения писателей на тему «Моя малая Родина». </a:t>
            </a:r>
          </a:p>
          <a:p>
            <a:r>
              <a:rPr lang="ru-RU" sz="3200" dirty="0" smtClean="0"/>
              <a:t>3 </a:t>
            </a:r>
            <a:r>
              <a:rPr lang="ru-RU" sz="3200" dirty="0" err="1"/>
              <a:t>ур</a:t>
            </a:r>
            <a:r>
              <a:rPr lang="ru-RU" sz="3200" dirty="0"/>
              <a:t>.- Написать  мини-сочинение  на данную тему, используя прилагательные,  назвать их морфологические признаки.</a:t>
            </a:r>
          </a:p>
          <a:p>
            <a:pPr marL="0" indent="0">
              <a:buNone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4218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99" y="908720"/>
            <a:ext cx="8308298" cy="526503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       Спасибо за работу!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Рисунок 2" descr="7248609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2492896"/>
            <a:ext cx="4896544" cy="3096344"/>
          </a:xfrm>
          <a:prstGeom prst="rect">
            <a:avLst/>
          </a:prstGeom>
          <a:solidFill>
            <a:srgbClr val="FFFFCC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4" y="524656"/>
            <a:ext cx="8308298" cy="60008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Цели урока: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124744"/>
            <a:ext cx="8308298" cy="5052219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образовательные: </a:t>
            </a:r>
            <a:endParaRPr lang="ru-RU" b="1" dirty="0"/>
          </a:p>
          <a:p>
            <a:pPr lvl="0"/>
            <a:r>
              <a:rPr lang="ru-RU" dirty="0"/>
              <a:t>проверить прочность усвоения темы, </a:t>
            </a:r>
          </a:p>
          <a:p>
            <a:pPr lvl="0"/>
            <a:r>
              <a:rPr lang="ru-RU" dirty="0"/>
              <a:t>закреплять орфографический навык правописания сложных случаев имён прилагательных;</a:t>
            </a:r>
          </a:p>
          <a:p>
            <a:r>
              <a:rPr lang="ru-RU" b="1" i="1" dirty="0"/>
              <a:t>развивающие: </a:t>
            </a:r>
            <a:endParaRPr lang="ru-RU" b="1" dirty="0"/>
          </a:p>
          <a:p>
            <a:pPr lvl="0"/>
            <a:r>
              <a:rPr lang="ru-RU" dirty="0"/>
              <a:t>продолжать развивать аналитико-синтетическую деятельность учащихся;</a:t>
            </a:r>
          </a:p>
          <a:p>
            <a:pPr lvl="0"/>
            <a:r>
              <a:rPr lang="ru-RU" dirty="0"/>
              <a:t>операций сравнения, сопоставления;</a:t>
            </a:r>
          </a:p>
          <a:p>
            <a:pPr lvl="0"/>
            <a:r>
              <a:rPr lang="ru-RU" dirty="0"/>
              <a:t>коммуникативные способности учащихся;</a:t>
            </a:r>
          </a:p>
          <a:p>
            <a:r>
              <a:rPr lang="ru-RU" b="1" i="1" dirty="0"/>
              <a:t>воспитательные: </a:t>
            </a:r>
            <a:endParaRPr lang="ru-RU" b="1" dirty="0"/>
          </a:p>
          <a:p>
            <a:pPr lvl="0"/>
            <a:r>
              <a:rPr lang="ru-RU" dirty="0"/>
              <a:t>вырабатывать ответственность за выполненную работу;</a:t>
            </a:r>
          </a:p>
          <a:p>
            <a:r>
              <a:rPr lang="ru-RU" dirty="0"/>
              <a:t>продолжать формировать культуру учебного труда и взаимопонимание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410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08298" cy="1166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Прочитаем эпиграф, расставим знаки препинания.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Россия   священная наша </a:t>
            </a:r>
            <a:r>
              <a:rPr lang="ru-RU" i="1" dirty="0" smtClean="0"/>
              <a:t>держава</a:t>
            </a:r>
            <a:endParaRPr lang="ru-RU" dirty="0"/>
          </a:p>
          <a:p>
            <a:r>
              <a:rPr lang="ru-RU" i="1" dirty="0"/>
              <a:t>                                                                                              Россия   любимая наша </a:t>
            </a:r>
            <a:r>
              <a:rPr lang="ru-RU" i="1" dirty="0" smtClean="0"/>
              <a:t>страна</a:t>
            </a:r>
            <a:endParaRPr lang="ru-RU" dirty="0"/>
          </a:p>
          <a:p>
            <a:r>
              <a:rPr lang="ru-RU" i="1" dirty="0"/>
              <a:t>                                                                                              Могучая воля, великая слава </a:t>
            </a:r>
            <a:endParaRPr lang="ru-RU" dirty="0"/>
          </a:p>
          <a:p>
            <a:r>
              <a:rPr lang="ru-RU" i="1" dirty="0"/>
              <a:t>                                                                                              Твое достоянье на все </a:t>
            </a:r>
            <a:r>
              <a:rPr lang="ru-RU" i="1" dirty="0" smtClean="0"/>
              <a:t>времена</a:t>
            </a:r>
            <a:r>
              <a:rPr lang="ru-RU" dirty="0"/>
              <a:t>	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Откуда эти слова?</a:t>
            </a:r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5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4" y="524656"/>
            <a:ext cx="8308298" cy="744104"/>
          </a:xfrm>
        </p:spPr>
        <p:txBody>
          <a:bodyPr/>
          <a:lstStyle/>
          <a:p>
            <a:r>
              <a:rPr lang="ru-RU" dirty="0" smtClean="0"/>
              <a:t>Что такое гимн?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340768"/>
            <a:ext cx="8308298" cy="4836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u="sng" dirty="0"/>
              <a:t>Гимн</a:t>
            </a:r>
            <a:r>
              <a:rPr lang="ru-RU" sz="3200" dirty="0"/>
              <a:t> – </a:t>
            </a:r>
            <a:r>
              <a:rPr lang="ru-RU" sz="3200" dirty="0">
                <a:solidFill>
                  <a:srgbClr val="FF0000"/>
                </a:solidFill>
              </a:rPr>
              <a:t>торжественная песня </a:t>
            </a:r>
            <a:r>
              <a:rPr lang="ru-RU" sz="3200" dirty="0"/>
              <a:t>, принятая  как символ   </a:t>
            </a:r>
            <a:r>
              <a:rPr lang="ru-RU" sz="3200" dirty="0">
                <a:solidFill>
                  <a:srgbClr val="FF0000"/>
                </a:solidFill>
              </a:rPr>
              <a:t>государственного </a:t>
            </a:r>
            <a:r>
              <a:rPr lang="ru-RU" sz="3200" dirty="0"/>
              <a:t>или социального </a:t>
            </a:r>
            <a:r>
              <a:rPr lang="ru-RU" sz="3200" dirty="0" smtClean="0">
                <a:solidFill>
                  <a:srgbClr val="FF0000"/>
                </a:solidFill>
              </a:rPr>
              <a:t>единства.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Выпишите выделенные словосочетания</a:t>
            </a:r>
            <a:r>
              <a:rPr lang="ru-RU" sz="3200" dirty="0"/>
              <a:t>.</a:t>
            </a:r>
            <a:r>
              <a:rPr lang="ru-RU" sz="3200" dirty="0" smtClean="0"/>
              <a:t> Какая орфограмма  встретилась?</a:t>
            </a:r>
          </a:p>
          <a:p>
            <a:pPr marL="0" indent="0">
              <a:buNone/>
            </a:pPr>
            <a:r>
              <a:rPr lang="ru-RU" sz="3200" dirty="0" smtClean="0"/>
              <a:t>Добавьте ещё несколько  словосочетаний на данное правило.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Например: свящ</a:t>
            </a:r>
            <a:r>
              <a:rPr lang="ru-RU" sz="3200" dirty="0" smtClean="0">
                <a:solidFill>
                  <a:srgbClr val="C00000"/>
                </a:solidFill>
              </a:rPr>
              <a:t>енн</a:t>
            </a:r>
            <a:r>
              <a:rPr lang="ru-RU" sz="3200" dirty="0" smtClean="0"/>
              <a:t>ая война…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10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Следующий символ России – Герб.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1825625"/>
            <a:ext cx="596746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i="1" u="sng" dirty="0"/>
              <a:t>Герб</a:t>
            </a:r>
            <a:r>
              <a:rPr lang="ru-RU" sz="3200" dirty="0"/>
              <a:t> – это отличительный знак  государства, города, сословия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sz="3200" dirty="0" smtClean="0"/>
              <a:t>Запишите </a:t>
            </a:r>
            <a:r>
              <a:rPr lang="ru-RU" sz="3200" dirty="0"/>
              <a:t>предложение, </a:t>
            </a:r>
            <a:r>
              <a:rPr lang="ru-RU" sz="3200" dirty="0" smtClean="0"/>
              <a:t>определите степень </a:t>
            </a:r>
            <a:r>
              <a:rPr lang="ru-RU" sz="3200" dirty="0"/>
              <a:t>прилагательного.</a:t>
            </a:r>
          </a:p>
          <a:p>
            <a:r>
              <a:rPr lang="ru-RU" sz="3200" dirty="0"/>
              <a:t>    </a:t>
            </a:r>
            <a:r>
              <a:rPr lang="ru-RU" sz="3200" dirty="0" smtClean="0"/>
              <a:t>   </a:t>
            </a:r>
            <a:r>
              <a:rPr lang="ru-RU" sz="3200" i="1" dirty="0" smtClean="0"/>
              <a:t>Двуглавый </a:t>
            </a:r>
            <a:r>
              <a:rPr lang="ru-RU" sz="3200" i="1" dirty="0"/>
              <a:t>орёл – </a:t>
            </a:r>
            <a:r>
              <a:rPr lang="ru-RU" sz="3200" i="1" dirty="0" smtClean="0"/>
              <a:t> один из </a:t>
            </a:r>
            <a:r>
              <a:rPr lang="ru-RU" sz="3200" b="1" i="1" dirty="0" smtClean="0"/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древнейших</a:t>
            </a:r>
            <a:r>
              <a:rPr lang="ru-RU" sz="3200" i="1" dirty="0"/>
              <a:t> символов.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1026" name="Picture 2" descr="C:\Users\Валентина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146241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91" y="1484784"/>
            <a:ext cx="8308298" cy="116603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Г</a:t>
            </a:r>
            <a:r>
              <a:rPr lang="ru-RU" dirty="0" smtClean="0">
                <a:effectLst/>
              </a:rPr>
              <a:t>рафически </a:t>
            </a:r>
            <a:r>
              <a:rPr lang="ru-RU" dirty="0">
                <a:effectLst/>
              </a:rPr>
              <a:t>выделить  суффиксы ,  подчеркнуть прилагательные как члены предложения.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734" y="2708919"/>
            <a:ext cx="8308298" cy="3468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 Мать-земля  </a:t>
            </a:r>
            <a:r>
              <a:rPr lang="ru-RU" sz="3200" dirty="0"/>
              <a:t>родная наша,</a:t>
            </a:r>
          </a:p>
          <a:p>
            <a:pPr marL="0" indent="0">
              <a:buNone/>
            </a:pPr>
            <a:r>
              <a:rPr lang="ru-RU" sz="3200" dirty="0" smtClean="0"/>
              <a:t>  В </a:t>
            </a:r>
            <a:r>
              <a:rPr lang="ru-RU" sz="3200" dirty="0"/>
              <a:t>дни беды и в дни  побед                     </a:t>
            </a:r>
          </a:p>
          <a:p>
            <a:pPr marL="0" indent="0">
              <a:buNone/>
            </a:pPr>
            <a:r>
              <a:rPr lang="ru-RU" sz="3200" dirty="0" smtClean="0"/>
              <a:t>  Нет </a:t>
            </a:r>
            <a:r>
              <a:rPr lang="ru-RU" sz="3200" dirty="0"/>
              <a:t>тебя  светлей и краше</a:t>
            </a:r>
          </a:p>
          <a:p>
            <a:pPr marL="0" indent="0">
              <a:buNone/>
            </a:pPr>
            <a:r>
              <a:rPr lang="ru-RU" sz="3200" dirty="0" smtClean="0"/>
              <a:t>  И </a:t>
            </a:r>
            <a:r>
              <a:rPr lang="ru-RU" sz="3200" dirty="0"/>
              <a:t>желанней сердцу нет.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8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4" y="524656"/>
            <a:ext cx="8308298" cy="672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Флаг России.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196752"/>
            <a:ext cx="4861112" cy="518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u="sng" dirty="0">
                <a:solidFill>
                  <a:srgbClr val="C00000"/>
                </a:solidFill>
              </a:rPr>
              <a:t>Флаг</a:t>
            </a:r>
            <a:r>
              <a:rPr lang="ru-RU" sz="3200" dirty="0"/>
              <a:t> -  официальный символ власти . </a:t>
            </a: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В </a:t>
            </a:r>
            <a:r>
              <a:rPr lang="ru-RU" sz="3200" dirty="0"/>
              <a:t>апреле 1896 г </a:t>
            </a:r>
            <a:r>
              <a:rPr lang="ru-RU" sz="3200" dirty="0" smtClean="0"/>
              <a:t>Министерство  </a:t>
            </a:r>
            <a:r>
              <a:rPr lang="ru-RU" sz="3200" dirty="0"/>
              <a:t>юстиции постановило , что государственным  должен считаться   бело-сине-красный и никакой другой флаг. 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Picture 4" descr="48368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3444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/>
              <a:t>Если  говорить о воинах, солдатах , то сразу приходят на память слова 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СМЕЛОСТЬ</a:t>
            </a:r>
            <a:r>
              <a:rPr lang="ru-RU" sz="3200" dirty="0">
                <a:solidFill>
                  <a:srgbClr val="C00000"/>
                </a:solidFill>
              </a:rPr>
              <a:t>, ВОЛЯ,  МУЖЕСТВО,  ВЕЛИКОДУШИЕ,  БЛАГОРОДСТВО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b="1" dirty="0"/>
              <a:t>Задание:</a:t>
            </a:r>
            <a:r>
              <a:rPr lang="ru-RU" sz="3200" dirty="0"/>
              <a:t> образовать от данных   существительных – имена  прилагательные и сделать разбор по составу.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8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Лексическое значение слов: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u="sng" dirty="0"/>
              <a:t>Мужественный</a:t>
            </a:r>
            <a:r>
              <a:rPr lang="ru-RU" u="sng" dirty="0"/>
              <a:t> </a:t>
            </a:r>
            <a:r>
              <a:rPr lang="ru-RU" dirty="0"/>
              <a:t>– обладающий мужеством, т.е. храбростью, имеет присутствие духа в опасности.</a:t>
            </a:r>
          </a:p>
          <a:p>
            <a:pPr marL="0" indent="0">
              <a:buNone/>
            </a:pPr>
            <a:r>
              <a:rPr lang="ru-RU" i="1" u="sng" dirty="0"/>
              <a:t>Благородный</a:t>
            </a:r>
            <a:r>
              <a:rPr lang="ru-RU" dirty="0"/>
              <a:t>- высоконравственный, самоотверженно честный и открытый.</a:t>
            </a:r>
          </a:p>
          <a:p>
            <a:pPr marL="0" indent="0">
              <a:buNone/>
            </a:pPr>
            <a:r>
              <a:rPr lang="ru-RU" i="1" u="sng" dirty="0"/>
              <a:t>Великодушный</a:t>
            </a:r>
            <a:r>
              <a:rPr lang="ru-RU" b="1" dirty="0"/>
              <a:t> – </a:t>
            </a:r>
            <a:r>
              <a:rPr lang="ru-RU" dirty="0"/>
              <a:t>обладающий высокими</a:t>
            </a:r>
            <a:r>
              <a:rPr lang="ru-RU" b="1" dirty="0"/>
              <a:t>  </a:t>
            </a:r>
            <a:r>
              <a:rPr lang="ru-RU" dirty="0"/>
              <a:t>душевными  качествами,</a:t>
            </a:r>
            <a:r>
              <a:rPr lang="ru-RU" b="1" dirty="0"/>
              <a:t> </a:t>
            </a:r>
            <a:r>
              <a:rPr lang="ru-RU" dirty="0"/>
              <a:t>снисходительный к другим</a:t>
            </a:r>
            <a:r>
              <a:rPr lang="ru-RU" b="1" dirty="0"/>
              <a:t>   </a:t>
            </a:r>
            <a:r>
              <a:rPr lang="ru-RU" dirty="0"/>
              <a:t>до готовности бескорыстно жертвовать  своими</a:t>
            </a:r>
            <a:r>
              <a:rPr lang="ru-RU" b="1" dirty="0"/>
              <a:t>  </a:t>
            </a:r>
            <a:r>
              <a:rPr lang="ru-RU" dirty="0"/>
              <a:t>интересами.</a:t>
            </a:r>
          </a:p>
        </p:txBody>
      </p:sp>
    </p:spTree>
    <p:extLst>
      <p:ext uri="{BB962C8B-B14F-4D97-AF65-F5344CB8AC3E}">
        <p14:creationId xmlns:p14="http://schemas.microsoft.com/office/powerpoint/2010/main" val="19708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 февраля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3 февраля 2" id="{270046F7-095E-4B89-9AC8-775CCA035A2F}" vid="{A0334CFB-59B1-4509-976D-843C430246B8}"/>
    </a:ext>
  </a:extLst>
</a:theme>
</file>

<file path=ppt/theme/theme2.xml><?xml version="1.0" encoding="utf-8"?>
<a:theme xmlns:a="http://schemas.openxmlformats.org/drawingml/2006/main" name="23 февраля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DC163321-F875-4495-8020-06862727054A}" vid="{3EA2DE63-1793-4657-ABED-657E7108D4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537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23 февраля 3</vt:lpstr>
      <vt:lpstr>23 февраля 1</vt:lpstr>
      <vt:lpstr>Имя прилагательное . Обобщение. 6 класс.</vt:lpstr>
      <vt:lpstr>Цели урока: </vt:lpstr>
      <vt:lpstr>Прочитаем эпиграф, расставим знаки препинания.</vt:lpstr>
      <vt:lpstr>Что такое гимн?</vt:lpstr>
      <vt:lpstr>Следующий символ России – Герб. </vt:lpstr>
      <vt:lpstr>Графически выделить  суффиксы ,  подчеркнуть прилагательные как члены предложения.</vt:lpstr>
      <vt:lpstr>Флаг России.</vt:lpstr>
      <vt:lpstr>Презентация PowerPoint</vt:lpstr>
      <vt:lpstr>Лексическое значение слов:</vt:lpstr>
      <vt:lpstr>Запишем предложение: </vt:lpstr>
      <vt:lpstr>Работа с текстом:</vt:lpstr>
      <vt:lpstr>Прослушайте следующие предложения и скажите, как вы будете писать НЕ  с прилагательными </vt:lpstr>
      <vt:lpstr>О-Ё  после шипящих. </vt:lpstr>
      <vt:lpstr>Выводы:</vt:lpstr>
      <vt:lpstr>Домашнее  задание (разноуровневое):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прилагательное . Обобщение. 6 класс.</dc:title>
  <dc:creator>Валентина</dc:creator>
  <cp:lastModifiedBy>Валентина</cp:lastModifiedBy>
  <cp:revision>9</cp:revision>
  <dcterms:created xsi:type="dcterms:W3CDTF">2018-01-21T15:33:48Z</dcterms:created>
  <dcterms:modified xsi:type="dcterms:W3CDTF">2023-11-03T10:22:02Z</dcterms:modified>
</cp:coreProperties>
</file>