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67" r:id="rId2"/>
    <p:sldId id="262" r:id="rId3"/>
    <p:sldId id="264" r:id="rId4"/>
    <p:sldId id="263" r:id="rId5"/>
    <p:sldId id="265" r:id="rId6"/>
    <p:sldId id="256" r:id="rId7"/>
    <p:sldId id="257" r:id="rId8"/>
    <p:sldId id="258" r:id="rId9"/>
    <p:sldId id="259" r:id="rId10"/>
    <p:sldId id="261" r:id="rId11"/>
    <p:sldId id="266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222362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0582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588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20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87516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886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860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7377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973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37671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35687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9733B47-A9F5-4C5F-914C-80E41E24C7E9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97CFEC64-1BE5-4E9C-A4C5-C3207B8D49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251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Имя числительное как часть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149080"/>
            <a:ext cx="3168352" cy="1752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Составила учитель русского языка и литературы  МОУ </a:t>
            </a:r>
            <a:r>
              <a:rPr lang="ru-RU" dirty="0" err="1" smtClean="0"/>
              <a:t>Усть</a:t>
            </a:r>
            <a:r>
              <a:rPr lang="ru-RU" dirty="0" smtClean="0"/>
              <a:t>–Ордынская СОШ № 4 </a:t>
            </a:r>
            <a:r>
              <a:rPr lang="ru-RU" dirty="0" err="1" smtClean="0"/>
              <a:t>Шадаева</a:t>
            </a:r>
            <a:r>
              <a:rPr lang="ru-RU" dirty="0" smtClean="0"/>
              <a:t> Вера Васильевна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487715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620688"/>
            <a:ext cx="8064896" cy="72008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Учитесь различать части речи, имеющие значение числа!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72575" y="1556792"/>
            <a:ext cx="3672408" cy="43204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Имя числительное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8525" y="2862777"/>
            <a:ext cx="2088232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63776" y="4784220"/>
            <a:ext cx="2088232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причастие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83585" y="4784220"/>
            <a:ext cx="2088232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деепричастие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784220"/>
            <a:ext cx="2088232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наречие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63776" y="2852936"/>
            <a:ext cx="2088232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64438" y="2852936"/>
            <a:ext cx="2088232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421" y="1988840"/>
            <a:ext cx="3257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сколько?  </a:t>
            </a:r>
            <a:r>
              <a:rPr lang="ru-RU" sz="2400" b="1" i="1" dirty="0">
                <a:solidFill>
                  <a:srgbClr val="FF0000"/>
                </a:solidFill>
              </a:rPr>
              <a:t>т</a:t>
            </a:r>
            <a:r>
              <a:rPr lang="ru-RU" sz="2400" b="1" i="1" dirty="0" smtClean="0">
                <a:solidFill>
                  <a:srgbClr val="FF0000"/>
                </a:solidFill>
              </a:rPr>
              <a:t>ри, трое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8328" y="1977930"/>
            <a:ext cx="267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к</a:t>
            </a:r>
            <a:r>
              <a:rPr lang="ru-RU" sz="2400" b="1" dirty="0" smtClean="0"/>
              <a:t>оторый? </a:t>
            </a:r>
            <a:r>
              <a:rPr lang="ru-RU" sz="2400" b="1" i="1" dirty="0" smtClean="0">
                <a:solidFill>
                  <a:srgbClr val="FF0000"/>
                </a:solidFill>
              </a:rPr>
              <a:t>третий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9670" y="3666762"/>
            <a:ext cx="1940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ч</a:t>
            </a:r>
            <a:r>
              <a:rPr lang="ru-RU" sz="2400" b="1" dirty="0" smtClean="0"/>
              <a:t>то сделать?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утроить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5945" y="3603779"/>
            <a:ext cx="3641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          </a:t>
            </a:r>
            <a:r>
              <a:rPr lang="ru-RU" sz="2400" b="1" dirty="0" smtClean="0"/>
              <a:t>кто? что?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т</a:t>
            </a:r>
            <a:r>
              <a:rPr lang="ru-RU" sz="2400" b="1" i="1" dirty="0" smtClean="0">
                <a:solidFill>
                  <a:srgbClr val="FF0000"/>
                </a:solidFill>
              </a:rPr>
              <a:t>ройня, тройка, троица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04281" y="3429000"/>
            <a:ext cx="2312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    </a:t>
            </a:r>
            <a:r>
              <a:rPr lang="ru-RU" sz="2400" b="1" dirty="0" smtClean="0"/>
              <a:t>какой?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тройной,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трехслойный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5509335"/>
            <a:ext cx="2634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          как?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т</a:t>
            </a:r>
            <a:r>
              <a:rPr lang="ru-RU" sz="2400" b="1" i="1" dirty="0" smtClean="0">
                <a:solidFill>
                  <a:srgbClr val="FF0000"/>
                </a:solidFill>
              </a:rPr>
              <a:t>рижды, втроем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0947" y="5523399"/>
            <a:ext cx="1751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ч</a:t>
            </a:r>
            <a:r>
              <a:rPr lang="ru-RU" sz="2400" b="1" dirty="0" smtClean="0"/>
              <a:t>то сделав?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утроив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2573" y="5463168"/>
            <a:ext cx="23306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к</a:t>
            </a:r>
            <a:r>
              <a:rPr lang="ru-RU" sz="2400" b="1" dirty="0" smtClean="0"/>
              <a:t>акой?</a:t>
            </a:r>
          </a:p>
          <a:p>
            <a:r>
              <a:rPr lang="ru-RU" sz="2400" b="1" dirty="0" smtClean="0"/>
              <a:t>что сделавший?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утроивший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29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425" y="692696"/>
            <a:ext cx="540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Сегодня я узнал</a:t>
            </a:r>
            <a:r>
              <a:rPr lang="ru-RU" sz="4000" b="1" dirty="0" smtClean="0">
                <a:solidFill>
                  <a:schemeClr val="tx2"/>
                </a:solidFill>
              </a:rPr>
              <a:t>..</a:t>
            </a:r>
          </a:p>
          <a:p>
            <a:endParaRPr lang="ru-RU" sz="4000" b="1" dirty="0" smtClean="0">
              <a:solidFill>
                <a:schemeClr val="tx2"/>
              </a:solidFill>
            </a:endParaRPr>
          </a:p>
          <a:p>
            <a:r>
              <a:rPr lang="ru-RU" sz="4000" b="1" dirty="0" smtClean="0">
                <a:solidFill>
                  <a:schemeClr val="tx2"/>
                </a:solidFill>
              </a:rPr>
              <a:t> </a:t>
            </a:r>
            <a:r>
              <a:rPr lang="ru-RU" sz="4000" b="1" dirty="0">
                <a:solidFill>
                  <a:schemeClr val="tx2"/>
                </a:solidFill>
              </a:rPr>
              <a:t>Было трудно… </a:t>
            </a:r>
            <a:endParaRPr lang="ru-RU" sz="4000" b="1" dirty="0" smtClean="0">
              <a:solidFill>
                <a:schemeClr val="tx2"/>
              </a:solidFill>
            </a:endParaRPr>
          </a:p>
          <a:p>
            <a:endParaRPr lang="ru-RU" sz="4000" b="1" dirty="0" smtClean="0">
              <a:solidFill>
                <a:schemeClr val="tx2"/>
              </a:solidFill>
            </a:endParaRPr>
          </a:p>
          <a:p>
            <a:r>
              <a:rPr lang="ru-RU" sz="4000" b="1" dirty="0" smtClean="0">
                <a:solidFill>
                  <a:schemeClr val="tx2"/>
                </a:solidFill>
              </a:rPr>
              <a:t>Я </a:t>
            </a:r>
            <a:r>
              <a:rPr lang="ru-RU" sz="4000" b="1" dirty="0">
                <a:solidFill>
                  <a:schemeClr val="tx2"/>
                </a:solidFill>
              </a:rPr>
              <a:t>понял, что… </a:t>
            </a:r>
            <a:endParaRPr lang="ru-RU" sz="4000" b="1" dirty="0" smtClean="0">
              <a:solidFill>
                <a:schemeClr val="tx2"/>
              </a:solidFill>
            </a:endParaRPr>
          </a:p>
          <a:p>
            <a:endParaRPr lang="ru-RU" sz="4000" b="1" dirty="0" smtClean="0">
              <a:solidFill>
                <a:schemeClr val="tx2"/>
              </a:solidFill>
            </a:endParaRPr>
          </a:p>
          <a:p>
            <a:r>
              <a:rPr lang="ru-RU" sz="4000" b="1" dirty="0" smtClean="0">
                <a:solidFill>
                  <a:schemeClr val="tx2"/>
                </a:solidFill>
              </a:rPr>
              <a:t>У </a:t>
            </a:r>
            <a:r>
              <a:rPr lang="ru-RU" sz="4000" b="1" dirty="0">
                <a:solidFill>
                  <a:schemeClr val="tx2"/>
                </a:solidFill>
              </a:rPr>
              <a:t>меня получилось… </a:t>
            </a:r>
            <a:endParaRPr lang="ru-RU" sz="4000" b="1" dirty="0" smtClean="0">
              <a:solidFill>
                <a:schemeClr val="tx2"/>
              </a:solidFill>
            </a:endParaRPr>
          </a:p>
          <a:p>
            <a:endParaRPr lang="ru-RU" sz="4000" b="1" dirty="0" smtClean="0">
              <a:solidFill>
                <a:schemeClr val="tx2"/>
              </a:solidFill>
            </a:endParaRPr>
          </a:p>
          <a:p>
            <a:r>
              <a:rPr lang="ru-RU" sz="4000" b="1" dirty="0" smtClean="0">
                <a:solidFill>
                  <a:schemeClr val="tx2"/>
                </a:solidFill>
              </a:rPr>
              <a:t>Я </a:t>
            </a:r>
            <a:r>
              <a:rPr lang="ru-RU" sz="4000" b="1" dirty="0">
                <a:solidFill>
                  <a:schemeClr val="tx2"/>
                </a:solidFill>
              </a:rPr>
              <a:t>научился…</a:t>
            </a:r>
          </a:p>
        </p:txBody>
      </p:sp>
    </p:spTree>
    <p:extLst>
      <p:ext uri="{BB962C8B-B14F-4D97-AF65-F5344CB8AC3E}">
        <p14:creationId xmlns:p14="http://schemas.microsoft.com/office/powerpoint/2010/main" val="25222587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341" y="620688"/>
            <a:ext cx="8496944" cy="6480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По строению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числительные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бывают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44341" y="1556792"/>
            <a:ext cx="2283443" cy="4536504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Простые: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ва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четыре, сто, второй,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сотый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43808" y="1611288"/>
            <a:ext cx="3024336" cy="448200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Сложные: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диннадцать,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ятьдесят, девятьсот,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двухтысячный  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12160" y="1544572"/>
            <a:ext cx="2952327" cy="4548724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Составные: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орок восемь,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то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ятьдесят четыре, сорок восьмой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380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5990" y="1052736"/>
            <a:ext cx="7154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Пятый, пятерка, пятак. пятерня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990" y="2060848"/>
            <a:ext cx="6835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Тройка, троица, третий, трояк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33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1052736"/>
            <a:ext cx="7154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chemeClr val="tx2">
                    <a:lumMod val="50000"/>
                  </a:schemeClr>
                </a:solidFill>
              </a:rPr>
              <a:t>Пятый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, пятерка, пятак. пятерня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060848"/>
            <a:ext cx="6835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Тройка, троица, </a:t>
            </a:r>
            <a:r>
              <a:rPr lang="ru-RU" sz="4000" b="1" u="sng" dirty="0" smtClean="0">
                <a:solidFill>
                  <a:schemeClr val="tx2">
                    <a:lumMod val="50000"/>
                  </a:schemeClr>
                </a:solidFill>
              </a:rPr>
              <a:t>третий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, трояк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2545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908720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C00000"/>
                </a:solidFill>
              </a:rPr>
              <a:t>-На </a:t>
            </a:r>
            <a:r>
              <a:rPr lang="ru-RU" sz="4000" b="1" dirty="0">
                <a:solidFill>
                  <a:srgbClr val="C00000"/>
                </a:solidFill>
              </a:rPr>
              <a:t>какие вопросы </a:t>
            </a:r>
            <a:r>
              <a:rPr lang="ru-RU" sz="4000" b="1" dirty="0" smtClean="0">
                <a:solidFill>
                  <a:srgbClr val="C00000"/>
                </a:solidFill>
              </a:rPr>
              <a:t>отвечают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эти  слова</a:t>
            </a:r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b="1" dirty="0">
                <a:solidFill>
                  <a:srgbClr val="C00000"/>
                </a:solidFill>
              </a:rPr>
              <a:t>- Что обозначают?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b="1" dirty="0">
                <a:solidFill>
                  <a:srgbClr val="C00000"/>
                </a:solidFill>
              </a:rPr>
              <a:t>- Как изменяются?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b="1" dirty="0">
                <a:solidFill>
                  <a:srgbClr val="C00000"/>
                </a:solidFill>
              </a:rPr>
              <a:t>- Чем являются </a:t>
            </a:r>
            <a:r>
              <a:rPr lang="ru-RU" sz="4000" b="1">
                <a:solidFill>
                  <a:srgbClr val="C00000"/>
                </a:solidFill>
              </a:rPr>
              <a:t>в </a:t>
            </a:r>
            <a:r>
              <a:rPr lang="ru-RU" sz="4000" b="1" smtClean="0">
                <a:solidFill>
                  <a:srgbClr val="C00000"/>
                </a:solidFill>
              </a:rPr>
              <a:t> предложении</a:t>
            </a:r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12398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510" y="197153"/>
            <a:ext cx="7953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Прием «верные и неверные утверждения»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829460"/>
            <a:ext cx="3215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</a:rPr>
              <a:t>«Правда ли, что..»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410" y="1484784"/>
            <a:ext cx="7381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1…имена числительные отвечают только на вопросы </a:t>
            </a:r>
            <a:endParaRPr lang="ru-RU" sz="24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    «</a:t>
            </a:r>
            <a:r>
              <a:rPr lang="ru-RU" sz="2400" b="1" dirty="0"/>
              <a:t>сколько?», «который</a:t>
            </a:r>
            <a:r>
              <a:rPr lang="ru-RU" sz="2400" b="1" dirty="0" smtClean="0"/>
              <a:t>?»;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3723" y="2315781"/>
            <a:ext cx="6899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2….имен числительных в языке очень немного; </a:t>
            </a:r>
            <a:endParaRPr lang="ru-RU" sz="2400" b="1" dirty="0" smtClean="0"/>
          </a:p>
          <a:p>
            <a:r>
              <a:rPr lang="ru-RU" sz="2400" b="1" dirty="0" smtClean="0"/>
              <a:t>3…имена </a:t>
            </a:r>
            <a:r>
              <a:rPr lang="ru-RU" sz="2400" b="1" dirty="0"/>
              <a:t>числительные изменяются по падежам</a:t>
            </a:r>
            <a:r>
              <a:rPr lang="ru-RU" sz="2400" b="1" dirty="0" smtClean="0"/>
              <a:t>;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8255" y="3146777"/>
            <a:ext cx="7319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4….все числительные можно записать цифрами; </a:t>
            </a:r>
            <a:endParaRPr lang="ru-RU" sz="2400" b="1" dirty="0" smtClean="0"/>
          </a:p>
          <a:p>
            <a:r>
              <a:rPr lang="ru-RU" sz="2400" b="1" dirty="0" smtClean="0"/>
              <a:t>5…эта </a:t>
            </a:r>
            <a:r>
              <a:rPr lang="ru-RU" sz="2400" b="1" dirty="0"/>
              <a:t>часть речи может быть только определением;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9229" y="3977774"/>
            <a:ext cx="7910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6. числительные имеют общие признаки с </a:t>
            </a:r>
            <a:endParaRPr lang="ru-RU" sz="2400" b="1" dirty="0" smtClean="0"/>
          </a:p>
          <a:p>
            <a:r>
              <a:rPr lang="ru-RU" sz="2400" b="1" dirty="0" smtClean="0"/>
              <a:t>    существительными</a:t>
            </a:r>
            <a:r>
              <a:rPr lang="ru-RU" sz="2400" b="1" dirty="0"/>
              <a:t>; </a:t>
            </a:r>
            <a:endParaRPr lang="ru-RU" sz="2400" b="1" dirty="0" smtClean="0"/>
          </a:p>
          <a:p>
            <a:r>
              <a:rPr lang="ru-RU" sz="2400" b="1" dirty="0" smtClean="0"/>
              <a:t>7…они </a:t>
            </a:r>
            <a:r>
              <a:rPr lang="ru-RU" sz="2400" b="1" dirty="0"/>
              <a:t>имеют общие признаки с прилагательными;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300" y="5122584"/>
            <a:ext cx="883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</a:t>
            </a:r>
            <a:r>
              <a:rPr lang="ru-RU" sz="2400" b="1" dirty="0"/>
              <a:t>8….можно прожить день, не встретив ни одного числительного;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410" y="5593796"/>
            <a:ext cx="646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9….числительное не может состоять из 3 слов</a:t>
            </a:r>
            <a:r>
              <a:rPr lang="ru-RU" sz="2400" b="1" dirty="0" smtClean="0"/>
              <a:t>; </a:t>
            </a:r>
          </a:p>
          <a:p>
            <a:r>
              <a:rPr lang="ru-RU" sz="2400" b="1" dirty="0" smtClean="0"/>
              <a:t>10</a:t>
            </a:r>
            <a:r>
              <a:rPr lang="ru-RU" sz="2400" b="1" dirty="0"/>
              <a:t>….слово «полтора» - это числительное.</a:t>
            </a:r>
          </a:p>
        </p:txBody>
      </p:sp>
    </p:spTree>
    <p:extLst>
      <p:ext uri="{BB962C8B-B14F-4D97-AF65-F5344CB8AC3E}">
        <p14:creationId xmlns:p14="http://schemas.microsoft.com/office/powerpoint/2010/main" val="14434066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носка-облако 10"/>
          <p:cNvSpPr/>
          <p:nvPr/>
        </p:nvSpPr>
        <p:spPr>
          <a:xfrm>
            <a:off x="2123728" y="1268760"/>
            <a:ext cx="4752528" cy="1772816"/>
          </a:xfrm>
          <a:prstGeom prst="cloudCallou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Общее грамматическое значение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4383444" y="4725144"/>
            <a:ext cx="4752528" cy="1772816"/>
          </a:xfrm>
          <a:prstGeom prst="cloudCallou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Синтаксические признаки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0" y="3573016"/>
            <a:ext cx="4752528" cy="1772816"/>
          </a:xfrm>
          <a:prstGeom prst="cloudCallou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Морфологические признаки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5283" y="404664"/>
            <a:ext cx="6264696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Имя числительное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448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056784" cy="79208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Общие грамматические признаки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1520" y="1772816"/>
            <a:ext cx="2160240" cy="1440160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Число</a:t>
            </a: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2627784" y="2348880"/>
            <a:ext cx="3024336" cy="161607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Количество предметов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5796136" y="1772816"/>
            <a:ext cx="2808312" cy="1440160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Порядок предметов при счёте</a:t>
            </a:r>
            <a:endParaRPr lang="ru-RU" sz="2400" b="1" dirty="0"/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1907704" y="1412776"/>
            <a:ext cx="2664296" cy="43204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4572000" y="1412776"/>
            <a:ext cx="2232248" cy="36004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4" idx="0"/>
          </p:cNvCxnSpPr>
          <p:nvPr/>
        </p:nvCxnSpPr>
        <p:spPr>
          <a:xfrm flipH="1">
            <a:off x="4139952" y="1412776"/>
            <a:ext cx="432048" cy="93610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79512" y="5445224"/>
            <a:ext cx="3960440" cy="72008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Количественные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4048" y="5445224"/>
            <a:ext cx="3960440" cy="72008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Порядковые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4293096"/>
            <a:ext cx="7056784" cy="4320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По значению и грамматическим особенностям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25" name="Прямая со стрелкой 24"/>
          <p:cNvCxnSpPr>
            <a:stCxn id="19" idx="2"/>
          </p:cNvCxnSpPr>
          <p:nvPr/>
        </p:nvCxnSpPr>
        <p:spPr>
          <a:xfrm flipH="1">
            <a:off x="2159732" y="4725144"/>
            <a:ext cx="2412268" cy="64807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2"/>
          </p:cNvCxnSpPr>
          <p:nvPr/>
        </p:nvCxnSpPr>
        <p:spPr>
          <a:xfrm>
            <a:off x="4572000" y="4725144"/>
            <a:ext cx="2412268" cy="64807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6859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Морфологические признаки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Количественные</a:t>
            </a:r>
          </a:p>
          <a:p>
            <a:pPr marL="0" indent="0">
              <a:buNone/>
            </a:pPr>
            <a:r>
              <a:rPr lang="ru-RU" b="1" i="1" dirty="0"/>
              <a:t>и</a:t>
            </a:r>
            <a:r>
              <a:rPr lang="ru-RU" b="1" i="1" dirty="0" smtClean="0"/>
              <a:t>зменяются 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              </a:t>
            </a:r>
            <a:r>
              <a:rPr lang="ru-RU" sz="3600" b="1" i="1" dirty="0" smtClean="0">
                <a:solidFill>
                  <a:srgbClr val="FF0000"/>
                </a:solidFill>
              </a:rPr>
              <a:t>П</a:t>
            </a:r>
          </a:p>
          <a:p>
            <a:pPr marL="0" indent="0">
              <a:buNone/>
            </a:pPr>
            <a:r>
              <a:rPr lang="ru-RU" sz="3600" b="1" dirty="0" smtClean="0"/>
              <a:t>Рода   и числа  </a:t>
            </a:r>
          </a:p>
          <a:p>
            <a:pPr marL="0" indent="0">
              <a:buNone/>
            </a:pPr>
            <a:r>
              <a:rPr lang="ru-RU" sz="3600" b="1" dirty="0" smtClean="0"/>
              <a:t>не имеют, кроме </a:t>
            </a:r>
          </a:p>
          <a:p>
            <a:pPr marL="0" indent="0">
              <a:buNone/>
            </a:pPr>
            <a:r>
              <a:rPr lang="ru-RU" sz="3600" b="1" dirty="0"/>
              <a:t>с</a:t>
            </a:r>
            <a:r>
              <a:rPr lang="ru-RU" sz="3600" b="1" dirty="0" smtClean="0"/>
              <a:t>лов</a:t>
            </a:r>
            <a:r>
              <a:rPr lang="ru-RU" sz="3600" b="1" i="1" dirty="0" smtClean="0"/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один, два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 smtClean="0"/>
              <a:t>      </a:t>
            </a:r>
            <a:r>
              <a:rPr lang="ru-RU" sz="3600" b="1" dirty="0" smtClean="0">
                <a:solidFill>
                  <a:srgbClr val="FF0000"/>
                </a:solidFill>
              </a:rPr>
              <a:t>Порядковые</a:t>
            </a:r>
          </a:p>
          <a:p>
            <a:pPr marL="0" indent="0">
              <a:buNone/>
            </a:pPr>
            <a:r>
              <a:rPr lang="ru-RU" b="1" i="1" dirty="0" smtClean="0"/>
              <a:t>         изменяются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ru-RU" sz="3600" b="1" i="1" dirty="0" smtClean="0">
                <a:solidFill>
                  <a:srgbClr val="FF0000"/>
                </a:solidFill>
              </a:rPr>
              <a:t>ПЧР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126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Синтаксические признаки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Количественные</a:t>
            </a:r>
            <a:r>
              <a:rPr lang="ru-RU" sz="3600" dirty="0" smtClean="0">
                <a:solidFill>
                  <a:srgbClr val="FF0000"/>
                </a:solidFill>
              </a:rPr>
              <a:t> –  </a:t>
            </a:r>
            <a:r>
              <a:rPr lang="ru-RU" sz="3200" i="1" dirty="0" smtClean="0"/>
              <a:t>любой член предложения, </a:t>
            </a:r>
          </a:p>
          <a:p>
            <a:pPr marL="0" indent="0">
              <a:buNone/>
            </a:pPr>
            <a:r>
              <a:rPr lang="ru-RU" sz="3200" i="1" dirty="0"/>
              <a:t> </a:t>
            </a:r>
            <a:r>
              <a:rPr lang="ru-RU" sz="3200" i="1" dirty="0" smtClean="0"/>
              <a:t>   например:</a:t>
            </a:r>
          </a:p>
          <a:p>
            <a:pPr marL="0" indent="0">
              <a:buNone/>
            </a:pPr>
            <a:endParaRPr lang="ru-RU" sz="3200" i="1" dirty="0"/>
          </a:p>
          <a:p>
            <a:pPr marL="0" indent="0">
              <a:buNone/>
            </a:pPr>
            <a:r>
              <a:rPr lang="ru-RU" sz="3200" i="1" u="sng" dirty="0" smtClean="0">
                <a:solidFill>
                  <a:schemeClr val="accent1">
                    <a:lumMod val="75000"/>
                  </a:schemeClr>
                </a:solidFill>
              </a:rPr>
              <a:t>Три девицы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под окном пряли поздно вечерком.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Порядковые</a:t>
            </a:r>
            <a:r>
              <a:rPr lang="ru-RU" sz="3600" dirty="0" smtClean="0">
                <a:solidFill>
                  <a:srgbClr val="FF0000"/>
                </a:solidFill>
              </a:rPr>
              <a:t> – </a:t>
            </a:r>
            <a:r>
              <a:rPr lang="ru-RU" sz="3200" i="1" dirty="0" smtClean="0"/>
              <a:t>обычно определения, </a:t>
            </a:r>
          </a:p>
          <a:p>
            <a:pPr marL="0" indent="0">
              <a:buNone/>
            </a:pPr>
            <a:r>
              <a:rPr lang="ru-RU" sz="3200" i="1" dirty="0" smtClean="0"/>
              <a:t>    например:</a:t>
            </a:r>
          </a:p>
          <a:p>
            <a:pPr marL="0" indent="0">
              <a:buNone/>
            </a:pPr>
            <a:endParaRPr lang="ru-RU" sz="3200" i="1" dirty="0"/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Брат учится в шестом классе.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10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180</TotalTime>
  <Words>367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Franklin Gothic Book</vt:lpstr>
      <vt:lpstr>Crop</vt:lpstr>
      <vt:lpstr>Имя числительное как часть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Морфологические признаки</vt:lpstr>
      <vt:lpstr>Синтаксические признаки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u-orda4-2@outlook.com</cp:lastModifiedBy>
  <cp:revision>20</cp:revision>
  <dcterms:created xsi:type="dcterms:W3CDTF">2015-02-09T12:18:23Z</dcterms:created>
  <dcterms:modified xsi:type="dcterms:W3CDTF">2024-02-22T04:16:36Z</dcterms:modified>
</cp:coreProperties>
</file>