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  <p:sldMasterId id="2147483672" r:id="rId3"/>
    <p:sldMasterId id="2147483675" r:id="rId4"/>
    <p:sldMasterId id="2147483690" r:id="rId5"/>
  </p:sldMasterIdLst>
  <p:sldIdLst>
    <p:sldId id="256" r:id="rId6"/>
    <p:sldId id="268" r:id="rId7"/>
    <p:sldId id="259" r:id="rId8"/>
    <p:sldId id="258" r:id="rId9"/>
    <p:sldId id="257" r:id="rId10"/>
    <p:sldId id="261" r:id="rId11"/>
    <p:sldId id="260" r:id="rId12"/>
    <p:sldId id="262" r:id="rId13"/>
    <p:sldId id="263" r:id="rId14"/>
    <p:sldId id="264" r:id="rId15"/>
    <p:sldId id="265" r:id="rId16"/>
    <p:sldId id="266" r:id="rId17"/>
    <p:sldId id="267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84" d="100"/>
          <a:sy n="84" d="100"/>
        </p:scale>
        <p:origin x="1430" y="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4517136"/>
            <a:ext cx="4936166" cy="1371600"/>
          </a:xfrm>
        </p:spPr>
        <p:txBody>
          <a:bodyPr rtlCol="0"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мерсивная палитра &quot;Родник&quot;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1834116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8D3F081E-4462-4B33-A41E-0432A3B439D9}"/>
              </a:ext>
            </a:extLst>
          </p:cNvPr>
          <p:cNvSpPr/>
          <p:nvPr userDrawn="1"/>
        </p:nvSpPr>
        <p:spPr>
          <a:xfrm rot="5400000">
            <a:off x="7749806" y="5463806"/>
            <a:ext cx="2445488" cy="3429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05FA2D1-6BF4-4194-B815-8C66D013FD27}"/>
              </a:ext>
            </a:extLst>
          </p:cNvPr>
          <p:cNvSpPr/>
          <p:nvPr userDrawn="1"/>
        </p:nvSpPr>
        <p:spPr>
          <a:xfrm>
            <a:off x="5987036" y="495300"/>
            <a:ext cx="2815209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C88F0DF-BC0B-473C-82DC-7FC46D38FAC1}"/>
              </a:ext>
            </a:extLst>
          </p:cNvPr>
          <p:cNvSpPr/>
          <p:nvPr userDrawn="1"/>
        </p:nvSpPr>
        <p:spPr>
          <a:xfrm>
            <a:off x="3188369" y="495300"/>
            <a:ext cx="2840292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" y="2779776"/>
            <a:ext cx="2599182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31870" y="960120"/>
            <a:ext cx="4930902" cy="50749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FDF3E524-6AEB-4529-804C-0B9CD9992050}"/>
              </a:ext>
            </a:extLst>
          </p:cNvPr>
          <p:cNvSpPr/>
          <p:nvPr userDrawn="1"/>
        </p:nvSpPr>
        <p:spPr>
          <a:xfrm>
            <a:off x="171452" y="241300"/>
            <a:ext cx="8829675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171452" y="2415910"/>
            <a:ext cx="3016919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71600"/>
            <a:ext cx="2714626" cy="877824"/>
          </a:xfrm>
        </p:spPr>
        <p:txBody>
          <a:bodyPr rtlCol="0"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литра &quot;Звезда шоу&quot;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569464"/>
            <a:ext cx="2714626" cy="1179576"/>
          </a:xfrm>
        </p:spPr>
        <p:txBody>
          <a:bodyPr rtlCol="0"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9544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xmlns="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0298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xmlns="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1052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0" name="Рисунок 8">
            <a:extLst>
              <a:ext uri="{FF2B5EF4-FFF2-40B4-BE49-F238E27FC236}">
                <a16:creationId xmlns:a16="http://schemas.microsoft.com/office/drawing/2014/main" xmlns="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91806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1" name="Рисунок 8">
            <a:extLst>
              <a:ext uri="{FF2B5EF4-FFF2-40B4-BE49-F238E27FC236}">
                <a16:creationId xmlns:a16="http://schemas.microsoft.com/office/drawing/2014/main" xmlns="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9544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xmlns="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70298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3" name="Рисунок 8">
            <a:extLst>
              <a:ext uri="{FF2B5EF4-FFF2-40B4-BE49-F238E27FC236}">
                <a16:creationId xmlns:a16="http://schemas.microsoft.com/office/drawing/2014/main" xmlns="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1052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4" name="Рисунок 8">
            <a:extLst>
              <a:ext uri="{FF2B5EF4-FFF2-40B4-BE49-F238E27FC236}">
                <a16:creationId xmlns:a16="http://schemas.microsoft.com/office/drawing/2014/main" xmlns="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91806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мерсивная палитра &quot;Звезда шоу&quot;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462B86F-90E5-425E-9F83-8477D8111E1D}"/>
              </a:ext>
            </a:extLst>
          </p:cNvPr>
          <p:cNvSpPr/>
          <p:nvPr userDrawn="1"/>
        </p:nvSpPr>
        <p:spPr>
          <a:xfrm>
            <a:off x="2" y="495300"/>
            <a:ext cx="4543425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F5269853-3C2C-4F9C-B1BB-E00F7A1DB9E1}"/>
              </a:ext>
            </a:extLst>
          </p:cNvPr>
          <p:cNvSpPr/>
          <p:nvPr userDrawn="1"/>
        </p:nvSpPr>
        <p:spPr>
          <a:xfrm>
            <a:off x="4898029" y="495300"/>
            <a:ext cx="2198690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3759D58-52AF-4785-8A33-F528F46D88A3}"/>
              </a:ext>
            </a:extLst>
          </p:cNvPr>
          <p:cNvSpPr/>
          <p:nvPr userDrawn="1"/>
        </p:nvSpPr>
        <p:spPr>
          <a:xfrm>
            <a:off x="6639464" y="3863713"/>
            <a:ext cx="219075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AD3E0F4-EC0D-43C2-AC84-A53134C8566E}"/>
              </a:ext>
            </a:extLst>
          </p:cNvPr>
          <p:cNvSpPr/>
          <p:nvPr userDrawn="1"/>
        </p:nvSpPr>
        <p:spPr>
          <a:xfrm>
            <a:off x="171452" y="241300"/>
            <a:ext cx="8829675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3" y="914400"/>
            <a:ext cx="4229101" cy="1572126"/>
          </a:xfrm>
        </p:spPr>
        <p:txBody>
          <a:bodyPr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" y="2489200"/>
            <a:ext cx="3902202" cy="3547872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248275" y="914400"/>
            <a:ext cx="3250692" cy="5093208"/>
          </a:xfrm>
          <a:prstGeom prst="rect">
            <a:avLst/>
          </a:prstGeom>
          <a:solidFill>
            <a:schemeClr val="accent3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литра &quot;Развлечения&quot;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569464"/>
            <a:ext cx="2714626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9544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xmlns="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0298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xmlns="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1052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0" name="Рисунок 8">
            <a:extLst>
              <a:ext uri="{FF2B5EF4-FFF2-40B4-BE49-F238E27FC236}">
                <a16:creationId xmlns:a16="http://schemas.microsoft.com/office/drawing/2014/main" xmlns="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91806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1" name="Рисунок 8">
            <a:extLst>
              <a:ext uri="{FF2B5EF4-FFF2-40B4-BE49-F238E27FC236}">
                <a16:creationId xmlns:a16="http://schemas.microsoft.com/office/drawing/2014/main" xmlns="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9544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xmlns="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70298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3" name="Рисунок 8">
            <a:extLst>
              <a:ext uri="{FF2B5EF4-FFF2-40B4-BE49-F238E27FC236}">
                <a16:creationId xmlns:a16="http://schemas.microsoft.com/office/drawing/2014/main" xmlns="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1052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4" name="Рисунок 8">
            <a:extLst>
              <a:ext uri="{FF2B5EF4-FFF2-40B4-BE49-F238E27FC236}">
                <a16:creationId xmlns:a16="http://schemas.microsoft.com/office/drawing/2014/main" xmlns="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91806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ммерсивная палитра &quot;Развлечения&quot;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3A3BC27-A809-4F76-931E-2DE01059A5AB}"/>
              </a:ext>
            </a:extLst>
          </p:cNvPr>
          <p:cNvSpPr/>
          <p:nvPr userDrawn="1"/>
        </p:nvSpPr>
        <p:spPr>
          <a:xfrm>
            <a:off x="5034731" y="1651000"/>
            <a:ext cx="345344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96A5108-5EBA-43CE-BA4A-DA9EEF5D808A}"/>
              </a:ext>
            </a:extLst>
          </p:cNvPr>
          <p:cNvSpPr/>
          <p:nvPr userDrawn="1"/>
        </p:nvSpPr>
        <p:spPr>
          <a:xfrm>
            <a:off x="6953250" y="0"/>
            <a:ext cx="219075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409575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7DAC760C-BE23-4DA2-A294-3B5668F8AECA}"/>
              </a:ext>
            </a:extLst>
          </p:cNvPr>
          <p:cNvSpPr/>
          <p:nvPr userDrawn="1"/>
        </p:nvSpPr>
        <p:spPr>
          <a:xfrm>
            <a:off x="171452" y="241300"/>
            <a:ext cx="8829675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914400"/>
            <a:ext cx="4203954" cy="1572126"/>
          </a:xfrm>
        </p:spPr>
        <p:txBody>
          <a:bodyPr rtlCol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" y="3072384"/>
            <a:ext cx="3710178" cy="287121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383530" y="457200"/>
            <a:ext cx="3422142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ступл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71750" y="2240280"/>
            <a:ext cx="3483864" cy="419709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3202" y="4498848"/>
            <a:ext cx="1591056" cy="621792"/>
          </a:xfrm>
          <a:prstGeom prst="rect">
            <a:avLst/>
          </a:prstGeom>
        </p:spPr>
        <p:txBody>
          <a:bodyPr lIns="0" rtlCol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 rtl="0"/>
            <a:r>
              <a:rPr lang="ru-RU" noProof="0"/>
              <a:t>Щелкните для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литра &quot;Баланс&quot;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569464"/>
            <a:ext cx="2714626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9544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xmlns="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0298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xmlns="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1052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0" name="Рисунок 8">
            <a:extLst>
              <a:ext uri="{FF2B5EF4-FFF2-40B4-BE49-F238E27FC236}">
                <a16:creationId xmlns:a16="http://schemas.microsoft.com/office/drawing/2014/main" xmlns="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91806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1" name="Рисунок 8">
            <a:extLst>
              <a:ext uri="{FF2B5EF4-FFF2-40B4-BE49-F238E27FC236}">
                <a16:creationId xmlns:a16="http://schemas.microsoft.com/office/drawing/2014/main" xmlns="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9544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xmlns="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70298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3" name="Рисунок 8">
            <a:extLst>
              <a:ext uri="{FF2B5EF4-FFF2-40B4-BE49-F238E27FC236}">
                <a16:creationId xmlns:a16="http://schemas.microsoft.com/office/drawing/2014/main" xmlns="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1052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4" name="Рисунок 8">
            <a:extLst>
              <a:ext uri="{FF2B5EF4-FFF2-40B4-BE49-F238E27FC236}">
                <a16:creationId xmlns:a16="http://schemas.microsoft.com/office/drawing/2014/main" xmlns="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91806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ммерсивная палитра &quot;Баланс&quot;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0869985-B973-4011-9FA2-83D7EBB2EA53}"/>
              </a:ext>
            </a:extLst>
          </p:cNvPr>
          <p:cNvSpPr/>
          <p:nvPr/>
        </p:nvSpPr>
        <p:spPr>
          <a:xfrm>
            <a:off x="0" y="2400300"/>
            <a:ext cx="32004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99032"/>
            <a:ext cx="2714626" cy="877824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" y="2779776"/>
            <a:ext cx="2599182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190875" y="0"/>
            <a:ext cx="5610225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E75D44F0-DADD-4DCC-82EC-FDB3E9878AA9}"/>
              </a:ext>
            </a:extLst>
          </p:cNvPr>
          <p:cNvSpPr/>
          <p:nvPr/>
        </p:nvSpPr>
        <p:spPr>
          <a:xfrm>
            <a:off x="8801100" y="4445000"/>
            <a:ext cx="3429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28CFE2C9-8B6E-4DDA-A5EA-04581F7629F0}"/>
              </a:ext>
            </a:extLst>
          </p:cNvPr>
          <p:cNvSpPr/>
          <p:nvPr/>
        </p:nvSpPr>
        <p:spPr>
          <a:xfrm>
            <a:off x="8801100" y="0"/>
            <a:ext cx="3429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нструк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/>
        </p:nvSpPr>
        <p:spPr>
          <a:xfrm>
            <a:off x="192024" y="265177"/>
            <a:ext cx="8762287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n-US" sz="1800" dirty="0"/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96FEDCD9-19A7-423B-ABE0-DDD032DE8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14400"/>
            <a:ext cx="5600701" cy="1572768"/>
          </a:xfrm>
        </p:spPr>
        <p:txBody>
          <a:bodyPr rtlCol="0"/>
          <a:lstStyle>
            <a:lvl1pPr>
              <a:lnSpc>
                <a:spcPts val="4600"/>
              </a:lnSpc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14" name="Текст 9">
            <a:extLst>
              <a:ext uri="{FF2B5EF4-FFF2-40B4-BE49-F238E27FC236}">
                <a16:creationId xmlns:a16="http://schemas.microsoft.com/office/drawing/2014/main" xmlns="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" y="2540000"/>
            <a:ext cx="4943475" cy="3403600"/>
          </a:xfrm>
          <a:prstGeom prst="rect">
            <a:avLst/>
          </a:prstGeom>
        </p:spPr>
        <p:txBody>
          <a:bodyPr rtlCol="0"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ru-RU" noProof="0"/>
              <a:t>Щелкните, чтобы изменить текст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6475" y="1384300"/>
            <a:ext cx="2558034" cy="4572000"/>
          </a:xfrm>
          <a:prstGeom prst="roundRect">
            <a:avLst>
              <a:gd name="adj" fmla="val 2543"/>
            </a:avLst>
          </a:prstGeo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алитра &quot;Родник&quot;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2569464"/>
            <a:ext cx="2714626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ru-RU" noProof="0"/>
              <a:t>Щелкните, чтобы изменить заголовок</a:t>
            </a:r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209544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8" name="Рисунок 8">
            <a:extLst>
              <a:ext uri="{FF2B5EF4-FFF2-40B4-BE49-F238E27FC236}">
                <a16:creationId xmlns:a16="http://schemas.microsoft.com/office/drawing/2014/main" xmlns="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70298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19" name="Рисунок 8">
            <a:extLst>
              <a:ext uri="{FF2B5EF4-FFF2-40B4-BE49-F238E27FC236}">
                <a16:creationId xmlns:a16="http://schemas.microsoft.com/office/drawing/2014/main" xmlns="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31052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0" name="Рисунок 8">
            <a:extLst>
              <a:ext uri="{FF2B5EF4-FFF2-40B4-BE49-F238E27FC236}">
                <a16:creationId xmlns:a16="http://schemas.microsoft.com/office/drawing/2014/main" xmlns="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91806" y="1463040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1" name="Рисунок 8">
            <a:extLst>
              <a:ext uri="{FF2B5EF4-FFF2-40B4-BE49-F238E27FC236}">
                <a16:creationId xmlns:a16="http://schemas.microsoft.com/office/drawing/2014/main" xmlns="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209544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2" name="Рисунок 8">
            <a:extLst>
              <a:ext uri="{FF2B5EF4-FFF2-40B4-BE49-F238E27FC236}">
                <a16:creationId xmlns:a16="http://schemas.microsoft.com/office/drawing/2014/main" xmlns="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70298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3" name="Рисунок 8">
            <a:extLst>
              <a:ext uri="{FF2B5EF4-FFF2-40B4-BE49-F238E27FC236}">
                <a16:creationId xmlns:a16="http://schemas.microsoft.com/office/drawing/2014/main" xmlns="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131052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24" name="Рисунок 8">
            <a:extLst>
              <a:ext uri="{FF2B5EF4-FFF2-40B4-BE49-F238E27FC236}">
                <a16:creationId xmlns:a16="http://schemas.microsoft.com/office/drawing/2014/main" xmlns="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7591806" y="4087368"/>
            <a:ext cx="1124712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14401"/>
            <a:ext cx="8381114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914403"/>
            <a:ext cx="8381114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3A86979-C6BA-4F7B-9EE9-1FB8653734D7}" type="datetime1">
              <a:rPr lang="ru-RU" noProof="0" smtClean="0"/>
              <a:pPr rtl="0"/>
              <a:t>28.02.2023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914405"/>
            <a:ext cx="8381114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EF4E40D7-1AEB-420B-B078-628F87216F9A}" type="datetime1">
              <a:rPr lang="ru-RU" noProof="0" smtClean="0"/>
              <a:pPr rtl="0"/>
              <a:t>28.02.2023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1" y="914407"/>
            <a:ext cx="8381114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2F57854-E2DF-41A6-928F-E21745122E0B}" type="datetime1">
              <a:rPr lang="ru-RU" noProof="0" smtClean="0"/>
              <a:pPr rtl="0"/>
              <a:t>28.02.2023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28.02.2023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uchitel.club/fgos" TargetMode="Externa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714356"/>
            <a:ext cx="8501122" cy="285752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«Проблемы и пути их решения при освоении обновлённого ФГОС НОО: новые образовательные технологии и опыт их использования в начальных классах». 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29058" y="4286256"/>
            <a:ext cx="4714908" cy="1071570"/>
          </a:xfrm>
        </p:spPr>
        <p:txBody>
          <a:bodyPr>
            <a:normAutofit/>
          </a:bodyPr>
          <a:lstStyle/>
          <a:p>
            <a:r>
              <a:rPr lang="ru-RU" dirty="0" smtClean="0"/>
              <a:t>Подготовила Юдина А.В., </a:t>
            </a:r>
          </a:p>
          <a:p>
            <a:r>
              <a:rPr lang="ru-RU" dirty="0" smtClean="0"/>
              <a:t>учитель начальных классов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C:\Users\Алёна\Desktop\20540ab6e3469374c8a663d458cb8efd02.jpg"/>
          <p:cNvPicPr>
            <a:picLocks noChangeAspect="1" noChangeArrowheads="1"/>
          </p:cNvPicPr>
          <p:nvPr/>
        </p:nvPicPr>
        <p:blipFill>
          <a:blip r:embed="rId2"/>
          <a:srcRect l="4232" t="4413" r="5210" b="5977"/>
          <a:stretch>
            <a:fillRect/>
          </a:stretch>
        </p:blipFill>
        <p:spPr bwMode="auto">
          <a:xfrm>
            <a:off x="571472" y="465992"/>
            <a:ext cx="8072494" cy="59600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7662" y="850692"/>
            <a:ext cx="595473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</a:t>
            </a:r>
            <a:r>
              <a:rPr lang="ru-RU" sz="36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interactive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(интерактивная).</a:t>
            </a:r>
            <a:endParaRPr lang="ru-RU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</a:t>
            </a:r>
            <a:r>
              <a:rPr lang="ru-RU" sz="36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noting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(познавательная).</a:t>
            </a:r>
            <a:endParaRPr lang="ru-RU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</a:t>
            </a:r>
            <a:r>
              <a:rPr lang="ru-RU" sz="36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system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</a:t>
            </a:r>
            <a:r>
              <a:rPr lang="ru-RU" sz="36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for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(система).</a:t>
            </a:r>
            <a:endParaRPr lang="ru-RU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</a:t>
            </a:r>
            <a:r>
              <a:rPr lang="ru-RU" sz="36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effective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(для эффективного).</a:t>
            </a:r>
            <a:endParaRPr lang="ru-RU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</a:t>
            </a:r>
            <a:r>
              <a:rPr lang="ru-RU" sz="36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reading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(чтения).</a:t>
            </a:r>
            <a:endParaRPr lang="ru-RU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600" b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— </a:t>
            </a:r>
            <a:r>
              <a:rPr lang="ru-RU" sz="3600" dirty="0" err="1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thinking</a:t>
            </a:r>
            <a:r>
              <a:rPr lang="ru-RU" sz="36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(и размышления).</a:t>
            </a:r>
            <a:endParaRPr lang="ru-RU" sz="36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00032" y="571480"/>
          <a:ext cx="8358249" cy="5786478"/>
        </p:xfrm>
        <a:graphic>
          <a:graphicData uri="http://schemas.openxmlformats.org/drawingml/2006/table">
            <a:tbl>
              <a:tblPr/>
              <a:tblGrid>
                <a:gridCol w="2786083"/>
                <a:gridCol w="2786083"/>
                <a:gridCol w="2786083"/>
              </a:tblGrid>
              <a:tr h="8266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400" b="1" dirty="0"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endParaRPr lang="ru-RU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400" b="1" dirty="0">
                          <a:latin typeface="Calibri"/>
                          <a:ea typeface="Calibri"/>
                          <a:cs typeface="Times New Roman"/>
                        </a:rPr>
                        <a:t>+</a:t>
                      </a:r>
                      <a:endParaRPr lang="ru-RU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4400" b="1" dirty="0">
                          <a:latin typeface="Calibri"/>
                          <a:ea typeface="Calibri"/>
                          <a:cs typeface="Times New Roman"/>
                        </a:rPr>
                        <a:t>?</a:t>
                      </a:r>
                      <a:endParaRPr lang="ru-RU" sz="4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Ctr="1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598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Здесь </a:t>
                      </a: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отмечаются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термины </a:t>
                      </a: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 понятия, встречающиеся в тексте, которые уже </a:t>
                      </a:r>
                      <a:r>
                        <a:rPr lang="ru-RU" sz="2400" u="sng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были известны.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Отмечается все </a:t>
                      </a:r>
                      <a:r>
                        <a:rPr lang="ru-RU" sz="2400" u="sng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новое</a:t>
                      </a: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что стало известно из текста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Перечисляются непонятные моменты, те, что </a:t>
                      </a:r>
                      <a:r>
                        <a:rPr lang="ru-RU" sz="2400" u="sng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требуют уточнения </a:t>
                      </a:r>
                      <a:r>
                        <a:rPr lang="ru-RU" sz="24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или вопросы, возникшие по мере прочтения текста.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4329122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Спасибо </a:t>
            </a:r>
            <a:br>
              <a:rPr lang="ru-RU" sz="4800" dirty="0" smtClean="0"/>
            </a:br>
            <a:r>
              <a:rPr lang="ru-RU" sz="4800" dirty="0" smtClean="0"/>
              <a:t>за внимание!</a:t>
            </a:r>
            <a:endParaRPr lang="ru-RU" sz="4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980728"/>
            <a:ext cx="2088232" cy="115212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7" name="Равнобедренный треугольник 6"/>
          <p:cNvSpPr/>
          <p:nvPr/>
        </p:nvSpPr>
        <p:spPr>
          <a:xfrm>
            <a:off x="1115616" y="2996952"/>
            <a:ext cx="2232248" cy="1944216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27984" y="1196752"/>
            <a:ext cx="2088232" cy="1296144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907905" y="3573016"/>
            <a:ext cx="1672207" cy="1224136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7020272" y="2780928"/>
            <a:ext cx="936104" cy="2304256"/>
          </a:xfrm>
          <a:prstGeom prst="triangl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907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8572559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57166"/>
            <a:ext cx="8755792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57166"/>
            <a:ext cx="854738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71480"/>
            <a:ext cx="8472518" cy="40116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Как работать по обновлённым ФГОС без обновлённых учебников?</a:t>
            </a:r>
            <a:r>
              <a:rPr lang="ru-RU" dirty="0" smtClean="0">
                <a:latin typeface="Arial" charset="0"/>
              </a:rPr>
              <a:t/>
            </a:r>
            <a:br>
              <a:rPr lang="ru-RU" dirty="0" smtClean="0">
                <a:latin typeface="Arial" charset="0"/>
              </a:rPr>
            </a:br>
            <a:r>
              <a:rPr lang="ru-RU" dirty="0" smtClean="0">
                <a:latin typeface="Arial" charset="0"/>
              </a:rPr>
              <a:t>(обзор сайта </a:t>
            </a:r>
            <a:br>
              <a:rPr lang="ru-RU" dirty="0" smtClean="0">
                <a:latin typeface="Arial" charset="0"/>
              </a:rPr>
            </a:br>
            <a:r>
              <a:rPr lang="ru-RU" sz="4800" dirty="0" smtClean="0">
                <a:hlinkClick r:id="rId2"/>
              </a:rPr>
              <a:t>https://uchitel.club/fgos</a:t>
            </a:r>
            <a:r>
              <a:rPr lang="ru-RU" dirty="0" smtClean="0">
                <a:latin typeface="Arial" charset="0"/>
              </a:rPr>
              <a:t>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0034" y="428604"/>
            <a:ext cx="8286808" cy="58579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28596" y="357166"/>
            <a:ext cx="8331202" cy="61436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 descr="C:\Users\Алёна\Desktop\img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аланс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2199518.tgt.Office_61604836_TF78479028_Win32_OJ115677562.potx" id="{80688464-93FC-4B3F-91F6-9E870C5D63D5}" vid="{5FB4D31C-717B-410D-B3B2-9C4DC9FB5C26}"/>
    </a:ext>
  </a:extLst>
</a:theme>
</file>

<file path=ppt/theme/theme2.xml><?xml version="1.0" encoding="utf-8"?>
<a:theme xmlns:a="http://schemas.openxmlformats.org/drawingml/2006/main" name="Родник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2199518.tgt.Office_61604836_TF78479028_Win32_OJ115677562.potx" id="{80688464-93FC-4B3F-91F6-9E870C5D63D5}" vid="{96B21825-1DC4-4A19-B7EA-A7997718DB82}"/>
    </a:ext>
  </a:extLst>
</a:theme>
</file>

<file path=ppt/theme/theme3.xml><?xml version="1.0" encoding="utf-8"?>
<a:theme xmlns:a="http://schemas.openxmlformats.org/drawingml/2006/main" name="Звезда шоу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2199518.tgt.Office_61604836_TF78479028_Win32_OJ115677562.potx" id="{80688464-93FC-4B3F-91F6-9E870C5D63D5}" vid="{5FF74BC7-5C19-48A5-A3FE-138A0435C17A}"/>
    </a:ext>
  </a:extLst>
</a:theme>
</file>

<file path=ppt/theme/theme4.xml><?xml version="1.0" encoding="utf-8"?>
<a:theme xmlns:a="http://schemas.openxmlformats.org/drawingml/2006/main" name="Развлечения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2199518.tgt.Office_61604836_TF78479028_Win32_OJ115677562.potx" id="{80688464-93FC-4B3F-91F6-9E870C5D63D5}" vid="{971B62A3-588F-491C-901A-EB88B68240C7}"/>
    </a:ext>
  </a:extLst>
</a:theme>
</file>

<file path=ppt/theme/theme5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tf78479028_win32</Template>
  <TotalTime>73</TotalTime>
  <Words>77</Words>
  <Application>Microsoft Office PowerPoint</Application>
  <PresentationFormat>Экран (4:3)</PresentationFormat>
  <Paragraphs>18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13</vt:i4>
      </vt:variant>
    </vt:vector>
  </HeadingPairs>
  <TitlesOfParts>
    <vt:vector size="26" baseType="lpstr">
      <vt:lpstr>Arial</vt:lpstr>
      <vt:lpstr>Calibri</vt:lpstr>
      <vt:lpstr>Franklin Gothic Book</vt:lpstr>
      <vt:lpstr>Franklin Gothic Medium</vt:lpstr>
      <vt:lpstr>Segoe UI</vt:lpstr>
      <vt:lpstr>Segoe UI Light</vt:lpstr>
      <vt:lpstr>Times New Roman</vt:lpstr>
      <vt:lpstr>Wingdings 2</vt:lpstr>
      <vt:lpstr>Баланс</vt:lpstr>
      <vt:lpstr>Родник</vt:lpstr>
      <vt:lpstr>Звезда шоу</vt:lpstr>
      <vt:lpstr>Развлечения</vt:lpstr>
      <vt:lpstr>Трек</vt:lpstr>
      <vt:lpstr>«Проблемы и пути их решения при освоении обновлённого ФГОС НОО: новые образовательные технологии и опыт их использования в начальных классах». </vt:lpstr>
      <vt:lpstr>Презентация PowerPoint</vt:lpstr>
      <vt:lpstr>Презентация PowerPoint</vt:lpstr>
      <vt:lpstr>Презентация PowerPoint</vt:lpstr>
      <vt:lpstr>Презентация PowerPoint</vt:lpstr>
      <vt:lpstr>   Как работать по обновлённым ФГОС без обновлённых учебников? (обзор сайта  https://uchitel.club/fgos)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«Проблемы и пути их решения при освоении обновлённого ФГОС НОО». </dc:title>
  <dc:creator>Алёна</dc:creator>
  <cp:lastModifiedBy>8</cp:lastModifiedBy>
  <cp:revision>3</cp:revision>
  <dcterms:created xsi:type="dcterms:W3CDTF">2023-02-26T12:12:44Z</dcterms:created>
  <dcterms:modified xsi:type="dcterms:W3CDTF">2023-02-28T10:04:45Z</dcterms:modified>
</cp:coreProperties>
</file>