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2" r:id="rId3"/>
    <p:sldId id="273" r:id="rId4"/>
    <p:sldId id="282" r:id="rId5"/>
    <p:sldId id="294" r:id="rId6"/>
    <p:sldId id="257" r:id="rId7"/>
    <p:sldId id="258" r:id="rId8"/>
    <p:sldId id="264" r:id="rId9"/>
    <p:sldId id="296" r:id="rId10"/>
    <p:sldId id="274" r:id="rId11"/>
    <p:sldId id="293" r:id="rId12"/>
    <p:sldId id="284" r:id="rId13"/>
    <p:sldId id="286" r:id="rId14"/>
    <p:sldId id="289" r:id="rId15"/>
    <p:sldId id="299" r:id="rId16"/>
    <p:sldId id="288" r:id="rId17"/>
    <p:sldId id="298" r:id="rId18"/>
    <p:sldId id="291" r:id="rId19"/>
    <p:sldId id="290" r:id="rId20"/>
    <p:sldId id="300" r:id="rId21"/>
    <p:sldId id="292" r:id="rId22"/>
    <p:sldId id="301" r:id="rId23"/>
    <p:sldId id="279" r:id="rId24"/>
    <p:sldId id="280" r:id="rId25"/>
    <p:sldId id="297" r:id="rId26"/>
    <p:sldId id="28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46062-5E4B-4A31-8D6F-B33B3A293D4C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6E292-9AA7-491D-A45E-EB6FD0FFE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10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C446F06-E232-4A0D-8138-BB5E2B843713}" type="datetimeFigureOut">
              <a:rPr lang="ru-RU" smtClean="0"/>
              <a:t>20.02.2023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377551-A3B3-4F49-8166-DB93600C517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F%D1%80%D0%B8%D0%BB%D0%B8%D0%B2+%D1%81%D0%B8%D0%BB" TargetMode="External"/><Relationship Id="rId13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2+%D1%80%D0%B0%D1%81%D1%86%D0%B2%D0%B5%D1%82%D0%B5+%D1%81%D0%B8%D0%BB" TargetMode="External"/><Relationship Id="rId3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6%D0%B8%D0%B7%D0%BD%D0%B5%D0%BD%D0%BD%D0%B0%D1%8F+%D1%81%D0%B8%D0%BB%D0%B0" TargetMode="External"/><Relationship Id="rId7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D%D0%BE%D0%B2%D1%8B%D0%B5+%D1%81%D0%B8%D0%BB%D1%8B" TargetMode="External"/><Relationship Id="rId12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2+%D0%BC%D0%B5%D1%80%D1%83+%D1%81%D0%B8%D0%BB" TargetMode="External"/><Relationship Id="rId2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2+%D0%BF%D0%BE%D0%BB%D0%BD%D1%83%D1%8E+%D1%81%D0%B8%D0%BB%D1%8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2%D1%8B%D1%81%D1%88%D0%B8%D0%B5+%D1%81%D0%B8%D0%BB%D1%8B" TargetMode="External"/><Relationship Id="rId11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4%D0%B5%D0%B9%D1%81%D1%82%D0%B2%D0%B8%D0%B5+%D1%81%D0%B8%D0%BB%D1%8B" TargetMode="External"/><Relationship Id="rId5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2%D0%BE%D0%BE%D1%80%D1%83%D0%B6%D1%91%D0%BD%D0%BD%D1%8B%D0%B5+%D1%81%D0%B8%D0%BB%D1%8B" TargetMode="External"/><Relationship Id="rId10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E%D1%81%D1%82%D0%B0%D1%82%D0%BA%D0%B8+%D1%81%D0%B8%D0%BB" TargetMode="External"/><Relationship Id="rId4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0%BF%D0%BE%D1%81%D0%BB%D0%B5%D0%B4%D0%BD%D0%B8%D0%B5+%D1%81%D0%B8%D0%BB%D1%8B" TargetMode="External"/><Relationship Id="rId9" Type="http://schemas.openxmlformats.org/officeDocument/2006/relationships/hyperlink" Target="https://kartaslov.ru/%D0%BF%D1%80%D0%B5%D0%B4%D0%BB%D0%BE%D0%B6%D0%B5%D0%BD%D0%B8%D1%8F-%D1%81%D0%BE-%D1%81%D0%BB%D0%BE%D0%B2%D0%BE%D1%81%D0%BE%D1%87%D0%B5%D1%82%D0%B0%D0%BD%D0%B8%D0%B5%D0%BC/%D1%87%D0%B0%D1%81%D1%82%D1%8C+%D1%81%D0%B8%D0%BB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Русский язык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Урок- обобщение в 4  классе </a:t>
            </a:r>
          </a:p>
        </p:txBody>
      </p:sp>
    </p:spTree>
    <p:extLst>
      <p:ext uri="{BB962C8B-B14F-4D97-AF65-F5344CB8AC3E}">
        <p14:creationId xmlns:p14="http://schemas.microsoft.com/office/powerpoint/2010/main" val="2674952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2564904"/>
            <a:ext cx="30620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>
                <a:solidFill>
                  <a:srgbClr val="0070C0"/>
                </a:solidFill>
                <a:latin typeface="Arial Narrow" panose="020B0606020202030204" pitchFamily="34" charset="0"/>
              </a:rPr>
              <a:t>СИЛА</a:t>
            </a:r>
          </a:p>
        </p:txBody>
      </p:sp>
    </p:spTree>
    <p:extLst>
      <p:ext uri="{BB962C8B-B14F-4D97-AF65-F5344CB8AC3E}">
        <p14:creationId xmlns:p14="http://schemas.microsoft.com/office/powerpoint/2010/main" val="368208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442023"/>
            <a:ext cx="8640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0070C0"/>
                </a:solidFill>
              </a:rPr>
              <a:t>Составить словосочетания со словом «СИЛА».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2508"/>
              </p:ext>
            </p:extLst>
          </p:nvPr>
        </p:nvGraphicFramePr>
        <p:xfrm>
          <a:off x="1691680" y="2492896"/>
          <a:ext cx="6624735" cy="3451224"/>
        </p:xfrm>
        <a:graphic>
          <a:graphicData uri="http://schemas.openxmlformats.org/drawingml/2006/table">
            <a:tbl>
              <a:tblPr/>
              <a:tblGrid>
                <a:gridCol w="5645668">
                  <a:extLst>
                    <a:ext uri="{9D8B030D-6E8A-4147-A177-3AD203B41FA5}">
                      <a16:colId xmlns:a16="http://schemas.microsoft.com/office/drawing/2014/main" val="3757744865"/>
                    </a:ext>
                  </a:extLst>
                </a:gridCol>
                <a:gridCol w="979067">
                  <a:extLst>
                    <a:ext uri="{9D8B030D-6E8A-4147-A177-3AD203B41FA5}">
                      <a16:colId xmlns:a16="http://schemas.microsoft.com/office/drawing/2014/main" val="3900457752"/>
                    </a:ext>
                  </a:extLst>
                </a:gridCol>
              </a:tblGrid>
              <a:tr h="575204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2" tooltip="Предложения со словосочетанием В ПОЛНУЮ СИЛУ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в полную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8093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>
                          <a:solidFill>
                            <a:schemeClr val="tx1"/>
                          </a:solidFill>
                          <a:effectLst/>
                          <a:hlinkClick r:id="rId2" tooltip="Предложения со словосочетанием В ПОЛНУЮ СИЛУ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силу</a:t>
                      </a:r>
                      <a:endParaRPr lang="ru-RU" sz="28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52531"/>
                  </a:ext>
                </a:extLst>
              </a:tr>
              <a:tr h="575204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3" tooltip="Предложения со словосочетанием ЖИЗНЕННАЯ СИЛА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жизненная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8093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  <a:hlinkClick r:id="rId3" tooltip="Предложения со словосочетанием ЖИЗНЕННАЯ СИЛА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сила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700707"/>
                  </a:ext>
                </a:extLst>
              </a:tr>
              <a:tr h="575204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4" tooltip="Предложения со словосочетанием ПОСЛЕДНИ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последние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8093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  <a:hlinkClick r:id="rId4" tooltip="Предложения со словосочетанием ПОСЛЕДНИ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242838"/>
                  </a:ext>
                </a:extLst>
              </a:tr>
              <a:tr h="575204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5" tooltip="Предложения со словосочетанием ВООРУЖЁННЫ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вооружённые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8093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  <a:hlinkClick r:id="rId5" tooltip="Предложения со словосочетанием ВООРУЖЁННЫ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7227"/>
                  </a:ext>
                </a:extLst>
              </a:tr>
              <a:tr h="575204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6" tooltip="Предложения со словосочетанием ВЫСШИ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высшие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8093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  <a:hlinkClick r:id="rId6" tooltip="Предложения со словосочетанием ВЫСШИ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469303"/>
                  </a:ext>
                </a:extLst>
              </a:tr>
              <a:tr h="575204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7" tooltip="Предложения со словосочетанием НОВЫ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новые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8093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  <a:hlinkClick r:id="rId7" tooltip="Предложения со словосочетанием НОВЫ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619" marB="1904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274718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426530"/>
              </p:ext>
            </p:extLst>
          </p:nvPr>
        </p:nvGraphicFramePr>
        <p:xfrm>
          <a:off x="-6733256" y="2564904"/>
          <a:ext cx="10153128" cy="3459785"/>
        </p:xfrm>
        <a:graphic>
          <a:graphicData uri="http://schemas.openxmlformats.org/drawingml/2006/table">
            <a:tbl>
              <a:tblPr/>
              <a:tblGrid>
                <a:gridCol w="9285334">
                  <a:extLst>
                    <a:ext uri="{9D8B030D-6E8A-4147-A177-3AD203B41FA5}">
                      <a16:colId xmlns:a16="http://schemas.microsoft.com/office/drawing/2014/main" val="1535845505"/>
                    </a:ext>
                  </a:extLst>
                </a:gridCol>
                <a:gridCol w="867794">
                  <a:extLst>
                    <a:ext uri="{9D8B030D-6E8A-4147-A177-3AD203B41FA5}">
                      <a16:colId xmlns:a16="http://schemas.microsoft.com/office/drawing/2014/main" val="3733885763"/>
                    </a:ext>
                  </a:extLst>
                </a:gridCol>
              </a:tblGrid>
              <a:tr h="452555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8" tooltip="Предложения со словосочетанием ПРИЛИВ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прилив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9353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>
                          <a:solidFill>
                            <a:schemeClr val="tx1"/>
                          </a:solidFill>
                          <a:effectLst/>
                          <a:hlinkClick r:id="rId8" tooltip="Предложения со словосочетанием ПРИЛИВ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</a:t>
                      </a:r>
                      <a:endParaRPr lang="ru-RU" sz="280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411327"/>
                  </a:ext>
                </a:extLst>
              </a:tr>
              <a:tr h="452555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9" tooltip="Предложения со словосочетанием ЧАСТЬ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часть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9353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>
                          <a:solidFill>
                            <a:schemeClr val="tx1"/>
                          </a:solidFill>
                          <a:effectLst/>
                          <a:hlinkClick r:id="rId9" tooltip="Предложения со словосочетанием ЧАСТЬ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</a:t>
                      </a:r>
                      <a:endParaRPr lang="ru-RU" sz="280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513425"/>
                  </a:ext>
                </a:extLst>
              </a:tr>
              <a:tr h="452555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10" tooltip="Предложения со словосочетанием ОСТАТКИ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остатки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9353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  <a:hlinkClick r:id="rId10" tooltip="Предложения со словосочетанием ОСТАТКИ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224735"/>
                  </a:ext>
                </a:extLst>
              </a:tr>
              <a:tr h="594225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11" tooltip="Предложения со словосочетанием ДЕЙСТВИ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действие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9353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  <a:hlinkClick r:id="rId11" tooltip="Предложения со словосочетанием ДЕЙСТВИЕ СИЛЫ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силы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685435"/>
                  </a:ext>
                </a:extLst>
              </a:tr>
              <a:tr h="452555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12" tooltip="Предложения со словосочетанием В МЕРУ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в меру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9353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  <a:hlinkClick r:id="rId12" tooltip="Предложения со словосочетанием В МЕРУ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848806"/>
                  </a:ext>
                </a:extLst>
              </a:tr>
              <a:tr h="594225">
                <a:tc>
                  <a:txBody>
                    <a:bodyPr/>
                    <a:lstStyle/>
                    <a:p>
                      <a:pPr algn="r" fontAlgn="t"/>
                      <a:r>
                        <a:rPr lang="ru-RU" sz="2800" u="none" strike="noStrike" dirty="0">
                          <a:solidFill>
                            <a:schemeClr val="tx1"/>
                          </a:solidFill>
                          <a:effectLst/>
                          <a:hlinkClick r:id="rId13" tooltip="Предложения со словосочетанием В РАСЦВЕТЕ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в расцвете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39353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2800" b="1" u="none" strike="noStrike" dirty="0">
                          <a:solidFill>
                            <a:schemeClr val="tx1"/>
                          </a:solidFill>
                          <a:effectLst/>
                          <a:hlinkClick r:id="rId13" tooltip="Предложения со словосочетанием В РАСЦВЕТЕ СИЛ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сил</a:t>
                      </a:r>
                      <a:endParaRPr lang="ru-RU" sz="28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614758"/>
                  </a:ext>
                </a:extLst>
              </a:tr>
              <a:tr h="452555">
                <a:tc>
                  <a:txBody>
                    <a:bodyPr/>
                    <a:lstStyle/>
                    <a:p>
                      <a:pPr algn="r" fontAlgn="t"/>
                      <a:endParaRPr lang="ru-RU" sz="2800" u="none" dirty="0">
                        <a:effectLst/>
                      </a:endParaRPr>
                    </a:p>
                  </a:txBody>
                  <a:tcPr marL="0" marR="39353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2800" u="none" dirty="0">
                        <a:effectLst/>
                      </a:endParaRPr>
                    </a:p>
                  </a:txBody>
                  <a:tcPr marL="0" marR="0" marT="7871" marB="19676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585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908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484784"/>
            <a:ext cx="543931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i="1" dirty="0">
                <a:solidFill>
                  <a:srgbClr val="0070C0"/>
                </a:solidFill>
              </a:rPr>
              <a:t>Значение </a:t>
            </a:r>
          </a:p>
          <a:p>
            <a:pPr algn="ctr"/>
            <a:r>
              <a:rPr lang="ru-RU" sz="9600" b="1" i="1" dirty="0">
                <a:solidFill>
                  <a:srgbClr val="0070C0"/>
                </a:solidFill>
              </a:rPr>
              <a:t>слова </a:t>
            </a:r>
          </a:p>
          <a:p>
            <a:pPr algn="ctr"/>
            <a:r>
              <a:rPr lang="ru-RU" sz="9600" b="1" i="1" dirty="0">
                <a:solidFill>
                  <a:srgbClr val="0070C0"/>
                </a:solidFill>
              </a:rPr>
              <a:t>«сила».</a:t>
            </a:r>
          </a:p>
        </p:txBody>
      </p:sp>
    </p:spTree>
    <p:extLst>
      <p:ext uri="{BB962C8B-B14F-4D97-AF65-F5344CB8AC3E}">
        <p14:creationId xmlns:p14="http://schemas.microsoft.com/office/powerpoint/2010/main" val="739063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844824"/>
            <a:ext cx="798487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/>
          </a:p>
          <a:p>
            <a:pPr marL="342900" indent="-342900">
              <a:buAutoNum type="arabicPeriod"/>
            </a:pPr>
            <a:r>
              <a:rPr lang="ru-RU" sz="4000" dirty="0"/>
              <a:t>Разбор слова по составу.</a:t>
            </a:r>
          </a:p>
          <a:p>
            <a:pPr marL="342900" indent="-342900">
              <a:buAutoNum type="arabicPeriod"/>
            </a:pPr>
            <a:r>
              <a:rPr lang="ru-RU" sz="4000" dirty="0"/>
              <a:t>Морфологический разбор слова.</a:t>
            </a:r>
          </a:p>
          <a:p>
            <a:pPr marL="342900" indent="-342900">
              <a:buAutoNum type="arabicPeriod"/>
            </a:pPr>
            <a:r>
              <a:rPr lang="ru-RU" sz="4000" dirty="0"/>
              <a:t>Синтаксический разбор. </a:t>
            </a:r>
          </a:p>
          <a:p>
            <a:pPr marL="342900" indent="-342900">
              <a:buFontTx/>
              <a:buAutoNum type="arabicPeriod"/>
            </a:pPr>
            <a:r>
              <a:rPr lang="ru-RU" sz="4000" dirty="0"/>
              <a:t>Фонемный разбор слова.</a:t>
            </a:r>
          </a:p>
          <a:p>
            <a:r>
              <a:rPr lang="ru-RU" sz="4000" dirty="0"/>
              <a:t>предложения.</a:t>
            </a:r>
          </a:p>
          <a:p>
            <a:pPr marL="342900" indent="-342900">
              <a:buAutoNum type="arabicPeriod"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58920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068960"/>
            <a:ext cx="8730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Сильный ветер срывал с деревьев последнюю листву.</a:t>
            </a:r>
          </a:p>
        </p:txBody>
      </p:sp>
    </p:spTree>
    <p:extLst>
      <p:ext uri="{BB962C8B-B14F-4D97-AF65-F5344CB8AC3E}">
        <p14:creationId xmlns:p14="http://schemas.microsoft.com/office/powerpoint/2010/main" val="1360009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92896"/>
            <a:ext cx="5581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Лист самооценки</a:t>
            </a:r>
          </a:p>
        </p:txBody>
      </p:sp>
    </p:spTree>
    <p:extLst>
      <p:ext uri="{BB962C8B-B14F-4D97-AF65-F5344CB8AC3E}">
        <p14:creationId xmlns:p14="http://schemas.microsoft.com/office/powerpoint/2010/main" val="1455516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i="1" dirty="0">
                <a:solidFill>
                  <a:srgbClr val="0070C0"/>
                </a:solidFill>
              </a:rPr>
              <a:t>2. Разбор слова по составу.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35696" y="3140968"/>
            <a:ext cx="487345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>
                <a:solidFill>
                  <a:srgbClr val="0070C0"/>
                </a:solidFill>
              </a:rPr>
              <a:t>Сильный</a:t>
            </a:r>
          </a:p>
        </p:txBody>
      </p:sp>
    </p:spTree>
    <p:extLst>
      <p:ext uri="{BB962C8B-B14F-4D97-AF65-F5344CB8AC3E}">
        <p14:creationId xmlns:p14="http://schemas.microsoft.com/office/powerpoint/2010/main" val="3930715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92896"/>
            <a:ext cx="5581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Лист самооценки</a:t>
            </a:r>
          </a:p>
        </p:txBody>
      </p:sp>
    </p:spTree>
    <p:extLst>
      <p:ext uri="{BB962C8B-B14F-4D97-AF65-F5344CB8AC3E}">
        <p14:creationId xmlns:p14="http://schemas.microsoft.com/office/powerpoint/2010/main" val="1816191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844824"/>
            <a:ext cx="78870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>
                <a:solidFill>
                  <a:srgbClr val="0070C0"/>
                </a:solidFill>
              </a:rPr>
              <a:t>Составьте предложение со словом «сила»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140968"/>
            <a:ext cx="63367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242D33"/>
                </a:solidFill>
                <a:latin typeface="Open Sans"/>
              </a:rPr>
              <a:t>Успех приходит к тому, кто выбрал силу знаний.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302229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988840"/>
            <a:ext cx="64087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11111"/>
                </a:solidFill>
                <a:latin typeface="Montserrat"/>
              </a:rPr>
              <a:t>Часть речи: </a:t>
            </a:r>
            <a:r>
              <a:rPr lang="ru-RU" b="1" dirty="0">
                <a:solidFill>
                  <a:srgbClr val="111111"/>
                </a:solidFill>
                <a:latin typeface="Montserrat"/>
              </a:rPr>
              <a:t>имя существительное</a:t>
            </a:r>
            <a:r>
              <a:rPr lang="ru-RU" dirty="0">
                <a:solidFill>
                  <a:srgbClr val="111111"/>
                </a:solidFill>
                <a:latin typeface="Montserrat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FFFFFF"/>
                </a:solidFill>
                <a:latin typeface="Montserrat"/>
              </a:rPr>
              <a:t>II</a:t>
            </a:r>
            <a:r>
              <a:rPr lang="ru-RU" dirty="0" err="1">
                <a:solidFill>
                  <a:srgbClr val="111111"/>
                </a:solidFill>
                <a:latin typeface="Montserrat"/>
              </a:rPr>
              <a:t>Начальная</a:t>
            </a:r>
            <a:r>
              <a:rPr lang="ru-RU" dirty="0">
                <a:solidFill>
                  <a:srgbClr val="111111"/>
                </a:solidFill>
                <a:latin typeface="Montserrat"/>
              </a:rPr>
              <a:t> форма: единственное число, именительный падеж;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FFFFFF"/>
                </a:solidFill>
                <a:latin typeface="Montserrat"/>
              </a:rPr>
              <a:t>III</a:t>
            </a:r>
            <a:r>
              <a:rPr lang="ru-RU" dirty="0" err="1">
                <a:solidFill>
                  <a:srgbClr val="111111"/>
                </a:solidFill>
                <a:latin typeface="Montserrat"/>
              </a:rPr>
              <a:t>Морфологические</a:t>
            </a:r>
            <a:r>
              <a:rPr lang="ru-RU" dirty="0">
                <a:solidFill>
                  <a:srgbClr val="111111"/>
                </a:solidFill>
                <a:latin typeface="Montserrat"/>
              </a:rPr>
              <a:t> признаки: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11111"/>
                </a:solidFill>
                <a:latin typeface="Montserrat"/>
              </a:rPr>
              <a:t>А. Постоянные признаки: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11111"/>
                </a:solidFill>
                <a:latin typeface="Montserrat"/>
              </a:rPr>
              <a:t>Нарицательное, собственное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11111"/>
                </a:solidFill>
                <a:latin typeface="Montserrat"/>
              </a:rPr>
              <a:t>Неодушевлённое, одушевлённое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11111"/>
                </a:solidFill>
                <a:latin typeface="Montserrat"/>
              </a:rPr>
              <a:t> род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11111"/>
                </a:solidFill>
                <a:latin typeface="Montserrat"/>
              </a:rPr>
              <a:t>склонение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11111"/>
                </a:solidFill>
                <a:latin typeface="Montserrat"/>
              </a:rPr>
              <a:t>Б. Непостоянные признаки: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11111"/>
                </a:solidFill>
                <a:latin typeface="Montserrat"/>
              </a:rPr>
              <a:t>число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111111"/>
                </a:solidFill>
                <a:latin typeface="Montserrat"/>
              </a:rPr>
              <a:t>падеж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FFFF"/>
                </a:solidFill>
                <a:latin typeface="Montserrat"/>
              </a:rPr>
              <a:t>IV</a:t>
            </a:r>
            <a:r>
              <a:rPr lang="ru-RU" dirty="0">
                <a:solidFill>
                  <a:srgbClr val="111111"/>
                </a:solidFill>
                <a:latin typeface="Montserrat"/>
              </a:rPr>
              <a:t> Синтаксическая роль: в зависимости от контекста, может быть следующими членами предложения: подлежащее, дополнение, обстоятельство.</a:t>
            </a:r>
            <a:endParaRPr lang="ru-RU" b="0" i="0" dirty="0">
              <a:solidFill>
                <a:srgbClr val="111111"/>
              </a:solidFill>
              <a:effectLst/>
              <a:latin typeface="Montserra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5631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rgbClr val="0070C0"/>
                </a:solidFill>
              </a:rPr>
              <a:t>3. Морфологический разбор слова</a:t>
            </a:r>
          </a:p>
        </p:txBody>
      </p:sp>
    </p:spTree>
    <p:extLst>
      <p:ext uri="{BB962C8B-B14F-4D97-AF65-F5344CB8AC3E}">
        <p14:creationId xmlns:p14="http://schemas.microsoft.com/office/powerpoint/2010/main" val="201435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420888"/>
            <a:ext cx="8280919" cy="3705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>
                <a:latin typeface="Arial Narrow" panose="020B0606020202030204" pitchFamily="34" charset="0"/>
              </a:rPr>
              <a:t>…Настоящий, сильный, где нужно – нежный, трогательный, где нужно – строгий, где нужно – страстный, где нужно – бойкий и живой язык народа.</a:t>
            </a:r>
          </a:p>
          <a:p>
            <a:pPr marL="0" indent="0">
              <a:buNone/>
            </a:pPr>
            <a:r>
              <a:rPr lang="ru-RU" sz="3600" b="1" dirty="0">
                <a:latin typeface="Arial Narrow" panose="020B0606020202030204" pitchFamily="34" charset="0"/>
              </a:rPr>
              <a:t>                                                                                                                                  </a:t>
            </a:r>
            <a:r>
              <a:rPr lang="ru-RU" sz="3600" b="1" dirty="0" err="1">
                <a:latin typeface="Arial Narrow" panose="020B0606020202030204" pitchFamily="34" charset="0"/>
              </a:rPr>
              <a:t>Л.Н.Толстой</a:t>
            </a:r>
            <a:endParaRPr lang="ru-RU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12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92896"/>
            <a:ext cx="5581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Лист самооценки</a:t>
            </a:r>
          </a:p>
        </p:txBody>
      </p:sp>
    </p:spTree>
    <p:extLst>
      <p:ext uri="{BB962C8B-B14F-4D97-AF65-F5344CB8AC3E}">
        <p14:creationId xmlns:p14="http://schemas.microsoft.com/office/powerpoint/2010/main" val="4073183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9952" y="1268760"/>
            <a:ext cx="13952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>
                <a:solidFill>
                  <a:srgbClr val="0070C0"/>
                </a:solidFill>
              </a:rPr>
              <a:t>Тест</a:t>
            </a:r>
          </a:p>
        </p:txBody>
      </p:sp>
    </p:spTree>
    <p:extLst>
      <p:ext uri="{BB962C8B-B14F-4D97-AF65-F5344CB8AC3E}">
        <p14:creationId xmlns:p14="http://schemas.microsoft.com/office/powerpoint/2010/main" val="4272511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92896"/>
            <a:ext cx="5581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Лист самооценки</a:t>
            </a:r>
          </a:p>
        </p:txBody>
      </p:sp>
    </p:spTree>
    <p:extLst>
      <p:ext uri="{BB962C8B-B14F-4D97-AF65-F5344CB8AC3E}">
        <p14:creationId xmlns:p14="http://schemas.microsoft.com/office/powerpoint/2010/main" val="4062443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598003"/>
            <a:ext cx="8467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0070C0"/>
                </a:solidFill>
              </a:rPr>
              <a:t>Этот урок для меня полезен…</a:t>
            </a:r>
          </a:p>
        </p:txBody>
      </p:sp>
    </p:spTree>
    <p:extLst>
      <p:ext uri="{BB962C8B-B14F-4D97-AF65-F5344CB8AC3E}">
        <p14:creationId xmlns:p14="http://schemas.microsoft.com/office/powerpoint/2010/main" val="1341754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916832"/>
            <a:ext cx="820891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70C0"/>
                </a:solidFill>
              </a:rPr>
              <a:t>Домашнее задание:</a:t>
            </a:r>
          </a:p>
          <a:p>
            <a:r>
              <a:rPr lang="ru-RU" sz="2800" dirty="0"/>
              <a:t>1.Составить устный рассказ об имени существительном.</a:t>
            </a:r>
          </a:p>
          <a:p>
            <a:r>
              <a:rPr lang="ru-RU" sz="2800" dirty="0"/>
              <a:t>2. Учебник стр. 36 упр. 60</a:t>
            </a:r>
          </a:p>
          <a:p>
            <a:r>
              <a:rPr lang="ru-RU" sz="2800" dirty="0"/>
              <a:t>3. Составить кластер по теме </a:t>
            </a:r>
          </a:p>
          <a:p>
            <a:r>
              <a:rPr lang="ru-RU" sz="2800" dirty="0"/>
              <a:t>«Имя существительное».</a:t>
            </a:r>
          </a:p>
          <a:p>
            <a:r>
              <a:rPr lang="ru-RU" sz="2800" dirty="0"/>
              <a:t>4. Фонетический разбор слова «СИЛА».</a:t>
            </a:r>
          </a:p>
        </p:txBody>
      </p:sp>
    </p:spTree>
    <p:extLst>
      <p:ext uri="{BB962C8B-B14F-4D97-AF65-F5344CB8AC3E}">
        <p14:creationId xmlns:p14="http://schemas.microsoft.com/office/powerpoint/2010/main" val="4073697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2A6869-76AD-4987-81EA-D1B995EDA962}"/>
              </a:ext>
            </a:extLst>
          </p:cNvPr>
          <p:cNvSpPr txBox="1"/>
          <p:nvPr/>
        </p:nvSpPr>
        <p:spPr>
          <a:xfrm>
            <a:off x="755576" y="2420888"/>
            <a:ext cx="67746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0070C0"/>
                </a:solidFill>
              </a:rPr>
              <a:t>СИЛА РУССКОГО ЯЗЫКА</a:t>
            </a:r>
          </a:p>
          <a:p>
            <a:r>
              <a:rPr lang="ru-RU" sz="4800" b="1" dirty="0">
                <a:solidFill>
                  <a:srgbClr val="0070C0"/>
                </a:solidFill>
              </a:rPr>
              <a:t>СИЛА СЛОВА</a:t>
            </a:r>
          </a:p>
          <a:p>
            <a:r>
              <a:rPr lang="ru-RU" sz="4800" b="1" dirty="0">
                <a:solidFill>
                  <a:srgbClr val="0070C0"/>
                </a:solidFill>
              </a:rPr>
              <a:t>СИЛА ЗНАНИЙ</a:t>
            </a:r>
          </a:p>
        </p:txBody>
      </p:sp>
    </p:spTree>
    <p:extLst>
      <p:ext uri="{BB962C8B-B14F-4D97-AF65-F5344CB8AC3E}">
        <p14:creationId xmlns:p14="http://schemas.microsoft.com/office/powerpoint/2010/main" val="1811573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7286"/>
            <a:ext cx="6822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ru-RU" sz="4000" b="1" i="1" dirty="0">
                <a:solidFill>
                  <a:srgbClr val="0070C0"/>
                </a:solidFill>
              </a:rPr>
              <a:t>Фонемный разбор слова</a:t>
            </a:r>
          </a:p>
          <a:p>
            <a:pPr lvl="0"/>
            <a:r>
              <a:rPr lang="ru-RU" sz="4000" b="1" i="1" dirty="0">
                <a:solidFill>
                  <a:srgbClr val="0070C0"/>
                </a:solidFill>
              </a:rPr>
              <a:t>(</a:t>
            </a:r>
            <a:r>
              <a:rPr lang="ru-RU" sz="4000" b="1" i="1" dirty="0" err="1">
                <a:solidFill>
                  <a:srgbClr val="0070C0"/>
                </a:solidFill>
              </a:rPr>
              <a:t>звуко</a:t>
            </a:r>
            <a:r>
              <a:rPr lang="ru-RU" sz="4000" b="1" i="1" dirty="0">
                <a:solidFill>
                  <a:srgbClr val="0070C0"/>
                </a:solidFill>
              </a:rPr>
              <a:t> –буквенный разбор)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348880"/>
            <a:ext cx="829393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333333"/>
                </a:solidFill>
                <a:latin typeface="YS Text"/>
              </a:rPr>
              <a:t>Слово «</a:t>
            </a:r>
            <a:r>
              <a:rPr lang="ru-RU" sz="2400" b="1" dirty="0" err="1">
                <a:solidFill>
                  <a:srgbClr val="333333"/>
                </a:solidFill>
                <a:latin typeface="YS Text"/>
              </a:rPr>
              <a:t>си́ла</a:t>
            </a:r>
            <a:r>
              <a:rPr lang="ru-RU" sz="2400" b="1" dirty="0">
                <a:solidFill>
                  <a:srgbClr val="333333"/>
                </a:solidFill>
                <a:latin typeface="YS Text"/>
              </a:rPr>
              <a:t>» состоит из 2 слогов: си-ла </a:t>
            </a:r>
            <a:r>
              <a:rPr lang="ru-RU" sz="2400" dirty="0">
                <a:solidFill>
                  <a:srgbClr val="333333"/>
                </a:solidFill>
                <a:latin typeface="YS Text"/>
              </a:rPr>
              <a:t>[</a:t>
            </a:r>
            <a:r>
              <a:rPr lang="ru-RU" sz="2400" dirty="0" err="1">
                <a:solidFill>
                  <a:srgbClr val="333333"/>
                </a:solidFill>
                <a:latin typeface="YS Text"/>
              </a:rPr>
              <a:t>с’и́ла</a:t>
            </a:r>
            <a:r>
              <a:rPr lang="ru-RU" sz="2400" dirty="0">
                <a:solidFill>
                  <a:srgbClr val="333333"/>
                </a:solidFill>
                <a:latin typeface="YS Text"/>
              </a:rPr>
              <a:t>] </a:t>
            </a:r>
          </a:p>
          <a:p>
            <a:r>
              <a:rPr lang="ru-RU" sz="2400" dirty="0">
                <a:solidFill>
                  <a:srgbClr val="333333"/>
                </a:solidFill>
                <a:latin typeface="YS Text"/>
              </a:rPr>
              <a:t>с — [с’] — согласный, парный глухой, мягкий (парный) </a:t>
            </a:r>
          </a:p>
          <a:p>
            <a:r>
              <a:rPr lang="ru-RU" sz="2400" dirty="0">
                <a:solidFill>
                  <a:srgbClr val="333333"/>
                </a:solidFill>
                <a:latin typeface="YS Text"/>
              </a:rPr>
              <a:t>и — [и́] — гласный, ударный </a:t>
            </a:r>
          </a:p>
          <a:p>
            <a:r>
              <a:rPr lang="ru-RU" sz="2400" dirty="0">
                <a:solidFill>
                  <a:srgbClr val="333333"/>
                </a:solidFill>
                <a:latin typeface="YS Text"/>
              </a:rPr>
              <a:t>л — [л] — согласный, непарный звонкий, </a:t>
            </a:r>
          </a:p>
          <a:p>
            <a:r>
              <a:rPr lang="ru-RU" sz="2400" dirty="0">
                <a:solidFill>
                  <a:srgbClr val="333333"/>
                </a:solidFill>
                <a:latin typeface="YS Text"/>
              </a:rPr>
              <a:t>                 сонорный (всегда звонкий), твёрдый (парный) </a:t>
            </a:r>
          </a:p>
          <a:p>
            <a:r>
              <a:rPr lang="ru-RU" sz="2400" dirty="0">
                <a:solidFill>
                  <a:srgbClr val="333333"/>
                </a:solidFill>
                <a:latin typeface="YS Text"/>
              </a:rPr>
              <a:t>а — [а] — гласный, безударный </a:t>
            </a:r>
          </a:p>
          <a:p>
            <a:r>
              <a:rPr lang="ru-RU" sz="2400" dirty="0">
                <a:solidFill>
                  <a:srgbClr val="333333"/>
                </a:solidFill>
                <a:latin typeface="YS Text"/>
              </a:rPr>
              <a:t>4 буквы, 4 звука.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164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799288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Arial Narrow" panose="020B0606020202030204" pitchFamily="34" charset="0"/>
              </a:rPr>
              <a:t>В русском языке есть масса пословиц, говорящих о слове, его силе и ценности.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Острое словечко колет сердечко.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Ласковое слово гнев укрощает.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Малое слово большую обиду творит.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Слово не стрела, а пуще стрелы разит.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Доброе слово железные ворота отопрет.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Доброе слово человеку — что дождь в засуху.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Где доброе слово скажется, там и добро окажется.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Ласковым словом и камень растопишь.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От слова спасение и от слова погибель.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Доброе слово лечит, а злое калечит.</a:t>
            </a:r>
          </a:p>
          <a:p>
            <a:endParaRPr lang="ru-RU" sz="3200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5963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052736"/>
            <a:ext cx="5740674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Острое словечко колет сердечко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Малое слово большую обиду творит.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Слово не стрела, а пуще стрелы разит.</a:t>
            </a:r>
          </a:p>
          <a:p>
            <a:endParaRPr lang="ru-RU" dirty="0">
              <a:solidFill>
                <a:srgbClr val="444444"/>
              </a:solidFill>
              <a:latin typeface="Arial Narrow" panose="020B0606020202030204" pitchFamily="34" charset="0"/>
            </a:endParaRPr>
          </a:p>
          <a:p>
            <a:endParaRPr lang="ru-RU" dirty="0">
              <a:solidFill>
                <a:srgbClr val="444444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2420888"/>
            <a:ext cx="7330853" cy="307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srgbClr val="444444"/>
              </a:solidFill>
              <a:latin typeface="Arial Narrow" panose="020B0606020202030204" pitchFamily="34" charset="0"/>
            </a:endParaRP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Ласковое слово гнев укрощает.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Доброе слово железные ворота отопрет.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Доброе слово человеку — что дождь в засуху.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Где доброе слово скажется, там и добро окажется.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Ласковым словом и камень растопишь.</a:t>
            </a:r>
          </a:p>
          <a:p>
            <a:endParaRPr lang="ru-RU" dirty="0">
              <a:solidFill>
                <a:srgbClr val="444444"/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5301208"/>
            <a:ext cx="58416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От слова спасение и от слова погибель.</a:t>
            </a:r>
          </a:p>
          <a:p>
            <a:r>
              <a:rPr lang="ru-RU" sz="2800" dirty="0">
                <a:solidFill>
                  <a:srgbClr val="444444"/>
                </a:solidFill>
                <a:latin typeface="Arial Narrow" panose="020B0606020202030204" pitchFamily="34" charset="0"/>
              </a:rPr>
              <a:t>Доброе слово лечит, а злое калечит.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0917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844824"/>
            <a:ext cx="30620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СИЛА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47864" y="4077072"/>
            <a:ext cx="39068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СЛОВО</a:t>
            </a:r>
          </a:p>
        </p:txBody>
      </p:sp>
    </p:spTree>
    <p:extLst>
      <p:ext uri="{BB962C8B-B14F-4D97-AF65-F5344CB8AC3E}">
        <p14:creationId xmlns:p14="http://schemas.microsoft.com/office/powerpoint/2010/main" val="42913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Имя----------- -древнейшая и важнейшая часть речи.</a:t>
            </a:r>
          </a:p>
          <a:p>
            <a:r>
              <a:rPr lang="ru-RU" dirty="0"/>
              <a:t>Весь мир лиц, животных, растений, явлений природы, города, реки, озёра, горы, государства. события- всё названо. Всё имеет своё ------------ , и все эти имена------------------ .</a:t>
            </a:r>
          </a:p>
          <a:p>
            <a:r>
              <a:rPr lang="ru-RU" dirty="0"/>
              <a:t>Почти каждое второе слово в нашей речи- </a:t>
            </a:r>
          </a:p>
          <a:p>
            <a:pPr marL="0" indent="0">
              <a:buNone/>
            </a:pPr>
            <a:r>
              <a:rPr lang="ru-RU" dirty="0"/>
              <a:t>имя------------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Вставьте пропущенные слова.</a:t>
            </a:r>
          </a:p>
        </p:txBody>
      </p:sp>
    </p:spTree>
    <p:extLst>
      <p:ext uri="{BB962C8B-B14F-4D97-AF65-F5344CB8AC3E}">
        <p14:creationId xmlns:p14="http://schemas.microsoft.com/office/powerpoint/2010/main" val="409481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/>
              <a:t>Обобщение знаний по теме                «Имя существительное»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 урока</a:t>
            </a:r>
          </a:p>
        </p:txBody>
      </p:sp>
    </p:spTree>
    <p:extLst>
      <p:ext uri="{BB962C8B-B14F-4D97-AF65-F5344CB8AC3E}">
        <p14:creationId xmlns:p14="http://schemas.microsoft.com/office/powerpoint/2010/main" val="55004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59832" y="2111455"/>
            <a:ext cx="2880320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Имя существительное</a:t>
            </a:r>
          </a:p>
        </p:txBody>
      </p:sp>
      <p:cxnSp>
        <p:nvCxnSpPr>
          <p:cNvPr id="4" name="Прямая со стрелкой 3"/>
          <p:cNvCxnSpPr>
            <a:stCxn id="2" idx="7"/>
          </p:cNvCxnSpPr>
          <p:nvPr/>
        </p:nvCxnSpPr>
        <p:spPr>
          <a:xfrm flipV="1">
            <a:off x="5518339" y="2111455"/>
            <a:ext cx="1429925" cy="3690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мка 7"/>
          <p:cNvSpPr/>
          <p:nvPr/>
        </p:nvSpPr>
        <p:spPr>
          <a:xfrm>
            <a:off x="395536" y="1988840"/>
            <a:ext cx="2088232" cy="86409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899592" y="4631735"/>
            <a:ext cx="1939098" cy="88549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871987" y="4183387"/>
            <a:ext cx="483494" cy="698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6"/>
          </p:cNvCxnSpPr>
          <p:nvPr/>
        </p:nvCxnSpPr>
        <p:spPr>
          <a:xfrm>
            <a:off x="5940152" y="3371595"/>
            <a:ext cx="1440160" cy="891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2" idx="4"/>
            <a:endCxn id="23" idx="0"/>
          </p:cNvCxnSpPr>
          <p:nvPr/>
        </p:nvCxnSpPr>
        <p:spPr>
          <a:xfrm>
            <a:off x="4499992" y="4631735"/>
            <a:ext cx="77125" cy="1245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Рамка 20"/>
          <p:cNvSpPr/>
          <p:nvPr/>
        </p:nvSpPr>
        <p:spPr>
          <a:xfrm>
            <a:off x="6912260" y="4262648"/>
            <a:ext cx="1476164" cy="67851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3635896" y="5877272"/>
            <a:ext cx="1882442" cy="57606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4" name="Рамка 23"/>
          <p:cNvSpPr/>
          <p:nvPr/>
        </p:nvSpPr>
        <p:spPr>
          <a:xfrm>
            <a:off x="6948264" y="1988841"/>
            <a:ext cx="1800200" cy="79208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26" name="Прямая со стрелкой 25"/>
          <p:cNvCxnSpPr>
            <a:stCxn id="2" idx="1"/>
            <a:endCxn id="8" idx="3"/>
          </p:cNvCxnSpPr>
          <p:nvPr/>
        </p:nvCxnSpPr>
        <p:spPr>
          <a:xfrm flipH="1" flipV="1">
            <a:off x="2483768" y="2420888"/>
            <a:ext cx="997877" cy="596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0618" y="216212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одушевлённость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92698" y="4941166"/>
            <a:ext cx="1003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род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51920" y="5877272"/>
            <a:ext cx="1568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склонение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4288" y="2111455"/>
            <a:ext cx="116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падежи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48264" y="4262648"/>
            <a:ext cx="1339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число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4256" y="764704"/>
            <a:ext cx="2321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Цели урока:</a:t>
            </a:r>
          </a:p>
        </p:txBody>
      </p:sp>
    </p:spTree>
    <p:extLst>
      <p:ext uri="{BB962C8B-B14F-4D97-AF65-F5344CB8AC3E}">
        <p14:creationId xmlns:p14="http://schemas.microsoft.com/office/powerpoint/2010/main" val="360640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92896"/>
            <a:ext cx="5581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>
                <a:solidFill>
                  <a:srgbClr val="0070C0"/>
                </a:solidFill>
              </a:rPr>
              <a:t>Лист самооценки</a:t>
            </a:r>
          </a:p>
        </p:txBody>
      </p:sp>
    </p:spTree>
    <p:extLst>
      <p:ext uri="{BB962C8B-B14F-4D97-AF65-F5344CB8AC3E}">
        <p14:creationId xmlns:p14="http://schemas.microsoft.com/office/powerpoint/2010/main" val="859694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1470</TotalTime>
  <Words>511</Words>
  <Application>Microsoft Office PowerPoint</Application>
  <PresentationFormat>Экран (4:3)</PresentationFormat>
  <Paragraphs>121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Arial</vt:lpstr>
      <vt:lpstr>Arial Narrow</vt:lpstr>
      <vt:lpstr>Calibri</vt:lpstr>
      <vt:lpstr>Candara</vt:lpstr>
      <vt:lpstr>Helvetica Neue</vt:lpstr>
      <vt:lpstr>Montserrat</vt:lpstr>
      <vt:lpstr>Open Sans</vt:lpstr>
      <vt:lpstr>Symbol</vt:lpstr>
      <vt:lpstr>YS Text</vt:lpstr>
      <vt:lpstr>Волна</vt:lpstr>
      <vt:lpstr>Русский язык</vt:lpstr>
      <vt:lpstr>Презентация PowerPoint</vt:lpstr>
      <vt:lpstr>Презентация PowerPoint</vt:lpstr>
      <vt:lpstr>Презентация PowerPoint</vt:lpstr>
      <vt:lpstr>Презентация PowerPoint</vt:lpstr>
      <vt:lpstr>Вставьте пропущенные слова.</vt:lpstr>
      <vt:lpstr>Тема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существительное</dc:title>
  <dc:creator>Ирина</dc:creator>
  <cp:lastModifiedBy>user</cp:lastModifiedBy>
  <cp:revision>62</cp:revision>
  <dcterms:created xsi:type="dcterms:W3CDTF">2018-05-16T14:07:45Z</dcterms:created>
  <dcterms:modified xsi:type="dcterms:W3CDTF">2023-02-20T16:22:26Z</dcterms:modified>
</cp:coreProperties>
</file>