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64" r:id="rId2"/>
    <p:sldId id="263" r:id="rId3"/>
    <p:sldId id="258" r:id="rId4"/>
    <p:sldId id="256" r:id="rId5"/>
    <p:sldId id="257" r:id="rId6"/>
    <p:sldId id="266" r:id="rId7"/>
    <p:sldId id="261" r:id="rId8"/>
    <p:sldId id="260" r:id="rId9"/>
    <p:sldId id="267" r:id="rId10"/>
    <p:sldId id="272" r:id="rId11"/>
    <p:sldId id="275" r:id="rId12"/>
    <p:sldId id="273" r:id="rId13"/>
    <p:sldId id="279" r:id="rId14"/>
    <p:sldId id="278" r:id="rId15"/>
    <p:sldId id="270" r:id="rId16"/>
    <p:sldId id="28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EB2"/>
    <a:srgbClr val="FDE4BF"/>
    <a:srgbClr val="FDE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16C56-0034-44F1-9820-4F8E94A389A6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A9528-FA45-4E8F-B53A-BC4835937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31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A9528-FA45-4E8F-B53A-BC48359379C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0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9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13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81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4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89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866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03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9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44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8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31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9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F4DC5FC-D5BF-4DC0-8F63-168248BA2B15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6574C6B-A2D9-4D5E-9760-B35C436DDE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1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816277"/>
              </p:ext>
            </p:extLst>
          </p:nvPr>
        </p:nvGraphicFramePr>
        <p:xfrm>
          <a:off x="450376" y="719666"/>
          <a:ext cx="11232108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6054">
                  <a:extLst>
                    <a:ext uri="{9D8B030D-6E8A-4147-A177-3AD203B41FA5}">
                      <a16:colId xmlns:a16="http://schemas.microsoft.com/office/drawing/2014/main" xmlns="" val="220243643"/>
                    </a:ext>
                  </a:extLst>
                </a:gridCol>
                <a:gridCol w="5616054">
                  <a:extLst>
                    <a:ext uri="{9D8B030D-6E8A-4147-A177-3AD203B41FA5}">
                      <a16:colId xmlns:a16="http://schemas.microsoft.com/office/drawing/2014/main" xmlns="" val="25823886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 ПИТАНИЯ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ПИТАТЕЛЬНЫЕ ВЕЩЕСТВА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868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817846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59179" y="4512177"/>
            <a:ext cx="1860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МОЛОКО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62319" y="5361912"/>
            <a:ext cx="146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БЕЛКИ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16314" y="6115211"/>
            <a:ext cx="1654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ПШЕНО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30887" y="6092820"/>
            <a:ext cx="1390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ЖИРЫ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0359" y="5258790"/>
            <a:ext cx="1757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ЯБЛОКИ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156655" y="5200788"/>
            <a:ext cx="2228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УГЛЕВОДЫ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9388" y="5914509"/>
            <a:ext cx="1191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ВОДА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62173" y="4939178"/>
            <a:ext cx="1321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МЯСО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269645" y="4621715"/>
            <a:ext cx="4285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МИНЕРАЛЬНЫЕ СОЛИ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262592" y="5586716"/>
            <a:ext cx="1249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РЫБА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1993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769589"/>
              </p:ext>
            </p:extLst>
          </p:nvPr>
        </p:nvGraphicFramePr>
        <p:xfrm>
          <a:off x="1466661" y="896293"/>
          <a:ext cx="9062519" cy="5819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97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4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1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418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Название продукта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91443" marR="91443" marT="45719" marB="45719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Состав продукта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91443" marR="91443" marT="45719" marB="45719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Вредные пищевые добавки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91443" marR="91443" marT="45719" marB="45719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5563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Жевательная резинка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Хубба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Буба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9" marB="45719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Сахар, глюкозный сироп, резиновая основа, стабилизатор Е422,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лимонная кислота,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краситель Е150,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эмульгатор лецитин, антиоксидант Е320.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9" marB="45719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Е150 – подозрительный, Е320 – холестерин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9" marB="45719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13233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Жевательная резинка «Орбит»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9" marB="45719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Резиновая основа, сорбит Е420,глазурь Е170, загуститель Е422,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манит Е421,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подсластители аспартам Е950,</a:t>
                      </a:r>
                    </a:p>
                    <a:p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ацесульфам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Е950,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эмульгатор Е322,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краситель Е171,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глазурь Е903,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антиоксидант Е320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9" marB="45719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Е320 – холестерин,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Е951 – является вредным для кожи,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Е171 – подозрительный, Е322 – подозрительный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9" marB="45719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9477" name="Picture 2" descr="F:\42181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565400"/>
            <a:ext cx="2449512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8" name="Picture 4" descr="F:\img3431_14942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868864"/>
            <a:ext cx="295751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5802" y="80695"/>
            <a:ext cx="120561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Продукты, содержащие вредные добавки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8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2538260"/>
              </p:ext>
            </p:extLst>
          </p:nvPr>
        </p:nvGraphicFramePr>
        <p:xfrm>
          <a:off x="1981200" y="188914"/>
          <a:ext cx="8229600" cy="6169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866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0279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Название исследуемого продукта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Состав продукта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Вредные пищевые добавки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362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Напиток «Кока-кола»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Вода,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двуокись углерода,</a:t>
                      </a:r>
                    </a:p>
                    <a:p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подсластитель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аспартам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  Е211, Е414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Е211 –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ракообразующий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1260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Майонез МАХЕЕВ 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PREMIUM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консервант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сорбат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калия,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ароматизатор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натуральный "горчица", краситель бета-каротин, экстракт имбиря сухой,</a:t>
                      </a:r>
                    </a:p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подсластитель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"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Аспасвит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Е211 –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ракообразующий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2550" name="Picture 4" descr="F:\1280912034_1col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412875"/>
            <a:ext cx="11525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5" descr="F:\00000001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4076700"/>
            <a:ext cx="1489075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32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t"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0483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altLang="ru-RU" b="1" smtClean="0"/>
          </a:p>
          <a:p>
            <a:pPr fontAlgn="t"/>
            <a:endParaRPr lang="ru-RU" altLang="ru-RU" b="1" smtClean="0"/>
          </a:p>
          <a:p>
            <a:pPr fontAlgn="t"/>
            <a:endParaRPr lang="ru-RU" altLang="ru-RU" b="1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pPr fontAlgn="t"/>
            <a:endParaRPr lang="ru-RU" altLang="ru-RU" smtClean="0"/>
          </a:p>
          <a:p>
            <a:endParaRPr lang="ru-RU" altLang="ru-RU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340122"/>
              </p:ext>
            </p:extLst>
          </p:nvPr>
        </p:nvGraphicFramePr>
        <p:xfrm>
          <a:off x="1448555" y="260350"/>
          <a:ext cx="9334124" cy="631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9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069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0252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Название продукта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91444" marR="91444" marT="45718" marB="45718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Состав продукта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91444" marR="91444" marT="45718" marB="45718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Вредные пищевые добавки</a:t>
                      </a:r>
                      <a:endParaRPr lang="ru-RU" sz="18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91444" marR="91444" marT="45718" marB="45718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768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«Суп дня»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8" marB="45718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Макаронные изделия, соль, растительный жир, морковь, лук, порошок куриного мяса, усилители вкуса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аромата (Е621, Е627,Е631), зелень, куркума.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8" marB="45718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Е627,Е631 – кишечные расстройства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8" marB="45718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11694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Горчица «Русская»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8" marB="45718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Горчица сухая, соль, уксус, Е211, Е202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8" marB="45718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Е211 –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ракообразующий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18" marB="45718">
                    <a:gradFill flip="none" rotWithShape="1">
                      <a:gsLst>
                        <a:gs pos="0">
                          <a:schemeClr val="bg2">
                            <a:lumMod val="75000"/>
                            <a:alpha val="3000"/>
                          </a:schemeClr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0502" name="Picture 2" descr="F:\soup_d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84313"/>
            <a:ext cx="31543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3" descr="F:\50-gorchica_russkaya_28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508500"/>
            <a:ext cx="16557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771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лутамат натр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4650" y="922199"/>
            <a:ext cx="10110997" cy="57777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09182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Осторожно – еда!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928048" y="200098"/>
            <a:ext cx="11068334" cy="2925239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продуктах ( в чипсах, кетчупах, продуктах быстрого приготовления, в составе многих приправ со специями) часто встречается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глутамат</a:t>
            </a:r>
            <a:r>
              <a:rPr lang="ru-RU" alt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натрия Е-621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Производители на упаковке часто пишут его  полное название, надеясь на неграмотность населения.</a:t>
            </a:r>
          </a:p>
          <a:p>
            <a:pPr algn="ctr">
              <a:buFont typeface="Arial" panose="020B0604020202020204" pitchFamily="34" charset="0"/>
              <a:buNone/>
            </a:pP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dirty="0" smtClean="0"/>
          </a:p>
        </p:txBody>
      </p:sp>
      <p:pic>
        <p:nvPicPr>
          <p:cNvPr id="25603" name="Picture 5" descr="F:\1premi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8" y="2801331"/>
            <a:ext cx="4619127" cy="37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15" y="2801331"/>
            <a:ext cx="5022377" cy="37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613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1439" y="0"/>
            <a:ext cx="64280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Практическая работа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351546"/>
              </p:ext>
            </p:extLst>
          </p:nvPr>
        </p:nvGraphicFramePr>
        <p:xfrm>
          <a:off x="979201" y="863643"/>
          <a:ext cx="10502004" cy="57449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{0505E3EF-67EA-436B-97B2-0124C06EBD24}</a:tableStyleId>
              </a:tblPr>
              <a:tblGrid>
                <a:gridCol w="27979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6002">
                  <a:extLst>
                    <a:ext uri="{9D8B030D-6E8A-4147-A177-3AD203B41FA5}">
                      <a16:colId xmlns:a16="http://schemas.microsoft.com/office/drawing/2014/main" xmlns="" val="4097961843"/>
                    </a:ext>
                  </a:extLst>
                </a:gridCol>
                <a:gridCol w="19260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260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260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02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продукта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Упаковка </a:t>
                      </a: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(вид, состояние, наличие бомбажа банки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24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Этикетка (полная информация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товара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Изготовитель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годности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2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изготовления</a:t>
                      </a: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2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Обозначение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ГОСТа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005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пищевых добавок, на что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влияют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381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об </a:t>
                      </a:r>
                      <a:r>
                        <a:rPr lang="ru-RU" sz="18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опасности</a:t>
                      </a:r>
                      <a:endParaRPr lang="ru-RU" sz="18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6623" marR="56623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243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377" y="1309511"/>
            <a:ext cx="108636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Внимательно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читайте надписи на этикетке продукта.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покупайте продукты с неестественно яркой кричащей окраской.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покупайте продукты с чрезмерно длительным сроком хранения.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Обходитесь без подкрашенной газировки, делайте соки сами.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перекусывайте чипсами, сухариками, замените их орехами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9182"/>
            <a:ext cx="12192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Рекомендации по употреблению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продуктов питания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81" y="3855809"/>
            <a:ext cx="4519003" cy="25419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0377" y="3428625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употребляйте супы и каши из пакетиков, готовьте их сами.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Откажитесь от переработанных или законсервированных мясных продуктов, таких как колбаса, сосиски, тушенка.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питании всё должно быть в меру и по возможности разнообразно</a:t>
            </a:r>
          </a:p>
        </p:txBody>
      </p:sp>
    </p:spTree>
    <p:extLst>
      <p:ext uri="{BB962C8B-B14F-4D97-AF65-F5344CB8AC3E}">
        <p14:creationId xmlns:p14="http://schemas.microsoft.com/office/powerpoint/2010/main" val="4129564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4644" y="1454101"/>
            <a:ext cx="998597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 ………………………………….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понял, что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научился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………………………………………..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я могу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……………………………………..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интересно узнать, что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удивило, что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захотелось</a:t>
            </a:r>
            <a:r>
              <a:rPr lang="ru-RU" sz="3200" dirty="0" smtClean="0"/>
              <a:t>…………………………………………………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32957"/>
            <a:ext cx="120561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Облако «тегов»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3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2756" y="13648"/>
            <a:ext cx="4633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Кроссворд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81411"/>
              </p:ext>
            </p:extLst>
          </p:nvPr>
        </p:nvGraphicFramePr>
        <p:xfrm>
          <a:off x="653576" y="1142746"/>
          <a:ext cx="4752000" cy="30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xmlns="" val="422532349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311216640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200559221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44754703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344779407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177106952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387611107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118637279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370242279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107824477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xmlns="" val="425972506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6178487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69842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09391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7528761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9366313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6254146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851954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519308" y="475313"/>
            <a:ext cx="6672692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чего не может мама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Ни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готовить, ни стирать,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Без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чего, мы скажем прямо, 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Человеку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умирать?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Физическое и психическое состояние организма, при котором он обладает высокой работоспособностью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Питательное вещество – строительный материал клетки 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Они берегут нас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930" indent="27051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От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всяких болезней.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930" indent="27051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Чем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 их в пище,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930" indent="27051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Тем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пища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полезней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indent="-176213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Это органическое вещество, главный поставщик энергии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для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мышц и других органов 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4513" indent="-93663">
              <a:lnSpc>
                <a:spcPct val="115000"/>
              </a:lnSpc>
              <a:spcAft>
                <a:spcPts val="0"/>
              </a:spcAft>
              <a:buAutoNum type="arabicPeriod" startAt="6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котором пища начинает перевариваться </a:t>
            </a:r>
            <a:endParaRPr lang="ru-RU" sz="16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Необходимый компонент питания, который выполняет множество функций: дает нам энергию, стимулирует мозговую деятельность, служит строительным материалом для клеток и тканей, помогает регулировать обмен веществ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756" y="4587323"/>
            <a:ext cx="396000" cy="389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0756" y="458090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18863" y="4587324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28816" y="4587324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4710" y="4587324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З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26456" y="4587324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Ж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9130" y="458090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24096" y="458090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34049" y="458090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Г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20064" y="4587324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4756" y="5193068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Л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0756" y="5193068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М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18863" y="5199485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Ф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28816" y="5199485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У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14710" y="5199485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26456" y="5199485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9130" y="5193068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Р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24096" y="5193068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34049" y="5193068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20064" y="5199485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1873" y="5805229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Х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97873" y="5805229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Ц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205980" y="581164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815933" y="581164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Ю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401827" y="581164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Э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013573" y="581164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Ь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606247" y="5805229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Ы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211213" y="5805229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Щ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821166" y="5805229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Ш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407181" y="581164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Ч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11176" y="458732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0169" y="4590531"/>
            <a:ext cx="396000" cy="389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26754" y="4593741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Б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322271" y="458732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348622" y="460657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327689" y="458090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328516" y="4593741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723550" y="5209111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725394" y="5199484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702756" y="522515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1717201" y="5213848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718991" y="5205900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720482" y="5205901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735876" y="458090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Г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138932" y="4585259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116494" y="4587229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198254" y="4586821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120007" y="4598029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135400" y="458039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520920" y="4598684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524444" y="459832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539845" y="460099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29018" y="4589455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517392" y="4580905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900604" y="4590492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Ж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917354" y="459217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Ж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907431" y="4584156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Ж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316934" y="4574029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З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750369" y="458732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733339" y="458067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3735809" y="4573470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737862" y="458039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162545" y="458732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178721" y="458039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194897" y="4580397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25322" y="5213848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Л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518216" y="519948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Л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540484" y="5213848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Л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522499" y="5215034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Л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939846" y="5197245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М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308600" y="5215685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Н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2520660" y="519372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Р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2553082" y="5198830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Р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331460" y="5213848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3731218" y="519948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У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3733339" y="5205801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У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3721309" y="522515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У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3002247" y="5797283"/>
            <a:ext cx="396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Ь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3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vatars.mds.yandex.net/get-zen_doc/3431141/pub_5ee9e12f50e1200bb9c20b04_5ee9e164cbbc2d362a055fa9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5600" l="1500" r="97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7" y="3048404"/>
            <a:ext cx="1207827" cy="120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omstrousam.ru/wp-content/uploads/2021/09/volosi_shampun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00" b="98369" l="360" r="430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85" r="57721"/>
          <a:stretch/>
        </p:blipFill>
        <p:spPr bwMode="auto">
          <a:xfrm>
            <a:off x="588455" y="1002308"/>
            <a:ext cx="929063" cy="13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530739" y="109182"/>
            <a:ext cx="71032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Пищевые добавки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9780" y="995299"/>
            <a:ext cx="29693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натуральные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9453" y="1017079"/>
            <a:ext cx="4648843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синтетические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 /«</a:t>
            </a:r>
            <a:r>
              <a:rPr lang="ru-RU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улучшители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» 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вкуса/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1621" y="1785875"/>
            <a:ext cx="115120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Сода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Е500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main-cdn.sbermegamarket.ru/hlr-system/179/140/296/691/719/25/100029323798b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80" y="1871997"/>
            <a:ext cx="1255868" cy="148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60598" y="3293293"/>
            <a:ext cx="19689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Пряности 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2082" y="1856575"/>
            <a:ext cx="11161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Соль 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444" y="2658529"/>
            <a:ext cx="18436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Крахмал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Е1404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2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89" y="3619434"/>
            <a:ext cx="2152939" cy="143529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819091" y="5001258"/>
            <a:ext cx="238928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Влияют на: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44296" y="5995734"/>
            <a:ext cx="1890343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аромат 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07224" y="5934179"/>
            <a:ext cx="1501253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вкус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7386" y="5934179"/>
            <a:ext cx="164607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цвет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89117" y="5917946"/>
            <a:ext cx="408970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срок хранения и т.д. 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AutoShape 10" descr="https://quran-sunna.ru/wp-content/uploads/2019/01/chto-zapreshheno-upotreblyat-v-pishhu-musulmanam-iz-pishhevyx-dobav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1421849" y="1485066"/>
            <a:ext cx="1108890" cy="438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2910534" y="1474381"/>
            <a:ext cx="751815" cy="1896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3" idx="2"/>
          </p:cNvCxnSpPr>
          <p:nvPr/>
        </p:nvCxnSpPr>
        <p:spPr>
          <a:xfrm flipH="1">
            <a:off x="2763802" y="1518519"/>
            <a:ext cx="490633" cy="464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622045" y="1521489"/>
            <a:ext cx="1146602" cy="1218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4" idx="3"/>
          </p:cNvCxnSpPr>
          <p:nvPr/>
        </p:nvCxnSpPr>
        <p:spPr>
          <a:xfrm>
            <a:off x="7208372" y="5293646"/>
            <a:ext cx="2537997" cy="719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285478" y="5586033"/>
            <a:ext cx="362457" cy="548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4435373" y="5487265"/>
            <a:ext cx="1214286" cy="613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4" idx="1"/>
          </p:cNvCxnSpPr>
          <p:nvPr/>
        </p:nvCxnSpPr>
        <p:spPr>
          <a:xfrm flipH="1">
            <a:off x="1726649" y="5293646"/>
            <a:ext cx="3092442" cy="804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70" y="2538682"/>
            <a:ext cx="3330685" cy="166534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530739" y="109903"/>
            <a:ext cx="71032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Пищевые добавки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30" name="Содержимое 3" descr="ingred_pic_news_12_09_12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9F8E1"/>
              </a:clrFrom>
              <a:clrTo>
                <a:srgbClr val="F9F8E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410" y="2237752"/>
            <a:ext cx="4206880" cy="2816975"/>
          </a:xfrm>
          <a:prstGeom prst="rect">
            <a:avLst/>
          </a:prstGeom>
          <a:solidFill>
            <a:srgbClr val="FCDEB2"/>
          </a:solidFill>
          <a:ln>
            <a:solidFill>
              <a:srgbClr val="FDE4BF"/>
            </a:solidFill>
          </a:ln>
        </p:spPr>
      </p:pic>
    </p:spTree>
    <p:extLst>
      <p:ext uri="{BB962C8B-B14F-4D97-AF65-F5344CB8AC3E}">
        <p14:creationId xmlns:p14="http://schemas.microsoft.com/office/powerpoint/2010/main" val="7756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2830" y="382138"/>
            <a:ext cx="398514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Пищевые добавки</a:t>
            </a:r>
            <a:endParaRPr lang="ru-RU" sz="5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14" name="Picture 3" descr="F:\108132_image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52" y="698000"/>
            <a:ext cx="8687982" cy="5151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5" name="Прямоугольник 14"/>
          <p:cNvSpPr/>
          <p:nvPr/>
        </p:nvSpPr>
        <p:spPr>
          <a:xfrm>
            <a:off x="491319" y="5657573"/>
            <a:ext cx="5568287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Цель: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пищевых добавок в наиболее популярных продуктах питания и определить степень их опасности для здоровья</a:t>
            </a:r>
            <a:endParaRPr lang="ru-RU" sz="2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17" l="0" r="10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2466997"/>
            <a:ext cx="4354593" cy="24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47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09182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Требования к маркировке продуктов питания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t="22652" r="24133" b="13446"/>
          <a:stretch/>
        </p:blipFill>
        <p:spPr>
          <a:xfrm>
            <a:off x="2461122" y="946862"/>
            <a:ext cx="7168657" cy="54913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Прямоугольник 13"/>
          <p:cNvSpPr/>
          <p:nvPr/>
        </p:nvSpPr>
        <p:spPr>
          <a:xfrm>
            <a:off x="6543699" y="6438295"/>
            <a:ext cx="1574547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Срок годности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21526" y="5263750"/>
            <a:ext cx="880356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Состав 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2001" y="4321427"/>
            <a:ext cx="2077666" cy="3077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Место происхождения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27490" y="6438295"/>
            <a:ext cx="1994153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Дата изготовления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51835" y="5865802"/>
            <a:ext cx="2232190" cy="52322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Знак «изготовлено из пищевого пластика»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939196" y="5359200"/>
            <a:ext cx="1857469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Код переработки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939196" y="4934010"/>
            <a:ext cx="1857469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Едины знак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45517" y="3648477"/>
            <a:ext cx="1754772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Товарный знак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83987" y="3603278"/>
            <a:ext cx="505575" cy="2834959"/>
          </a:xfrm>
          <a:prstGeom prst="rect">
            <a:avLst/>
          </a:prstGeom>
          <a:solidFill>
            <a:srgbClr val="FDE4BF"/>
          </a:solidFill>
          <a:ln>
            <a:solidFill>
              <a:srgbClr val="FDE4B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08396" y="6395916"/>
            <a:ext cx="2269491" cy="5847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Наименование и место изготовления</a:t>
            </a:r>
            <a:endParaRPr lang="ru-RU" sz="1600" dirty="0">
              <a:latin typeface="Georgia" panose="02040502050405020303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300289" y="3865830"/>
            <a:ext cx="1085707" cy="1403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2818288" y="6268203"/>
            <a:ext cx="193330" cy="117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39" idx="3"/>
          </p:cNvCxnSpPr>
          <p:nvPr/>
        </p:nvCxnSpPr>
        <p:spPr>
          <a:xfrm>
            <a:off x="2299667" y="4882142"/>
            <a:ext cx="690374" cy="1033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300289" y="4529485"/>
            <a:ext cx="672973" cy="1073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2202400" y="5280705"/>
            <a:ext cx="786240" cy="165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222001" y="4728253"/>
            <a:ext cx="2077666" cy="3077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Пищевая ценность</a:t>
            </a:r>
            <a:endParaRPr lang="ru-RU" sz="1400" dirty="0">
              <a:latin typeface="Georgia" panose="02040502050405020303" pitchFamily="18" charset="0"/>
            </a:endParaRPr>
          </a:p>
        </p:txBody>
      </p:sp>
      <p:cxnSp>
        <p:nvCxnSpPr>
          <p:cNvPr id="43" name="Прямая со стрелкой 42"/>
          <p:cNvCxnSpPr>
            <a:stCxn id="20" idx="1"/>
          </p:cNvCxnSpPr>
          <p:nvPr/>
        </p:nvCxnSpPr>
        <p:spPr>
          <a:xfrm flipH="1" flipV="1">
            <a:off x="9349656" y="5503283"/>
            <a:ext cx="589540" cy="251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8347296" y="5592064"/>
            <a:ext cx="1404539" cy="5353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8935770" y="5144643"/>
            <a:ext cx="1003426" cy="1360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222001" y="5789503"/>
            <a:ext cx="2014394" cy="3077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Пищевая ценность</a:t>
            </a:r>
            <a:endParaRPr lang="ru-RU" sz="1400" dirty="0">
              <a:latin typeface="Georgia" panose="02040502050405020303" pitchFamily="18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 flipV="1">
            <a:off x="2220321" y="5547557"/>
            <a:ext cx="768319" cy="3646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805758" y="6216614"/>
            <a:ext cx="780582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Масса  </a:t>
            </a:r>
            <a:endParaRPr lang="ru-RU" sz="1600" dirty="0">
              <a:latin typeface="Georgia" panose="02040502050405020303" pitchFamily="18" charset="0"/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 flipV="1">
            <a:off x="1586340" y="6117565"/>
            <a:ext cx="1386920" cy="2549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9939195" y="2718802"/>
            <a:ext cx="2044830" cy="58477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Наименование продукции</a:t>
            </a:r>
            <a:endParaRPr lang="ru-RU" sz="1600" dirty="0">
              <a:latin typeface="Georgia" panose="02040502050405020303" pitchFamily="18" charset="0"/>
            </a:endParaRPr>
          </a:p>
        </p:txBody>
      </p:sp>
      <p:cxnSp>
        <p:nvCxnSpPr>
          <p:cNvPr id="68" name="Прямая со стрелкой 67"/>
          <p:cNvCxnSpPr>
            <a:stCxn id="67" idx="2"/>
          </p:cNvCxnSpPr>
          <p:nvPr/>
        </p:nvCxnSpPr>
        <p:spPr>
          <a:xfrm flipH="1">
            <a:off x="9629779" y="3303577"/>
            <a:ext cx="1331831" cy="5141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43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969737" y="288412"/>
            <a:ext cx="7037955" cy="1077218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200" b="1" dirty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ru-RU" sz="3200" b="1" dirty="0">
                <a:solidFill>
                  <a:schemeClr val="accent4">
                    <a:lumMod val="10000"/>
                  </a:schemeClr>
                </a:solidFill>
                <a:latin typeface="Georgia" panose="02040502050405020303" pitchFamily="18" charset="0"/>
              </a:rPr>
              <a:t>это символичное обозначение каждой 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Georgia" panose="02040502050405020303" pitchFamily="18" charset="0"/>
              </a:rPr>
              <a:t>добавки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70" y="1452080"/>
            <a:ext cx="3079022" cy="3073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4" y="1082153"/>
            <a:ext cx="2825086" cy="3201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10" descr="pischevye_dobavki_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4" y="4900132"/>
            <a:ext cx="1844689" cy="175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87343" y="5085511"/>
            <a:ext cx="8883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По европейской </a:t>
            </a:r>
            <a:r>
              <a:rPr lang="ru-RU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классификации все добавки обозначаются буквой Е </a:t>
            </a:r>
          </a:p>
          <a:p>
            <a:r>
              <a:rPr lang="ru-RU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(первая буква в слове Европа)</a:t>
            </a:r>
            <a:endParaRPr lang="ru-RU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45349"/>
            <a:ext cx="49404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Что такое Е - коды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26842" y="2149790"/>
            <a:ext cx="2362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увеличивают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срок хранения продуктов питания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40489" y="3120706"/>
            <a:ext cx="2920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придают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продуктам необходимые свойства – красивый цвет, привлекательный вкус и аромат, нужную консистенцию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24254" y="1636048"/>
            <a:ext cx="1762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ЗАДАЧИ:</a:t>
            </a:r>
            <a:endParaRPr lang="ru-RU" sz="2400" b="1" dirty="0"/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3960679" y="1791034"/>
            <a:ext cx="979810" cy="10204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>
            <a:off x="7550247" y="1791034"/>
            <a:ext cx="1117596" cy="215316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0566" y="6457890"/>
            <a:ext cx="1454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«ЕШКИ»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7805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469" y="4945866"/>
            <a:ext cx="3038587" cy="1792766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53909" y="155235"/>
            <a:ext cx="11878147" cy="858753"/>
          </a:xfrm>
          <a:prstGeom prst="rect">
            <a:avLst/>
          </a:prstGeom>
          <a:ln>
            <a:noFill/>
          </a:ln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cap="none" spc="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предложенной системе цифровой кодификации </a:t>
            </a:r>
          </a:p>
          <a:p>
            <a:r>
              <a:rPr lang="ru-RU" altLang="ru-RU" b="1" cap="none" spc="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пищевых добавок,</a:t>
            </a:r>
            <a:r>
              <a:rPr lang="ru-RU" altLang="ru-RU" b="1" cap="none" spc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cap="none" spc="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сгруппированы следующим образом</a:t>
            </a:r>
            <a:r>
              <a:rPr lang="ru-RU" altLang="ru-RU" b="1" cap="none" spc="0" dirty="0" smtClean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cap="none" spc="0" dirty="0" smtClean="0">
                <a:ln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cap="none" spc="0" dirty="0" smtClean="0">
              <a:ln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46" y="1050878"/>
            <a:ext cx="117045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100 – Е 199 – красители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(усиливают вкус)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– Е 299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консерванты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(повышают срок хранения продуктов)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300 –  Е 399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антиокислители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(замедляют процесс брожения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окисления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400 – Е 499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стабилизаторы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(сохраняют заданную консистенцию) и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загустители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(повышают вязкость)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500 – Е 599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эмульгаторы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(поддерживать однородную среду,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препятствовать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образованию осадка в ней)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600 –  Е 699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усилители вкуса и аромата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900 – Е 999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пеногасители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(предотвращают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снижают образование пены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1000 и далее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глазирователи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подсластители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разрыхлители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57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8088" y="2557236"/>
            <a:ext cx="3243177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ракообразные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7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96725" y="2771371"/>
            <a:ext cx="4676525" cy="1641783"/>
          </a:xfrm>
        </p:spPr>
        <p:txBody>
          <a:bodyPr>
            <a:normAutofit fontScale="40000" lnSpcReduction="20000"/>
          </a:bodyPr>
          <a:lstStyle/>
          <a:p>
            <a:pPr marL="207963" indent="-30163" algn="ctr">
              <a:spcBef>
                <a:spcPts val="900"/>
              </a:spcBef>
              <a:buClr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7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 </a:t>
            </a:r>
            <a:r>
              <a:rPr lang="ru-RU" sz="70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 </a:t>
            </a:r>
            <a:r>
              <a:rPr lang="ru-RU" sz="7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207963" indent="-30163" algn="ctr">
              <a:spcBef>
                <a:spcPts val="900"/>
              </a:spcBef>
              <a:buClr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7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ru-RU" sz="7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миллиграммов</a:t>
            </a:r>
            <a:r>
              <a:rPr lang="ru-RU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07963" indent="-30163" algn="ctr">
              <a:spcBef>
                <a:spcPts val="900"/>
              </a:spcBef>
              <a:buClr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70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килограмм веса тела</a:t>
            </a:r>
            <a:r>
              <a:rPr lang="ru-RU" sz="70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endParaRPr lang="ru-RU" sz="7000" b="1" dirty="0">
              <a:solidFill>
                <a:schemeClr val="accent4">
                  <a:lumMod val="10000"/>
                </a:schemeClr>
              </a:solidFill>
            </a:endParaRPr>
          </a:p>
          <a:p>
            <a:pPr indent="-341313">
              <a:spcBef>
                <a:spcPts val="900"/>
              </a:spcBef>
              <a:buClr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3600" dirty="0">
                <a:solidFill>
                  <a:schemeClr val="accent4">
                    <a:lumMod val="10000"/>
                  </a:schemeClr>
                </a:solidFill>
              </a:rPr>
              <a:t>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71066" y="355520"/>
            <a:ext cx="612784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Суточная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норма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потребления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innerShdw blurRad="114300">
                    <a:prstClr val="black"/>
                  </a:innerShdw>
                </a:effectLst>
                <a:latin typeface="Georgia" panose="02040502050405020303" pitchFamily="18" charset="0"/>
              </a:rPr>
              <a:t>пищевых добавок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77436" y="5074679"/>
            <a:ext cx="54642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больших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количествах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чревато повышением риска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серьезных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</a:t>
            </a:r>
          </a:p>
        </p:txBody>
      </p:sp>
      <p:sp>
        <p:nvSpPr>
          <p:cNvPr id="3" name="5-конечная звезда 2"/>
          <p:cNvSpPr/>
          <p:nvPr/>
        </p:nvSpPr>
        <p:spPr>
          <a:xfrm>
            <a:off x="1702051" y="5908446"/>
            <a:ext cx="99588" cy="117695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одержимое 3" descr="the-impact-of-e-supplements-on-the-body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049" y="188130"/>
            <a:ext cx="636738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17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815</TotalTime>
  <Words>783</Words>
  <Application>Microsoft Office PowerPoint</Application>
  <PresentationFormat>Широкоэкранный</PresentationFormat>
  <Paragraphs>339</Paragraphs>
  <Slides>17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Corbel</vt:lpstr>
      <vt:lpstr>Georgia</vt:lpstr>
      <vt:lpstr>Gill Sans MT</vt:lpstr>
      <vt:lpstr>Symbol</vt:lpstr>
      <vt:lpstr>Times New Roman</vt:lpstr>
      <vt:lpstr>Parcel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Romka</dc:creator>
  <cp:lastModifiedBy>Роман</cp:lastModifiedBy>
  <cp:revision>62</cp:revision>
  <cp:lastPrinted>2022-05-31T14:12:39Z</cp:lastPrinted>
  <dcterms:created xsi:type="dcterms:W3CDTF">2022-05-31T10:46:49Z</dcterms:created>
  <dcterms:modified xsi:type="dcterms:W3CDTF">2022-11-05T06:31:30Z</dcterms:modified>
</cp:coreProperties>
</file>