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40"/>
  </p:notesMasterIdLst>
  <p:sldIdLst>
    <p:sldId id="313" r:id="rId2"/>
    <p:sldId id="314" r:id="rId3"/>
    <p:sldId id="346" r:id="rId4"/>
    <p:sldId id="256" r:id="rId5"/>
    <p:sldId id="312" r:id="rId6"/>
    <p:sldId id="323" r:id="rId7"/>
    <p:sldId id="322" r:id="rId8"/>
    <p:sldId id="317" r:id="rId9"/>
    <p:sldId id="316" r:id="rId10"/>
    <p:sldId id="335" r:id="rId11"/>
    <p:sldId id="318" r:id="rId12"/>
    <p:sldId id="319" r:id="rId13"/>
    <p:sldId id="336" r:id="rId14"/>
    <p:sldId id="334" r:id="rId15"/>
    <p:sldId id="333" r:id="rId16"/>
    <p:sldId id="344" r:id="rId17"/>
    <p:sldId id="320" r:id="rId18"/>
    <p:sldId id="290" r:id="rId19"/>
    <p:sldId id="288" r:id="rId20"/>
    <p:sldId id="284" r:id="rId21"/>
    <p:sldId id="337" r:id="rId22"/>
    <p:sldId id="325" r:id="rId23"/>
    <p:sldId id="278" r:id="rId24"/>
    <p:sldId id="329" r:id="rId25"/>
    <p:sldId id="328" r:id="rId26"/>
    <p:sldId id="330" r:id="rId27"/>
    <p:sldId id="327" r:id="rId28"/>
    <p:sldId id="331" r:id="rId29"/>
    <p:sldId id="349" r:id="rId30"/>
    <p:sldId id="326" r:id="rId31"/>
    <p:sldId id="339" r:id="rId32"/>
    <p:sldId id="340" r:id="rId33"/>
    <p:sldId id="342" r:id="rId34"/>
    <p:sldId id="343" r:id="rId35"/>
    <p:sldId id="338" r:id="rId36"/>
    <p:sldId id="341" r:id="rId37"/>
    <p:sldId id="347" r:id="rId38"/>
    <p:sldId id="350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66D30C-56F8-4202-AE57-68930BB3D84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60E3B9C0-B26F-4AE0-9B9A-DD11A92E8BD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Основные статьи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расходов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семейного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бюджета</a:t>
          </a:r>
        </a:p>
      </dgm:t>
    </dgm:pt>
    <dgm:pt modelId="{4990AB26-F52F-4E2A-9539-7C99DCA24ECB}" type="parTrans" cxnId="{5AB78D32-16FE-4217-9C34-4FE9AED9D9F6}">
      <dgm:prSet/>
      <dgm:spPr/>
      <dgm:t>
        <a:bodyPr/>
        <a:lstStyle/>
        <a:p>
          <a:endParaRPr lang="ru-RU"/>
        </a:p>
      </dgm:t>
    </dgm:pt>
    <dgm:pt modelId="{06F9E4AF-3DF0-40F3-AC6E-59C35BE881F7}" type="sibTrans" cxnId="{5AB78D32-16FE-4217-9C34-4FE9AED9D9F6}">
      <dgm:prSet/>
      <dgm:spPr/>
      <dgm:t>
        <a:bodyPr/>
        <a:lstStyle/>
        <a:p>
          <a:endParaRPr lang="ru-RU"/>
        </a:p>
      </dgm:t>
    </dgm:pt>
    <dgm:pt modelId="{9A374C26-6064-46E8-9277-E93FF9603E5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ОБЯЗАТЕЛЬНЫЕ</a:t>
          </a:r>
        </a:p>
      </dgm:t>
    </dgm:pt>
    <dgm:pt modelId="{E48676A9-237C-4AF8-A1FB-CB5C2EF044C3}" type="parTrans" cxnId="{EDE2E251-74F6-433D-864D-BFB5F9CBB018}">
      <dgm:prSet/>
      <dgm:spPr/>
      <dgm:t>
        <a:bodyPr/>
        <a:lstStyle/>
        <a:p>
          <a:endParaRPr lang="ru-RU"/>
        </a:p>
      </dgm:t>
    </dgm:pt>
    <dgm:pt modelId="{D12BA37C-A9C3-4273-A1E5-0012D44D8737}" type="sibTrans" cxnId="{EDE2E251-74F6-433D-864D-BFB5F9CBB018}">
      <dgm:prSet/>
      <dgm:spPr/>
      <dgm:t>
        <a:bodyPr/>
        <a:lstStyle/>
        <a:p>
          <a:endParaRPr lang="ru-RU"/>
        </a:p>
      </dgm:t>
    </dgm:pt>
    <dgm:pt modelId="{A510FCF2-C373-41E8-AC1B-7D73CD9001E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ТЕКУЩИЕ</a:t>
          </a:r>
        </a:p>
      </dgm:t>
    </dgm:pt>
    <dgm:pt modelId="{21DF06D9-F011-4AB7-9426-D6224756901F}" type="parTrans" cxnId="{EB785643-9959-4657-9FEF-0E0A4F26B22D}">
      <dgm:prSet/>
      <dgm:spPr/>
      <dgm:t>
        <a:bodyPr/>
        <a:lstStyle/>
        <a:p>
          <a:endParaRPr lang="ru-RU"/>
        </a:p>
      </dgm:t>
    </dgm:pt>
    <dgm:pt modelId="{83CDF9E7-7F8D-4FEA-8869-8C01345DAC77}" type="sibTrans" cxnId="{EB785643-9959-4657-9FEF-0E0A4F26B22D}">
      <dgm:prSet/>
      <dgm:spPr/>
      <dgm:t>
        <a:bodyPr/>
        <a:lstStyle/>
        <a:p>
          <a:endParaRPr lang="ru-RU"/>
        </a:p>
      </dgm:t>
    </dgm:pt>
    <dgm:pt modelId="{8E20119E-B9CA-48FE-AEA4-EAF4B2ADCF75}" type="pres">
      <dgm:prSet presAssocID="{9E66D30C-56F8-4202-AE57-68930BB3D84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829DF23-9D07-4721-BDCF-D77C7FE10541}" type="pres">
      <dgm:prSet presAssocID="{60E3B9C0-B26F-4AE0-9B9A-DD11A92E8BD7}" presName="hierRoot1" presStyleCnt="0">
        <dgm:presLayoutVars>
          <dgm:hierBranch/>
        </dgm:presLayoutVars>
      </dgm:prSet>
      <dgm:spPr/>
    </dgm:pt>
    <dgm:pt modelId="{C4C0EE07-CD7A-4FA5-B978-C81B08B2FA67}" type="pres">
      <dgm:prSet presAssocID="{60E3B9C0-B26F-4AE0-9B9A-DD11A92E8BD7}" presName="rootComposite1" presStyleCnt="0"/>
      <dgm:spPr/>
    </dgm:pt>
    <dgm:pt modelId="{19F66602-2A64-4CF3-8B95-5659165724A6}" type="pres">
      <dgm:prSet presAssocID="{60E3B9C0-B26F-4AE0-9B9A-DD11A92E8BD7}" presName="rootText1" presStyleLbl="node0" presStyleIdx="0" presStyleCnt="1">
        <dgm:presLayoutVars>
          <dgm:chPref val="3"/>
        </dgm:presLayoutVars>
      </dgm:prSet>
      <dgm:spPr/>
    </dgm:pt>
    <dgm:pt modelId="{1AEB0ACE-6515-45B4-8DC2-DE5962E37FDA}" type="pres">
      <dgm:prSet presAssocID="{60E3B9C0-B26F-4AE0-9B9A-DD11A92E8BD7}" presName="rootConnector1" presStyleLbl="node1" presStyleIdx="0" presStyleCnt="0"/>
      <dgm:spPr/>
    </dgm:pt>
    <dgm:pt modelId="{DCAB2727-44AC-4E13-96CD-FB09DF5A42DA}" type="pres">
      <dgm:prSet presAssocID="{60E3B9C0-B26F-4AE0-9B9A-DD11A92E8BD7}" presName="hierChild2" presStyleCnt="0"/>
      <dgm:spPr/>
    </dgm:pt>
    <dgm:pt modelId="{A0E5D56C-5443-43ED-99F2-29FBB8C2BD44}" type="pres">
      <dgm:prSet presAssocID="{E48676A9-237C-4AF8-A1FB-CB5C2EF044C3}" presName="Name35" presStyleLbl="parChTrans1D2" presStyleIdx="0" presStyleCnt="2"/>
      <dgm:spPr/>
    </dgm:pt>
    <dgm:pt modelId="{D5D6E1A1-AFFB-4B2D-8290-5F8615ACD4E0}" type="pres">
      <dgm:prSet presAssocID="{9A374C26-6064-46E8-9277-E93FF9603E50}" presName="hierRoot2" presStyleCnt="0">
        <dgm:presLayoutVars>
          <dgm:hierBranch/>
        </dgm:presLayoutVars>
      </dgm:prSet>
      <dgm:spPr/>
    </dgm:pt>
    <dgm:pt modelId="{2C6A23CE-5331-47B1-9F1C-BC9D2080C10A}" type="pres">
      <dgm:prSet presAssocID="{9A374C26-6064-46E8-9277-E93FF9603E50}" presName="rootComposite" presStyleCnt="0"/>
      <dgm:spPr/>
    </dgm:pt>
    <dgm:pt modelId="{92B06B19-79CB-4251-BF6B-65AB4BABFDBD}" type="pres">
      <dgm:prSet presAssocID="{9A374C26-6064-46E8-9277-E93FF9603E50}" presName="rootText" presStyleLbl="node2" presStyleIdx="0" presStyleCnt="2" custLinFactNeighborX="-53" custLinFactNeighborY="2823">
        <dgm:presLayoutVars>
          <dgm:chPref val="3"/>
        </dgm:presLayoutVars>
      </dgm:prSet>
      <dgm:spPr/>
    </dgm:pt>
    <dgm:pt modelId="{2136D97F-E286-467C-B01D-07B54C2C3244}" type="pres">
      <dgm:prSet presAssocID="{9A374C26-6064-46E8-9277-E93FF9603E50}" presName="rootConnector" presStyleLbl="node2" presStyleIdx="0" presStyleCnt="2"/>
      <dgm:spPr/>
    </dgm:pt>
    <dgm:pt modelId="{0CADA00F-5EB1-4FC2-B5CB-5F0EB64E3893}" type="pres">
      <dgm:prSet presAssocID="{9A374C26-6064-46E8-9277-E93FF9603E50}" presName="hierChild4" presStyleCnt="0"/>
      <dgm:spPr/>
    </dgm:pt>
    <dgm:pt modelId="{9F97E467-A1CD-478A-B1B0-28C652B1149B}" type="pres">
      <dgm:prSet presAssocID="{9A374C26-6064-46E8-9277-E93FF9603E50}" presName="hierChild5" presStyleCnt="0"/>
      <dgm:spPr/>
    </dgm:pt>
    <dgm:pt modelId="{7E2A5C44-08DE-4A11-B591-9AEC6625A4B0}" type="pres">
      <dgm:prSet presAssocID="{21DF06D9-F011-4AB7-9426-D6224756901F}" presName="Name35" presStyleLbl="parChTrans1D2" presStyleIdx="1" presStyleCnt="2"/>
      <dgm:spPr/>
    </dgm:pt>
    <dgm:pt modelId="{1AC34136-3BC7-4676-B62A-374BC41EA290}" type="pres">
      <dgm:prSet presAssocID="{A510FCF2-C373-41E8-AC1B-7D73CD9001E3}" presName="hierRoot2" presStyleCnt="0">
        <dgm:presLayoutVars>
          <dgm:hierBranch/>
        </dgm:presLayoutVars>
      </dgm:prSet>
      <dgm:spPr/>
    </dgm:pt>
    <dgm:pt modelId="{E53BD436-BDD0-4E56-B009-7A7336C7ECE3}" type="pres">
      <dgm:prSet presAssocID="{A510FCF2-C373-41E8-AC1B-7D73CD9001E3}" presName="rootComposite" presStyleCnt="0"/>
      <dgm:spPr/>
    </dgm:pt>
    <dgm:pt modelId="{92B234F0-524B-4613-A684-21B945B4821A}" type="pres">
      <dgm:prSet presAssocID="{A510FCF2-C373-41E8-AC1B-7D73CD9001E3}" presName="rootText" presStyleLbl="node2" presStyleIdx="1" presStyleCnt="2">
        <dgm:presLayoutVars>
          <dgm:chPref val="3"/>
        </dgm:presLayoutVars>
      </dgm:prSet>
      <dgm:spPr/>
    </dgm:pt>
    <dgm:pt modelId="{BDF2DADF-B847-4821-BB1C-B964DFE21500}" type="pres">
      <dgm:prSet presAssocID="{A510FCF2-C373-41E8-AC1B-7D73CD9001E3}" presName="rootConnector" presStyleLbl="node2" presStyleIdx="1" presStyleCnt="2"/>
      <dgm:spPr/>
    </dgm:pt>
    <dgm:pt modelId="{9674A95C-F337-4ABE-97F7-D33F1D56755F}" type="pres">
      <dgm:prSet presAssocID="{A510FCF2-C373-41E8-AC1B-7D73CD9001E3}" presName="hierChild4" presStyleCnt="0"/>
      <dgm:spPr/>
    </dgm:pt>
    <dgm:pt modelId="{C14779F3-4381-45C3-BA2B-1740F91F1901}" type="pres">
      <dgm:prSet presAssocID="{A510FCF2-C373-41E8-AC1B-7D73CD9001E3}" presName="hierChild5" presStyleCnt="0"/>
      <dgm:spPr/>
    </dgm:pt>
    <dgm:pt modelId="{DF784463-1D02-4D0A-BF0B-EB15F16DAFEA}" type="pres">
      <dgm:prSet presAssocID="{60E3B9C0-B26F-4AE0-9B9A-DD11A92E8BD7}" presName="hierChild3" presStyleCnt="0"/>
      <dgm:spPr/>
    </dgm:pt>
  </dgm:ptLst>
  <dgm:cxnLst>
    <dgm:cxn modelId="{49C9AA0E-B60E-43BD-8F31-72BA39C1E06F}" type="presOf" srcId="{9A374C26-6064-46E8-9277-E93FF9603E50}" destId="{2136D97F-E286-467C-B01D-07B54C2C3244}" srcOrd="1" destOrd="0" presId="urn:microsoft.com/office/officeart/2005/8/layout/orgChart1"/>
    <dgm:cxn modelId="{84EBB229-7ED5-4066-A2CD-02F413FAEBB3}" type="presOf" srcId="{60E3B9C0-B26F-4AE0-9B9A-DD11A92E8BD7}" destId="{1AEB0ACE-6515-45B4-8DC2-DE5962E37FDA}" srcOrd="1" destOrd="0" presId="urn:microsoft.com/office/officeart/2005/8/layout/orgChart1"/>
    <dgm:cxn modelId="{329C072B-060D-4DE7-B70A-803A7BB14F00}" type="presOf" srcId="{9E66D30C-56F8-4202-AE57-68930BB3D84D}" destId="{8E20119E-B9CA-48FE-AEA4-EAF4B2ADCF75}" srcOrd="0" destOrd="0" presId="urn:microsoft.com/office/officeart/2005/8/layout/orgChart1"/>
    <dgm:cxn modelId="{5AB78D32-16FE-4217-9C34-4FE9AED9D9F6}" srcId="{9E66D30C-56F8-4202-AE57-68930BB3D84D}" destId="{60E3B9C0-B26F-4AE0-9B9A-DD11A92E8BD7}" srcOrd="0" destOrd="0" parTransId="{4990AB26-F52F-4E2A-9539-7C99DCA24ECB}" sibTransId="{06F9E4AF-3DF0-40F3-AC6E-59C35BE881F7}"/>
    <dgm:cxn modelId="{EB785643-9959-4657-9FEF-0E0A4F26B22D}" srcId="{60E3B9C0-B26F-4AE0-9B9A-DD11A92E8BD7}" destId="{A510FCF2-C373-41E8-AC1B-7D73CD9001E3}" srcOrd="1" destOrd="0" parTransId="{21DF06D9-F011-4AB7-9426-D6224756901F}" sibTransId="{83CDF9E7-7F8D-4FEA-8869-8C01345DAC77}"/>
    <dgm:cxn modelId="{4537874E-F506-4ECC-AB85-EE512BFDF426}" type="presOf" srcId="{A510FCF2-C373-41E8-AC1B-7D73CD9001E3}" destId="{BDF2DADF-B847-4821-BB1C-B964DFE21500}" srcOrd="1" destOrd="0" presId="urn:microsoft.com/office/officeart/2005/8/layout/orgChart1"/>
    <dgm:cxn modelId="{EDE2E251-74F6-433D-864D-BFB5F9CBB018}" srcId="{60E3B9C0-B26F-4AE0-9B9A-DD11A92E8BD7}" destId="{9A374C26-6064-46E8-9277-E93FF9603E50}" srcOrd="0" destOrd="0" parTransId="{E48676A9-237C-4AF8-A1FB-CB5C2EF044C3}" sibTransId="{D12BA37C-A9C3-4273-A1E5-0012D44D8737}"/>
    <dgm:cxn modelId="{28BFA682-23A8-4347-88AA-11BB1BE27A10}" type="presOf" srcId="{E48676A9-237C-4AF8-A1FB-CB5C2EF044C3}" destId="{A0E5D56C-5443-43ED-99F2-29FBB8C2BD44}" srcOrd="0" destOrd="0" presId="urn:microsoft.com/office/officeart/2005/8/layout/orgChart1"/>
    <dgm:cxn modelId="{3196B58B-1C47-460B-A896-734FD9A76630}" type="presOf" srcId="{9A374C26-6064-46E8-9277-E93FF9603E50}" destId="{92B06B19-79CB-4251-BF6B-65AB4BABFDBD}" srcOrd="0" destOrd="0" presId="urn:microsoft.com/office/officeart/2005/8/layout/orgChart1"/>
    <dgm:cxn modelId="{D8E150A1-8297-4D1E-9D1F-9607CC0358C9}" type="presOf" srcId="{A510FCF2-C373-41E8-AC1B-7D73CD9001E3}" destId="{92B234F0-524B-4613-A684-21B945B4821A}" srcOrd="0" destOrd="0" presId="urn:microsoft.com/office/officeart/2005/8/layout/orgChart1"/>
    <dgm:cxn modelId="{140F59C7-D1C1-4AB1-9E4D-59BEABD9DD17}" type="presOf" srcId="{21DF06D9-F011-4AB7-9426-D6224756901F}" destId="{7E2A5C44-08DE-4A11-B591-9AEC6625A4B0}" srcOrd="0" destOrd="0" presId="urn:microsoft.com/office/officeart/2005/8/layout/orgChart1"/>
    <dgm:cxn modelId="{A4627BEB-DC70-4D6B-AE67-04E8A4F47097}" type="presOf" srcId="{60E3B9C0-B26F-4AE0-9B9A-DD11A92E8BD7}" destId="{19F66602-2A64-4CF3-8B95-5659165724A6}" srcOrd="0" destOrd="0" presId="urn:microsoft.com/office/officeart/2005/8/layout/orgChart1"/>
    <dgm:cxn modelId="{82F529FA-2867-482B-83F6-CCBA7C9A2066}" type="presParOf" srcId="{8E20119E-B9CA-48FE-AEA4-EAF4B2ADCF75}" destId="{A829DF23-9D07-4721-BDCF-D77C7FE10541}" srcOrd="0" destOrd="0" presId="urn:microsoft.com/office/officeart/2005/8/layout/orgChart1"/>
    <dgm:cxn modelId="{99F1A0EC-1E11-4296-9323-B174CA3C7275}" type="presParOf" srcId="{A829DF23-9D07-4721-BDCF-D77C7FE10541}" destId="{C4C0EE07-CD7A-4FA5-B978-C81B08B2FA67}" srcOrd="0" destOrd="0" presId="urn:microsoft.com/office/officeart/2005/8/layout/orgChart1"/>
    <dgm:cxn modelId="{6EBD51C7-36CF-46D7-A563-573487B02E5C}" type="presParOf" srcId="{C4C0EE07-CD7A-4FA5-B978-C81B08B2FA67}" destId="{19F66602-2A64-4CF3-8B95-5659165724A6}" srcOrd="0" destOrd="0" presId="urn:microsoft.com/office/officeart/2005/8/layout/orgChart1"/>
    <dgm:cxn modelId="{BF8CD23B-868B-4FAA-9465-60009F232C11}" type="presParOf" srcId="{C4C0EE07-CD7A-4FA5-B978-C81B08B2FA67}" destId="{1AEB0ACE-6515-45B4-8DC2-DE5962E37FDA}" srcOrd="1" destOrd="0" presId="urn:microsoft.com/office/officeart/2005/8/layout/orgChart1"/>
    <dgm:cxn modelId="{152C40CA-15D2-4EF5-AD3D-E93D0CEDFC32}" type="presParOf" srcId="{A829DF23-9D07-4721-BDCF-D77C7FE10541}" destId="{DCAB2727-44AC-4E13-96CD-FB09DF5A42DA}" srcOrd="1" destOrd="0" presId="urn:microsoft.com/office/officeart/2005/8/layout/orgChart1"/>
    <dgm:cxn modelId="{024D1B1D-6AC7-4222-8434-9B0F9F6D3270}" type="presParOf" srcId="{DCAB2727-44AC-4E13-96CD-FB09DF5A42DA}" destId="{A0E5D56C-5443-43ED-99F2-29FBB8C2BD44}" srcOrd="0" destOrd="0" presId="urn:microsoft.com/office/officeart/2005/8/layout/orgChart1"/>
    <dgm:cxn modelId="{4F503FF8-3EB1-43B2-99EA-269D66BDB1F4}" type="presParOf" srcId="{DCAB2727-44AC-4E13-96CD-FB09DF5A42DA}" destId="{D5D6E1A1-AFFB-4B2D-8290-5F8615ACD4E0}" srcOrd="1" destOrd="0" presId="urn:microsoft.com/office/officeart/2005/8/layout/orgChart1"/>
    <dgm:cxn modelId="{CC0B1D7C-85AD-4B01-B222-AF5C93743371}" type="presParOf" srcId="{D5D6E1A1-AFFB-4B2D-8290-5F8615ACD4E0}" destId="{2C6A23CE-5331-47B1-9F1C-BC9D2080C10A}" srcOrd="0" destOrd="0" presId="urn:microsoft.com/office/officeart/2005/8/layout/orgChart1"/>
    <dgm:cxn modelId="{F8A16C9C-B50C-4932-B1BC-A2A12E435EF7}" type="presParOf" srcId="{2C6A23CE-5331-47B1-9F1C-BC9D2080C10A}" destId="{92B06B19-79CB-4251-BF6B-65AB4BABFDBD}" srcOrd="0" destOrd="0" presId="urn:microsoft.com/office/officeart/2005/8/layout/orgChart1"/>
    <dgm:cxn modelId="{99E3894C-D8A5-4447-8A08-75FA3FBCC53C}" type="presParOf" srcId="{2C6A23CE-5331-47B1-9F1C-BC9D2080C10A}" destId="{2136D97F-E286-467C-B01D-07B54C2C3244}" srcOrd="1" destOrd="0" presId="urn:microsoft.com/office/officeart/2005/8/layout/orgChart1"/>
    <dgm:cxn modelId="{639DD280-E103-4C5A-8035-1EF24E4B7CBF}" type="presParOf" srcId="{D5D6E1A1-AFFB-4B2D-8290-5F8615ACD4E0}" destId="{0CADA00F-5EB1-4FC2-B5CB-5F0EB64E3893}" srcOrd="1" destOrd="0" presId="urn:microsoft.com/office/officeart/2005/8/layout/orgChart1"/>
    <dgm:cxn modelId="{2465EC7F-D775-49D5-B2DC-77B18CFBDB7C}" type="presParOf" srcId="{D5D6E1A1-AFFB-4B2D-8290-5F8615ACD4E0}" destId="{9F97E467-A1CD-478A-B1B0-28C652B1149B}" srcOrd="2" destOrd="0" presId="urn:microsoft.com/office/officeart/2005/8/layout/orgChart1"/>
    <dgm:cxn modelId="{9DD80567-3DFA-4824-9083-4BE80897FB39}" type="presParOf" srcId="{DCAB2727-44AC-4E13-96CD-FB09DF5A42DA}" destId="{7E2A5C44-08DE-4A11-B591-9AEC6625A4B0}" srcOrd="2" destOrd="0" presId="urn:microsoft.com/office/officeart/2005/8/layout/orgChart1"/>
    <dgm:cxn modelId="{BB7BBFB2-4DE5-4175-9EEE-8D9940318D62}" type="presParOf" srcId="{DCAB2727-44AC-4E13-96CD-FB09DF5A42DA}" destId="{1AC34136-3BC7-4676-B62A-374BC41EA290}" srcOrd="3" destOrd="0" presId="urn:microsoft.com/office/officeart/2005/8/layout/orgChart1"/>
    <dgm:cxn modelId="{F67940C9-2046-4BBB-BBAD-2830DAF55549}" type="presParOf" srcId="{1AC34136-3BC7-4676-B62A-374BC41EA290}" destId="{E53BD436-BDD0-4E56-B009-7A7336C7ECE3}" srcOrd="0" destOrd="0" presId="urn:microsoft.com/office/officeart/2005/8/layout/orgChart1"/>
    <dgm:cxn modelId="{E341FD35-8975-40CB-9D8E-97FE22ABB434}" type="presParOf" srcId="{E53BD436-BDD0-4E56-B009-7A7336C7ECE3}" destId="{92B234F0-524B-4613-A684-21B945B4821A}" srcOrd="0" destOrd="0" presId="urn:microsoft.com/office/officeart/2005/8/layout/orgChart1"/>
    <dgm:cxn modelId="{765E177B-944D-41BD-8C8C-530D0D729745}" type="presParOf" srcId="{E53BD436-BDD0-4E56-B009-7A7336C7ECE3}" destId="{BDF2DADF-B847-4821-BB1C-B964DFE21500}" srcOrd="1" destOrd="0" presId="urn:microsoft.com/office/officeart/2005/8/layout/orgChart1"/>
    <dgm:cxn modelId="{A4E12302-DF1D-4E56-82BD-54A9F63BC2D5}" type="presParOf" srcId="{1AC34136-3BC7-4676-B62A-374BC41EA290}" destId="{9674A95C-F337-4ABE-97F7-D33F1D56755F}" srcOrd="1" destOrd="0" presId="urn:microsoft.com/office/officeart/2005/8/layout/orgChart1"/>
    <dgm:cxn modelId="{E1FB215D-F34C-41C2-B4DF-D42659FA0871}" type="presParOf" srcId="{1AC34136-3BC7-4676-B62A-374BC41EA290}" destId="{C14779F3-4381-45C3-BA2B-1740F91F1901}" srcOrd="2" destOrd="0" presId="urn:microsoft.com/office/officeart/2005/8/layout/orgChart1"/>
    <dgm:cxn modelId="{7F502750-C303-4CE0-A40A-88B4B37FEA7B}" type="presParOf" srcId="{A829DF23-9D07-4721-BDCF-D77C7FE10541}" destId="{DF784463-1D02-4D0A-BF0B-EB15F16DAF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A5C44-08DE-4A11-B591-9AEC6625A4B0}">
      <dsp:nvSpPr>
        <dsp:cNvPr id="0" name=""/>
        <dsp:cNvSpPr/>
      </dsp:nvSpPr>
      <dsp:spPr>
        <a:xfrm>
          <a:off x="3744416" y="2235625"/>
          <a:ext cx="2049121" cy="711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632"/>
              </a:lnTo>
              <a:lnTo>
                <a:pt x="2049121" y="355632"/>
              </a:lnTo>
              <a:lnTo>
                <a:pt x="2049121" y="71126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E5D56C-5443-43ED-99F2-29FBB8C2BD44}">
      <dsp:nvSpPr>
        <dsp:cNvPr id="0" name=""/>
        <dsp:cNvSpPr/>
      </dsp:nvSpPr>
      <dsp:spPr>
        <a:xfrm>
          <a:off x="1693499" y="2235625"/>
          <a:ext cx="2050916" cy="759072"/>
        </a:xfrm>
        <a:custGeom>
          <a:avLst/>
          <a:gdLst/>
          <a:ahLst/>
          <a:cxnLst/>
          <a:rect l="0" t="0" r="0" b="0"/>
          <a:pathLst>
            <a:path>
              <a:moveTo>
                <a:pt x="2050916" y="0"/>
              </a:moveTo>
              <a:lnTo>
                <a:pt x="2050916" y="403439"/>
              </a:lnTo>
              <a:lnTo>
                <a:pt x="0" y="403439"/>
              </a:lnTo>
              <a:lnTo>
                <a:pt x="0" y="75907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F66602-2A64-4CF3-8B95-5659165724A6}">
      <dsp:nvSpPr>
        <dsp:cNvPr id="0" name=""/>
        <dsp:cNvSpPr/>
      </dsp:nvSpPr>
      <dsp:spPr>
        <a:xfrm>
          <a:off x="2050927" y="542136"/>
          <a:ext cx="3386977" cy="1693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7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Основные статьи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7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расходов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7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семейного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7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бюджета</a:t>
          </a:r>
        </a:p>
      </dsp:txBody>
      <dsp:txXfrm>
        <a:off x="2050927" y="542136"/>
        <a:ext cx="3386977" cy="1693488"/>
      </dsp:txXfrm>
    </dsp:sp>
    <dsp:sp modelId="{92B06B19-79CB-4251-BF6B-65AB4BABFDBD}">
      <dsp:nvSpPr>
        <dsp:cNvPr id="0" name=""/>
        <dsp:cNvSpPr/>
      </dsp:nvSpPr>
      <dsp:spPr>
        <a:xfrm>
          <a:off x="10" y="2994697"/>
          <a:ext cx="3386977" cy="1693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7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ОБЯЗАТЕЛЬНЫЕ</a:t>
          </a:r>
        </a:p>
      </dsp:txBody>
      <dsp:txXfrm>
        <a:off x="10" y="2994697"/>
        <a:ext cx="3386977" cy="1693488"/>
      </dsp:txXfrm>
    </dsp:sp>
    <dsp:sp modelId="{92B234F0-524B-4613-A684-21B945B4821A}">
      <dsp:nvSpPr>
        <dsp:cNvPr id="0" name=""/>
        <dsp:cNvSpPr/>
      </dsp:nvSpPr>
      <dsp:spPr>
        <a:xfrm>
          <a:off x="4100048" y="2946890"/>
          <a:ext cx="3386977" cy="1693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7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ТЕКУЩИЕ</a:t>
          </a:r>
        </a:p>
      </dsp:txBody>
      <dsp:txXfrm>
        <a:off x="4100048" y="2946890"/>
        <a:ext cx="3386977" cy="1693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4269361-0051-481F-A734-A932B862A2C9}" type="datetimeFigureOut">
              <a:rPr lang="ru-RU"/>
              <a:pPr>
                <a:defRPr/>
              </a:pPr>
              <a:t>10.04.2023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41E8C8-5371-4B14-B8B2-DDFA95237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1E8C8-5371-4B14-B8B2-DDFA95237446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32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19024-ED43-4D03-9500-A3728E0F8778}" type="datetimeFigureOut">
              <a:rPr lang="ru-RU" smtClean="0"/>
              <a:pPr>
                <a:defRPr/>
              </a:pPr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017A1-A8C0-4E06-BF3A-927E2DC5AE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94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D5FCA3-EF23-4BFA-A6DD-F44C8A18B437}" type="datetimeFigureOut">
              <a:rPr lang="ru-RU" smtClean="0"/>
              <a:pPr>
                <a:defRPr/>
              </a:pPr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B55B7-6B11-452D-96C4-4FFDFB9380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29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D5FCA3-EF23-4BFA-A6DD-F44C8A18B437}" type="datetimeFigureOut">
              <a:rPr lang="ru-RU" smtClean="0"/>
              <a:pPr>
                <a:defRPr/>
              </a:pPr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B55B7-6B11-452D-96C4-4FFDFB9380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275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D5FCA3-EF23-4BFA-A6DD-F44C8A18B437}" type="datetimeFigureOut">
              <a:rPr lang="ru-RU" smtClean="0"/>
              <a:pPr>
                <a:defRPr/>
              </a:pPr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B55B7-6B11-452D-96C4-4FFDFB9380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909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D5FCA3-EF23-4BFA-A6DD-F44C8A18B437}" type="datetimeFigureOut">
              <a:rPr lang="ru-RU" smtClean="0"/>
              <a:pPr>
                <a:defRPr/>
              </a:pPr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B55B7-6B11-452D-96C4-4FFDFB9380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0838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D5FCA3-EF23-4BFA-A6DD-F44C8A18B437}" type="datetimeFigureOut">
              <a:rPr lang="ru-RU" smtClean="0"/>
              <a:pPr>
                <a:defRPr/>
              </a:pPr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B55B7-6B11-452D-96C4-4FFDFB9380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665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BC47E4-A324-46E6-A48A-2381E9C91D9B}" type="datetimeFigureOut">
              <a:rPr lang="ru-RU" smtClean="0"/>
              <a:pPr>
                <a:defRPr/>
              </a:pPr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084EE7-C190-4C8C-B821-09E1A1F08B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24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5EC1D-3FDB-4A7A-ADD3-ACE3CAE316DC}" type="datetimeFigureOut">
              <a:rPr lang="ru-RU" smtClean="0"/>
              <a:pPr>
                <a:defRPr/>
              </a:pPr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856F6-A33F-41A5-A114-7AE4F3D9AF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5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ADA85B-836A-437E-8284-768AFD51B3A5}" type="datetimeFigureOut">
              <a:rPr lang="ru-RU" smtClean="0"/>
              <a:pPr>
                <a:defRPr/>
              </a:pPr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251D1-45A5-4A59-9618-0055562640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98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2C1678-17F3-4EC8-B132-70208FA61A3B}" type="datetimeFigureOut">
              <a:rPr lang="ru-RU" smtClean="0"/>
              <a:pPr>
                <a:defRPr/>
              </a:pPr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904A5-039C-4F88-B286-E7BE4D11F8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240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046A5-4289-4AAC-B411-1ADCEFD963DA}" type="datetimeFigureOut">
              <a:rPr lang="ru-RU" smtClean="0"/>
              <a:pPr>
                <a:defRPr/>
              </a:pPr>
              <a:t>10.04.2023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92D5A-F9C8-4468-B3FB-5EE30DDB8E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57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5F9AB5-65E1-4F86-84A1-29E981A31591}" type="datetimeFigureOut">
              <a:rPr lang="ru-RU" smtClean="0"/>
              <a:pPr>
                <a:defRPr/>
              </a:pPr>
              <a:t>10.04.2023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242B9-0B81-4B05-913D-8D0DFFC180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577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6DBE45-6BF6-4739-A3C7-294CF7011C64}" type="datetimeFigureOut">
              <a:rPr lang="ru-RU" smtClean="0"/>
              <a:pPr>
                <a:defRPr/>
              </a:pPr>
              <a:t>10.04.2023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665691-895C-43E7-A73B-ABA909E48D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810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A547D1-6575-46D8-9989-CD044AE6F23F}" type="datetimeFigureOut">
              <a:rPr lang="ru-RU" smtClean="0"/>
              <a:pPr>
                <a:defRPr/>
              </a:pPr>
              <a:t>10.04.2023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F7E2B-07B0-49A7-AEB9-0A81FBD2DD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23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83FD2-BCB8-462D-A009-0BD5CAD69C8D}" type="datetimeFigureOut">
              <a:rPr lang="ru-RU" smtClean="0"/>
              <a:pPr>
                <a:defRPr/>
              </a:pPr>
              <a:t>10.04.2023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57511-0DA5-4959-A259-1D3C9F1EC4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390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480A91-7149-4AAD-A38B-3E29537B00D1}" type="datetimeFigureOut">
              <a:rPr lang="ru-RU" smtClean="0"/>
              <a:pPr>
                <a:defRPr/>
              </a:pPr>
              <a:t>10.04.2023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6BE4FF-CA38-490C-BAC4-8A8DA9EC8C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346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D5FCA3-EF23-4BFA-A6DD-F44C8A18B437}" type="datetimeFigureOut">
              <a:rPr lang="ru-RU" smtClean="0"/>
              <a:pPr>
                <a:defRPr/>
              </a:pPr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93B55B7-6B11-452D-96C4-4FFDFB9380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27" y="2482443"/>
            <a:ext cx="3295177" cy="7503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webmg.ru/wp-content/uploads/2022/03/69-20220327_2049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6876256" cy="578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ch-suite-nr.2-a-joke-last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85922" y="5805264"/>
            <a:ext cx="487363" cy="487363"/>
          </a:xfrm>
        </p:spPr>
      </p:pic>
    </p:spTree>
    <p:extLst>
      <p:ext uri="{BB962C8B-B14F-4D97-AF65-F5344CB8AC3E}">
        <p14:creationId xmlns:p14="http://schemas.microsoft.com/office/powerpoint/2010/main" val="106519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 – это деньги, которые мы зарабатываем и получаем.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чего складываются доходы, другими словами, откуда в семье берутся деньги? 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choolgs.ru/800/600/http/u.9111s.ru/uploads/202105/31/2ff614472ba79fac8aee32638932b7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61048"/>
            <a:ext cx="3199780" cy="29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635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15270" y="1910667"/>
            <a:ext cx="2232248" cy="2284885"/>
          </a:xfrm>
          <a:prstGeom prst="rect">
            <a:avLst/>
          </a:prstGeom>
          <a:solidFill>
            <a:srgbClr val="9F2936"/>
          </a:solidFill>
          <a:ln w="42500" cap="flat" cmpd="sng" algn="ctr">
            <a:solidFill>
              <a:srgbClr val="9F293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Доход семейного бюджета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79961" y="378408"/>
            <a:ext cx="2304256" cy="111226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65000"/>
                  <a:satMod val="270000"/>
                </a:sysClr>
              </a:gs>
              <a:gs pos="25000">
                <a:sysClr val="windowText" lastClr="000000">
                  <a:tint val="60000"/>
                  <a:satMod val="300000"/>
                </a:sysClr>
              </a:gs>
              <a:gs pos="100000">
                <a:sysClr val="windowText" lastClr="000000">
                  <a:tint val="29000"/>
                  <a:satMod val="40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atMod val="150000"/>
              </a:sys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Заработная плата членов семьи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2189" y="1872984"/>
            <a:ext cx="1925149" cy="1008112"/>
          </a:xfrm>
          <a:prstGeom prst="rect">
            <a:avLst/>
          </a:prstGeom>
          <a:gradFill rotWithShape="1">
            <a:gsLst>
              <a:gs pos="0">
                <a:srgbClr val="9F2936">
                  <a:tint val="65000"/>
                  <a:satMod val="270000"/>
                </a:srgbClr>
              </a:gs>
              <a:gs pos="25000">
                <a:srgbClr val="9F2936">
                  <a:tint val="60000"/>
                  <a:satMod val="300000"/>
                </a:srgbClr>
              </a:gs>
              <a:gs pos="100000">
                <a:srgbClr val="9F2936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9F2936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Пенсия</a:t>
            </a:r>
            <a:r>
              <a:rPr kumimoji="0" lang="ru-RU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 старости или инвалидности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5089" y="3196396"/>
            <a:ext cx="1962249" cy="1224136"/>
          </a:xfrm>
          <a:prstGeom prst="rect">
            <a:avLst/>
          </a:prstGeom>
          <a:gradFill rotWithShape="1">
            <a:gsLst>
              <a:gs pos="0">
                <a:srgbClr val="1B587C">
                  <a:tint val="65000"/>
                  <a:satMod val="270000"/>
                </a:srgbClr>
              </a:gs>
              <a:gs pos="25000">
                <a:srgbClr val="1B587C">
                  <a:tint val="60000"/>
                  <a:satMod val="300000"/>
                </a:srgbClr>
              </a:gs>
              <a:gs pos="100000">
                <a:srgbClr val="1B587C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1B587C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</a:t>
            </a:r>
            <a:r>
              <a:rPr lang="ru-RU" sz="2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ребенка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66731" y="4730228"/>
            <a:ext cx="2880320" cy="1152128"/>
          </a:xfrm>
          <a:prstGeom prst="rect">
            <a:avLst/>
          </a:prstGeom>
          <a:gradFill rotWithShape="1">
            <a:gsLst>
              <a:gs pos="0">
                <a:srgbClr val="4E8542">
                  <a:tint val="65000"/>
                  <a:satMod val="270000"/>
                </a:srgbClr>
              </a:gs>
              <a:gs pos="25000">
                <a:srgbClr val="4E8542">
                  <a:tint val="60000"/>
                  <a:satMod val="300000"/>
                </a:srgbClr>
              </a:gs>
              <a:gs pos="100000">
                <a:srgbClr val="4E8542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4E8542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Доход от сдачи недвижимости и других средств в аренду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68443" y="383107"/>
            <a:ext cx="2664296" cy="1102870"/>
          </a:xfrm>
          <a:prstGeom prst="rect">
            <a:avLst/>
          </a:prstGeom>
          <a:gradFill rotWithShape="1">
            <a:gsLst>
              <a:gs pos="0">
                <a:srgbClr val="C19859">
                  <a:shade val="45000"/>
                  <a:satMod val="155000"/>
                </a:srgbClr>
              </a:gs>
              <a:gs pos="60000">
                <a:srgbClr val="C19859">
                  <a:shade val="95000"/>
                  <a:satMod val="150000"/>
                </a:srgbClr>
              </a:gs>
              <a:gs pos="100000">
                <a:srgbClr val="C19859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altLang="ru-RU" sz="1600" dirty="0"/>
              <a:t>Процентные выплаты по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ru-RU" altLang="ru-RU" sz="1600" dirty="0"/>
              <a:t>денежным вкладам в банке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62058" y="1853444"/>
            <a:ext cx="1944216" cy="1060692"/>
          </a:xfrm>
          <a:prstGeom prst="rect">
            <a:avLst/>
          </a:prstGeom>
          <a:gradFill rotWithShape="1">
            <a:gsLst>
              <a:gs pos="0">
                <a:srgbClr val="604878">
                  <a:tint val="65000"/>
                  <a:satMod val="270000"/>
                </a:srgbClr>
              </a:gs>
              <a:gs pos="25000">
                <a:srgbClr val="604878">
                  <a:tint val="60000"/>
                  <a:satMod val="300000"/>
                </a:srgbClr>
              </a:gs>
              <a:gs pos="100000">
                <a:srgbClr val="604878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604878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Стипендия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224" y="3232400"/>
            <a:ext cx="1944216" cy="1152128"/>
          </a:xfrm>
          <a:prstGeom prst="rect">
            <a:avLst/>
          </a:prstGeom>
          <a:gradFill rotWithShape="1">
            <a:gsLst>
              <a:gs pos="0">
                <a:srgbClr val="F07F09">
                  <a:tint val="65000"/>
                  <a:satMod val="270000"/>
                </a:srgbClr>
              </a:gs>
              <a:gs pos="25000">
                <a:srgbClr val="F07F09">
                  <a:tint val="60000"/>
                  <a:satMod val="300000"/>
                </a:srgbClr>
              </a:gs>
              <a:gs pos="100000">
                <a:srgbClr val="F07F09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F07F09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Доходы от приусадебного хозяйства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45584" y="4730228"/>
            <a:ext cx="2710013" cy="1146111"/>
          </a:xfrm>
          <a:prstGeom prst="rect">
            <a:avLst/>
          </a:prstGeom>
          <a:solidFill>
            <a:srgbClr val="C19859"/>
          </a:solidFill>
          <a:ln w="42500" cap="flat" cmpd="sng" algn="ctr">
            <a:solidFill>
              <a:srgbClr val="C198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Доходы от предпринимательской деятельности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3623073" y="847941"/>
            <a:ext cx="484632" cy="978408"/>
          </a:xfrm>
          <a:prstGeom prst="downArrow">
            <a:avLst/>
          </a:prstGeom>
          <a:solidFill>
            <a:srgbClr val="F07F09"/>
          </a:solidFill>
          <a:ln w="42500" cap="flat" cmpd="sng" algn="ctr">
            <a:solidFill>
              <a:srgbClr val="F07F0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5240960" y="847941"/>
            <a:ext cx="484632" cy="978408"/>
          </a:xfrm>
          <a:prstGeom prst="downArrow">
            <a:avLst/>
          </a:prstGeom>
          <a:solidFill>
            <a:srgbClr val="F07F09"/>
          </a:solidFill>
          <a:ln w="42500" cap="flat" cmpd="sng" algn="ctr">
            <a:solidFill>
              <a:srgbClr val="F07F0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0800000">
            <a:off x="3783455" y="4436836"/>
            <a:ext cx="484632" cy="984122"/>
          </a:xfrm>
          <a:prstGeom prst="downArrow">
            <a:avLst/>
          </a:prstGeom>
          <a:solidFill>
            <a:srgbClr val="F07F09"/>
          </a:solidFill>
          <a:ln w="42500" cap="flat" cmpd="sng" algn="ctr">
            <a:solidFill>
              <a:srgbClr val="F07F0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Стрелка вниз 16"/>
          <p:cNvSpPr/>
          <p:nvPr/>
        </p:nvSpPr>
        <p:spPr>
          <a:xfrm rot="10800000">
            <a:off x="5222234" y="4440023"/>
            <a:ext cx="484632" cy="984122"/>
          </a:xfrm>
          <a:prstGeom prst="downArrow">
            <a:avLst/>
          </a:prstGeom>
          <a:solidFill>
            <a:srgbClr val="F07F09"/>
          </a:solidFill>
          <a:ln w="42500" cap="flat" cmpd="sng" algn="ctr">
            <a:solidFill>
              <a:srgbClr val="F07F0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2547338" y="2141474"/>
            <a:ext cx="915406" cy="484632"/>
          </a:xfrm>
          <a:prstGeom prst="rightArrow">
            <a:avLst/>
          </a:prstGeom>
          <a:solidFill>
            <a:srgbClr val="F07F09"/>
          </a:solidFill>
          <a:ln w="42500" cap="flat" cmpd="sng" algn="ctr">
            <a:solidFill>
              <a:srgbClr val="F07F0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2547338" y="3458020"/>
            <a:ext cx="915406" cy="484632"/>
          </a:xfrm>
          <a:prstGeom prst="rightArrow">
            <a:avLst/>
          </a:prstGeom>
          <a:solidFill>
            <a:srgbClr val="F07F09"/>
          </a:solidFill>
          <a:ln w="42500" cap="flat" cmpd="sng" algn="ctr">
            <a:solidFill>
              <a:srgbClr val="F07F0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10800000">
            <a:off x="5738208" y="2134724"/>
            <a:ext cx="795739" cy="484632"/>
          </a:xfrm>
          <a:prstGeom prst="rightArrow">
            <a:avLst/>
          </a:prstGeom>
          <a:solidFill>
            <a:srgbClr val="F07F09"/>
          </a:solidFill>
          <a:ln w="42500" cap="flat" cmpd="sng" algn="ctr">
            <a:solidFill>
              <a:srgbClr val="F07F0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10800000">
            <a:off x="5738208" y="3458020"/>
            <a:ext cx="795739" cy="484632"/>
          </a:xfrm>
          <a:prstGeom prst="rightArrow">
            <a:avLst/>
          </a:prstGeom>
          <a:solidFill>
            <a:srgbClr val="F07F09"/>
          </a:solidFill>
          <a:ln w="42500" cap="flat" cmpd="sng" algn="ctr">
            <a:solidFill>
              <a:srgbClr val="F07F0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44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200800" cy="103343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 – это деньги, которые мы тратим.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Подумайте, на что в вашей семье тратят деньги?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malyshevskayashkola.ru/images/album/fingram-2022/16497322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09020"/>
            <a:ext cx="4223519" cy="31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58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22225198"/>
              </p:ext>
            </p:extLst>
          </p:nvPr>
        </p:nvGraphicFramePr>
        <p:xfrm>
          <a:off x="395536" y="866347"/>
          <a:ext cx="7488832" cy="5182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3757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5" y="332656"/>
            <a:ext cx="6201737" cy="1080120"/>
          </a:xfrm>
        </p:spPr>
        <p:txBody>
          <a:bodyPr/>
          <a:lstStyle/>
          <a:p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статьи расходов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124744"/>
            <a:ext cx="6347714" cy="4104457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за свет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 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Коммунальные услуги</a:t>
            </a:r>
          </a:p>
          <a:p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Одежда и обувь</a:t>
            </a:r>
          </a:p>
          <a:p>
            <a:pPr marL="0" indent="0"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www.tatprofavtodor.ru/images/060217_PotrebKorz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37347"/>
            <a:ext cx="2160240" cy="158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yakutskgo.ru/wp-content/uploads/2022/09/1789278871_0_158_3077_1889_1920x0_80_0_0_f3d93ae83a9e8596dfc36fad89e06e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839" y="5229201"/>
            <a:ext cx="1920215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sun6-21.userapi.com/s/v1/if1/l4LrAn4wS48g4YYHalEsePsHakVpy4BU_PRCqEkuG3nMJIHFDdpx65zYweoCDIWwyNBn3vMY.jpg?size=1379x1556&amp;quality=96&amp;crop=49,49,1379,1556&amp;ava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803583"/>
            <a:ext cx="1334457" cy="150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769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648072"/>
          </a:xfrm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Текущие расходы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268760"/>
            <a:ext cx="6347714" cy="545878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Развлечения</a:t>
            </a:r>
          </a:p>
          <a:p>
            <a:pPr marL="0" indent="0">
              <a:lnSpc>
                <a:spcPct val="90000"/>
              </a:lnSpc>
              <a:buNone/>
            </a:pPr>
            <a:endParaRPr lang="ru-RU" alt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</a:t>
            </a:r>
          </a:p>
          <a:p>
            <a:pPr marL="0" indent="0">
              <a:lnSpc>
                <a:spcPct val="90000"/>
              </a:lnSpc>
              <a:buNone/>
            </a:pPr>
            <a:endParaRPr lang="ru-RU" alt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Хозяйственные товары</a:t>
            </a:r>
          </a:p>
          <a:p>
            <a:pPr marL="0" indent="0">
              <a:lnSpc>
                <a:spcPct val="90000"/>
              </a:lnSpc>
              <a:buNone/>
            </a:pPr>
            <a:endParaRPr lang="ru-RU" alt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личной гигиены</a:t>
            </a:r>
          </a:p>
          <a:p>
            <a:pPr marL="0" indent="0">
              <a:lnSpc>
                <a:spcPct val="90000"/>
              </a:lnSpc>
              <a:buNone/>
            </a:pPr>
            <a:endParaRPr lang="ru-RU" alt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Транспортные расходы</a:t>
            </a:r>
          </a:p>
          <a:p>
            <a:endParaRPr lang="ru-RU" sz="2000" dirty="0"/>
          </a:p>
        </p:txBody>
      </p:sp>
      <p:pic>
        <p:nvPicPr>
          <p:cNvPr id="3076" name="Picture 4" descr="https://sun6-23.userapi.com/s/v1/if1/86f2fen6kqpj2c_zXQYBS5HgprrhxPH-0oFRuUo3fT3ZzaWqpW3-_uRxNGD0nxWN6jzObYPZ.jpg?size=1706x1706&amp;quality=96&amp;crop=424,0,1706,1706&amp;ava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05" y="2013118"/>
            <a:ext cx="1278099" cy="127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g.rukub.ru/da3f0d3829c65d298e84b15469c7a395/wp-content/uploads/2018/12/e3099b89e4207c18be00947555a9aa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03672"/>
            <a:ext cx="1770658" cy="102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cdn4.telegram-cdn.org/file/etaqO07xCbKfuHz8-VlgP1GLx429-XZc9QGKqsetinurcJOsRyclNFfCURlqieUn2j24Db9AAF3p3h16GJj1XvjuBqLvwQrhEb2nidsl0ikcL5dhmEYjza12c6mLQpZuBMKF8uv2-Hno-iksl1JcS3kUFusdRGCIjWOwxIRC6P8WJkFO_9WsSwM1XrevGsOeFz9IAxTtwdmuEj5jNtNWGDBW_SBtQBzR5VSbmiHQirG2T1I5aqWfgyAbho58NEEYFeFMsa9bRHQDaH_ju6J7Ej40FCMfRFV36bPjDwdYJqsJ_6mUMIk_rBirMSXiRwdnNdH1OoSFN5QiSwVDsf4es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758918"/>
            <a:ext cx="1509549" cy="96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berusan.ru/upload/iblock/12b/12bb52d4cc900e744cc264410cef427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204" y="2326424"/>
            <a:ext cx="2077248" cy="207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vestiirk.ru/media/iblock/956/9568c21187e65b6b713ad221ca1faff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34008"/>
            <a:ext cx="1669802" cy="111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391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8662"/>
            <a:ext cx="6347713" cy="54609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знаний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586913"/>
              </p:ext>
            </p:extLst>
          </p:nvPr>
        </p:nvGraphicFramePr>
        <p:xfrm>
          <a:off x="395536" y="721212"/>
          <a:ext cx="6562479" cy="6092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592">
                  <a:extLst>
                    <a:ext uri="{9D8B030D-6E8A-4147-A177-3AD203B41FA5}">
                      <a16:colId xmlns:a16="http://schemas.microsoft.com/office/drawing/2014/main" val="3378626774"/>
                    </a:ext>
                  </a:extLst>
                </a:gridCol>
                <a:gridCol w="2871325">
                  <a:extLst>
                    <a:ext uri="{9D8B030D-6E8A-4147-A177-3AD203B41FA5}">
                      <a16:colId xmlns:a16="http://schemas.microsoft.com/office/drawing/2014/main" val="1361740720"/>
                    </a:ext>
                  </a:extLst>
                </a:gridCol>
                <a:gridCol w="1850562">
                  <a:extLst>
                    <a:ext uri="{9D8B030D-6E8A-4147-A177-3AD203B41FA5}">
                      <a16:colId xmlns:a16="http://schemas.microsoft.com/office/drawing/2014/main" val="2867361581"/>
                    </a:ext>
                  </a:extLst>
                </a:gridCol>
              </a:tblGrid>
              <a:tr h="69576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Основные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Текущие расходы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337795"/>
                  </a:ext>
                </a:extLst>
              </a:tr>
              <a:tr h="39758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Питание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811757"/>
                  </a:ext>
                </a:extLst>
              </a:tr>
              <a:tr h="5381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Покупка игрушек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623835"/>
                  </a:ext>
                </a:extLst>
              </a:tr>
              <a:tr h="3975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Оплата за газ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243683"/>
                  </a:ext>
                </a:extLst>
              </a:tr>
              <a:tr h="69576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Ремонт</a:t>
                      </a:r>
                      <a:r>
                        <a:rPr lang="ru-RU" baseline="0" dirty="0"/>
                        <a:t> в ванной комнате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927164"/>
                  </a:ext>
                </a:extLst>
              </a:tr>
              <a:tr h="6957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Оплата за коммунальные</a:t>
                      </a:r>
                      <a:r>
                        <a:rPr lang="ru-RU" baseline="0" dirty="0"/>
                        <a:t> услуги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43187"/>
                  </a:ext>
                </a:extLst>
              </a:tr>
              <a:tr h="41726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Поход в кинотеатр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918433"/>
                  </a:ext>
                </a:extLst>
              </a:tr>
              <a:tr h="3975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Покупка обуви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086073"/>
                  </a:ext>
                </a:extLst>
              </a:tr>
              <a:tr h="6957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Оплата за электроэнергию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028808"/>
                  </a:ext>
                </a:extLst>
              </a:tr>
              <a:tr h="39758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212"/>
                  </a:ext>
                </a:extLst>
              </a:tr>
              <a:tr h="3975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Покупка одежды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716227"/>
                  </a:ext>
                </a:extLst>
              </a:tr>
              <a:tr h="2256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Путешествия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368580"/>
                  </a:ext>
                </a:extLst>
              </a:tr>
            </a:tbl>
          </a:graphicData>
        </a:graphic>
      </p:graphicFrame>
      <p:sp>
        <p:nvSpPr>
          <p:cNvPr id="7" name="Стрелка влево 6"/>
          <p:cNvSpPr/>
          <p:nvPr/>
        </p:nvSpPr>
        <p:spPr>
          <a:xfrm>
            <a:off x="1255409" y="1340768"/>
            <a:ext cx="982631" cy="4086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220072" y="1825400"/>
            <a:ext cx="978408" cy="349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1259632" y="2280291"/>
            <a:ext cx="978408" cy="3566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1255409" y="3524978"/>
            <a:ext cx="978408" cy="3772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>
            <a:off x="1255409" y="5002688"/>
            <a:ext cx="978408" cy="3705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1217404" y="5995766"/>
            <a:ext cx="978408" cy="3855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220072" y="2870724"/>
            <a:ext cx="978408" cy="3572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220072" y="4167540"/>
            <a:ext cx="978408" cy="3572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160532" y="5705412"/>
            <a:ext cx="97840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5148064" y="6434434"/>
            <a:ext cx="978408" cy="378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1255409" y="4524768"/>
            <a:ext cx="978408" cy="3722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68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188640"/>
            <a:ext cx="7128792" cy="1728192"/>
          </a:xfrm>
        </p:spPr>
        <p:txBody>
          <a:bodyPr>
            <a:normAutofit fontScale="90000"/>
          </a:bodyPr>
          <a:lstStyle/>
          <a:p>
            <a:pPr marL="265176" lvl="0" indent="-265176" algn="ctr" defTabSz="914400">
              <a:spcBef>
                <a:spcPts val="250"/>
              </a:spcBef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Жизнь «на авось», без учёта денежных возможностей, без умения тратить заработанное создаёт много дополнительных трудностей.</a:t>
            </a:r>
            <a:b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12" y="1412776"/>
            <a:ext cx="4567072" cy="541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62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420813"/>
            <a:ext cx="19812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395413"/>
            <a:ext cx="19812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688" y="2951163"/>
            <a:ext cx="19812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229600" cy="125338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dirty="0">
                <a:solidFill>
                  <a:srgbClr val="C00000"/>
                </a:solidFill>
              </a:rPr>
              <a:t>Если доходы превышают расходы</a:t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>Накопление сбережений!</a:t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положительный бюджет (+)</a:t>
            </a:r>
          </a:p>
        </p:txBody>
      </p:sp>
      <p:sp>
        <p:nvSpPr>
          <p:cNvPr id="19462" name="AutoShape 11"/>
          <p:cNvSpPr>
            <a:spLocks noGrp="1" noChangeArrowheads="1"/>
          </p:cNvSpPr>
          <p:nvPr>
            <p:ph idx="1"/>
          </p:nvPr>
        </p:nvSpPr>
        <p:spPr>
          <a:xfrm flipH="1">
            <a:off x="3563938" y="4076700"/>
            <a:ext cx="2592387" cy="201612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200">
              <a:solidFill>
                <a:srgbClr val="CC00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200" b="1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solidFill>
                  <a:srgbClr val="0033CC"/>
                </a:solidFill>
              </a:rPr>
              <a:t>БЮДЖЕТ</a:t>
            </a:r>
          </a:p>
        </p:txBody>
      </p:sp>
      <p:sp>
        <p:nvSpPr>
          <p:cNvPr id="19463" name="AutoShape 12"/>
          <p:cNvSpPr>
            <a:spLocks noChangeArrowheads="1"/>
          </p:cNvSpPr>
          <p:nvPr/>
        </p:nvSpPr>
        <p:spPr bwMode="auto">
          <a:xfrm>
            <a:off x="539750" y="4292600"/>
            <a:ext cx="2232025" cy="1152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>
                <a:latin typeface="Franklin Gothic Book" pitchFamily="34" charset="0"/>
              </a:rPr>
              <a:t> </a:t>
            </a:r>
          </a:p>
          <a:p>
            <a:r>
              <a:rPr lang="ru-RU" sz="2000" b="1">
                <a:latin typeface="Franklin Gothic Book" pitchFamily="34" charset="0"/>
              </a:rPr>
              <a:t>      </a:t>
            </a:r>
            <a:r>
              <a:rPr lang="ru-RU" sz="2000" b="1">
                <a:solidFill>
                  <a:srgbClr val="FF0066"/>
                </a:solidFill>
                <a:latin typeface="Franklin Gothic Book" pitchFamily="34" charset="0"/>
              </a:rPr>
              <a:t>ДОХОДЫ</a:t>
            </a:r>
          </a:p>
        </p:txBody>
      </p:sp>
      <p:sp>
        <p:nvSpPr>
          <p:cNvPr id="19464" name="AutoShape 13"/>
          <p:cNvSpPr>
            <a:spLocks noChangeArrowheads="1"/>
          </p:cNvSpPr>
          <p:nvPr/>
        </p:nvSpPr>
        <p:spPr bwMode="auto">
          <a:xfrm>
            <a:off x="6732588" y="2708275"/>
            <a:ext cx="2232025" cy="10080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b="1">
              <a:solidFill>
                <a:srgbClr val="808000"/>
              </a:solidFill>
              <a:latin typeface="Franklin Gothic Book" pitchFamily="34" charset="0"/>
            </a:endParaRPr>
          </a:p>
          <a:p>
            <a:r>
              <a:rPr lang="ru-RU" b="1">
                <a:solidFill>
                  <a:srgbClr val="808000"/>
                </a:solidFill>
                <a:latin typeface="Franklin Gothic Book" pitchFamily="34" charset="0"/>
              </a:rPr>
              <a:t>     </a:t>
            </a:r>
            <a:r>
              <a:rPr lang="ru-RU" sz="2400" b="1">
                <a:solidFill>
                  <a:srgbClr val="808000"/>
                </a:solidFill>
                <a:latin typeface="Franklin Gothic Book" pitchFamily="34" charset="0"/>
              </a:rPr>
              <a:t>расходы</a:t>
            </a:r>
          </a:p>
        </p:txBody>
      </p:sp>
      <p:sp>
        <p:nvSpPr>
          <p:cNvPr id="19465" name="Line 14"/>
          <p:cNvSpPr>
            <a:spLocks noChangeShapeType="1"/>
          </p:cNvSpPr>
          <p:nvPr/>
        </p:nvSpPr>
        <p:spPr bwMode="auto">
          <a:xfrm flipV="1">
            <a:off x="2771775" y="3357563"/>
            <a:ext cx="3887788" cy="1655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4850" y="3079750"/>
            <a:ext cx="19812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25" y="2976563"/>
            <a:ext cx="19812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700" y="1700213"/>
            <a:ext cx="19812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8" y="0"/>
            <a:ext cx="6728742" cy="1390651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Если расходы превышают доходы, то появляются долги.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отрицательный бюджет( -)</a:t>
            </a:r>
          </a:p>
        </p:txBody>
      </p:sp>
      <p:sp>
        <p:nvSpPr>
          <p:cNvPr id="18438" name="AutoShape 23"/>
          <p:cNvSpPr>
            <a:spLocks noGrp="1" noChangeArrowheads="1"/>
          </p:cNvSpPr>
          <p:nvPr>
            <p:ph idx="1"/>
          </p:nvPr>
        </p:nvSpPr>
        <p:spPr>
          <a:xfrm flipH="1">
            <a:off x="3276600" y="4005263"/>
            <a:ext cx="2305050" cy="208915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sz="1800" dirty="0">
              <a:solidFill>
                <a:srgbClr val="CC00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600" b="1" dirty="0">
                <a:solidFill>
                  <a:srgbClr val="0033CC"/>
                </a:solidFill>
              </a:rPr>
              <a:t>БЮДЖЕТ</a:t>
            </a:r>
          </a:p>
        </p:txBody>
      </p:sp>
      <p:grpSp>
        <p:nvGrpSpPr>
          <p:cNvPr id="18439" name="Group 4"/>
          <p:cNvGrpSpPr>
            <a:grpSpLocks noChangeAspect="1"/>
          </p:cNvGrpSpPr>
          <p:nvPr/>
        </p:nvGrpSpPr>
        <p:grpSpPr bwMode="auto">
          <a:xfrm>
            <a:off x="520700" y="404664"/>
            <a:ext cx="6508750" cy="985986"/>
            <a:chOff x="2278" y="6381"/>
            <a:chExt cx="7200" cy="1755"/>
          </a:xfrm>
        </p:grpSpPr>
        <p:sp>
          <p:nvSpPr>
            <p:cNvPr id="18443" name="AutoShape 5"/>
            <p:cNvSpPr>
              <a:spLocks noChangeAspect="1" noChangeArrowheads="1"/>
            </p:cNvSpPr>
            <p:nvPr/>
          </p:nvSpPr>
          <p:spPr bwMode="auto">
            <a:xfrm>
              <a:off x="2278" y="6381"/>
              <a:ext cx="7200" cy="1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Franklin Gothic Book" pitchFamily="34" charset="0"/>
              </a:endParaRPr>
            </a:p>
          </p:txBody>
        </p:sp>
      </p:grpSp>
      <p:sp>
        <p:nvSpPr>
          <p:cNvPr id="18440" name="AutoShape 24"/>
          <p:cNvSpPr>
            <a:spLocks noChangeArrowheads="1"/>
          </p:cNvSpPr>
          <p:nvPr/>
        </p:nvSpPr>
        <p:spPr bwMode="auto">
          <a:xfrm>
            <a:off x="395288" y="3068638"/>
            <a:ext cx="2232025" cy="10080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>
                <a:latin typeface="Franklin Gothic Book" pitchFamily="34" charset="0"/>
              </a:rPr>
              <a:t> </a:t>
            </a:r>
          </a:p>
          <a:p>
            <a:r>
              <a:rPr lang="ru-RU" sz="2000" b="1">
                <a:latin typeface="Franklin Gothic Book" pitchFamily="34" charset="0"/>
              </a:rPr>
              <a:t>      </a:t>
            </a:r>
            <a:r>
              <a:rPr lang="ru-RU" sz="2000" b="1">
                <a:solidFill>
                  <a:srgbClr val="FF0066"/>
                </a:solidFill>
                <a:latin typeface="Franklin Gothic Book" pitchFamily="34" charset="0"/>
              </a:rPr>
              <a:t>ДОХОДЫ</a:t>
            </a:r>
          </a:p>
        </p:txBody>
      </p:sp>
      <p:sp>
        <p:nvSpPr>
          <p:cNvPr id="18441" name="AutoShape 25"/>
          <p:cNvSpPr>
            <a:spLocks noChangeArrowheads="1"/>
          </p:cNvSpPr>
          <p:nvPr/>
        </p:nvSpPr>
        <p:spPr bwMode="auto">
          <a:xfrm>
            <a:off x="6372225" y="4508500"/>
            <a:ext cx="2232025" cy="10080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b="1">
              <a:solidFill>
                <a:srgbClr val="808000"/>
              </a:solidFill>
              <a:latin typeface="Franklin Gothic Book" pitchFamily="34" charset="0"/>
            </a:endParaRPr>
          </a:p>
          <a:p>
            <a:r>
              <a:rPr lang="ru-RU" b="1">
                <a:solidFill>
                  <a:srgbClr val="808000"/>
                </a:solidFill>
                <a:latin typeface="Franklin Gothic Book" pitchFamily="34" charset="0"/>
              </a:rPr>
              <a:t>     </a:t>
            </a:r>
            <a:r>
              <a:rPr lang="ru-RU" sz="2400" b="1">
                <a:solidFill>
                  <a:srgbClr val="808000"/>
                </a:solidFill>
                <a:latin typeface="Franklin Gothic Book" pitchFamily="34" charset="0"/>
              </a:rPr>
              <a:t>расходы</a:t>
            </a:r>
          </a:p>
        </p:txBody>
      </p:sp>
      <p:sp>
        <p:nvSpPr>
          <p:cNvPr id="18442" name="Line 31"/>
          <p:cNvSpPr>
            <a:spLocks noChangeShapeType="1"/>
          </p:cNvSpPr>
          <p:nvPr/>
        </p:nvSpPr>
        <p:spPr bwMode="auto">
          <a:xfrm>
            <a:off x="2700338" y="3644900"/>
            <a:ext cx="4248150" cy="863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97996772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56704968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96427263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78227662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6813272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417969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037331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033466"/>
              </p:ext>
            </p:extLst>
          </p:nvPr>
        </p:nvGraphicFramePr>
        <p:xfrm>
          <a:off x="467546" y="2527770"/>
          <a:ext cx="7152455" cy="1405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0491">
                  <a:extLst>
                    <a:ext uri="{9D8B030D-6E8A-4147-A177-3AD203B41FA5}">
                      <a16:colId xmlns:a16="http://schemas.microsoft.com/office/drawing/2014/main" val="2099560650"/>
                    </a:ext>
                  </a:extLst>
                </a:gridCol>
                <a:gridCol w="1430491">
                  <a:extLst>
                    <a:ext uri="{9D8B030D-6E8A-4147-A177-3AD203B41FA5}">
                      <a16:colId xmlns:a16="http://schemas.microsoft.com/office/drawing/2014/main" val="2030387919"/>
                    </a:ext>
                  </a:extLst>
                </a:gridCol>
                <a:gridCol w="1430491">
                  <a:extLst>
                    <a:ext uri="{9D8B030D-6E8A-4147-A177-3AD203B41FA5}">
                      <a16:colId xmlns:a16="http://schemas.microsoft.com/office/drawing/2014/main" val="1285253643"/>
                    </a:ext>
                  </a:extLst>
                </a:gridCol>
                <a:gridCol w="1430491">
                  <a:extLst>
                    <a:ext uri="{9D8B030D-6E8A-4147-A177-3AD203B41FA5}">
                      <a16:colId xmlns:a16="http://schemas.microsoft.com/office/drawing/2014/main" val="1305109991"/>
                    </a:ext>
                  </a:extLst>
                </a:gridCol>
                <a:gridCol w="1430491">
                  <a:extLst>
                    <a:ext uri="{9D8B030D-6E8A-4147-A177-3AD203B41FA5}">
                      <a16:colId xmlns:a16="http://schemas.microsoft.com/office/drawing/2014/main" val="3906361952"/>
                    </a:ext>
                  </a:extLst>
                </a:gridCol>
              </a:tblGrid>
              <a:tr h="1405285"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5x6=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18:9=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5x8=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60: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6=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9x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804072"/>
                  </a:ext>
                </a:extLst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168926"/>
              </p:ext>
            </p:extLst>
          </p:nvPr>
        </p:nvGraphicFramePr>
        <p:xfrm>
          <a:off x="107502" y="1196752"/>
          <a:ext cx="8136906" cy="1331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151">
                  <a:extLst>
                    <a:ext uri="{9D8B030D-6E8A-4147-A177-3AD203B41FA5}">
                      <a16:colId xmlns:a16="http://schemas.microsoft.com/office/drawing/2014/main" val="1708524171"/>
                    </a:ext>
                  </a:extLst>
                </a:gridCol>
                <a:gridCol w="1356151">
                  <a:extLst>
                    <a:ext uri="{9D8B030D-6E8A-4147-A177-3AD203B41FA5}">
                      <a16:colId xmlns:a16="http://schemas.microsoft.com/office/drawing/2014/main" val="718313470"/>
                    </a:ext>
                  </a:extLst>
                </a:gridCol>
                <a:gridCol w="1356151">
                  <a:extLst>
                    <a:ext uri="{9D8B030D-6E8A-4147-A177-3AD203B41FA5}">
                      <a16:colId xmlns:a16="http://schemas.microsoft.com/office/drawing/2014/main" val="33620364"/>
                    </a:ext>
                  </a:extLst>
                </a:gridCol>
                <a:gridCol w="1356151">
                  <a:extLst>
                    <a:ext uri="{9D8B030D-6E8A-4147-A177-3AD203B41FA5}">
                      <a16:colId xmlns:a16="http://schemas.microsoft.com/office/drawing/2014/main" val="738484882"/>
                    </a:ext>
                  </a:extLst>
                </a:gridCol>
                <a:gridCol w="1356151">
                  <a:extLst>
                    <a:ext uri="{9D8B030D-6E8A-4147-A177-3AD203B41FA5}">
                      <a16:colId xmlns:a16="http://schemas.microsoft.com/office/drawing/2014/main" val="2974027470"/>
                    </a:ext>
                  </a:extLst>
                </a:gridCol>
                <a:gridCol w="1356151">
                  <a:extLst>
                    <a:ext uri="{9D8B030D-6E8A-4147-A177-3AD203B41FA5}">
                      <a16:colId xmlns:a16="http://schemas.microsoft.com/office/drawing/2014/main" val="2022156524"/>
                    </a:ext>
                  </a:extLst>
                </a:gridCol>
              </a:tblGrid>
              <a:tr h="1331018">
                <a:tc>
                  <a:txBody>
                    <a:bodyPr/>
                    <a:lstStyle/>
                    <a:p>
                      <a:endParaRPr lang="ru-RU" sz="2800" dirty="0"/>
                    </a:p>
                    <a:p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72:8=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  <a:p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x6=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7x8=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36:6=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4x7=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15:3=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171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386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2138" y="1997910"/>
            <a:ext cx="19812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6607" y="1997910"/>
            <a:ext cx="19812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31006" y="260648"/>
            <a:ext cx="6231732" cy="10081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800" dirty="0">
                <a:solidFill>
                  <a:srgbClr val="C00000"/>
                </a:solidFill>
              </a:rPr>
              <a:t>Если доходы равны расходам</a:t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>Сбалансированный бюджет (=)</a:t>
            </a:r>
          </a:p>
        </p:txBody>
      </p:sp>
      <p:sp>
        <p:nvSpPr>
          <p:cNvPr id="17413" name="AutoShape 23"/>
          <p:cNvSpPr>
            <a:spLocks noChangeArrowheads="1"/>
          </p:cNvSpPr>
          <p:nvPr/>
        </p:nvSpPr>
        <p:spPr bwMode="auto">
          <a:xfrm flipH="1">
            <a:off x="3276600" y="4005263"/>
            <a:ext cx="2305050" cy="208915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</a:pPr>
            <a:endParaRPr lang="ru-RU">
              <a:solidFill>
                <a:srgbClr val="CC0066"/>
              </a:solidFill>
              <a:latin typeface="Franklin Gothic Book" pitchFamily="34" charset="0"/>
            </a:endParaRPr>
          </a:p>
          <a:p>
            <a:pPr marL="342900" indent="-342900">
              <a:lnSpc>
                <a:spcPct val="80000"/>
              </a:lnSpc>
            </a:pPr>
            <a:r>
              <a:rPr lang="ru-RU" sz="1600" b="1">
                <a:solidFill>
                  <a:srgbClr val="0033CC"/>
                </a:solidFill>
                <a:latin typeface="Franklin Gothic Book" pitchFamily="34" charset="0"/>
              </a:rPr>
              <a:t>БЮДЖЕТ</a:t>
            </a:r>
          </a:p>
        </p:txBody>
      </p:sp>
      <p:sp>
        <p:nvSpPr>
          <p:cNvPr id="17414" name="AutoShape 24"/>
          <p:cNvSpPr>
            <a:spLocks noChangeArrowheads="1"/>
          </p:cNvSpPr>
          <p:nvPr/>
        </p:nvSpPr>
        <p:spPr bwMode="auto">
          <a:xfrm>
            <a:off x="1475367" y="3314700"/>
            <a:ext cx="1714500" cy="6508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dirty="0">
                <a:latin typeface="Franklin Gothic Book" pitchFamily="34" charset="0"/>
              </a:rPr>
              <a:t> </a:t>
            </a:r>
          </a:p>
          <a:p>
            <a:r>
              <a:rPr lang="ru-RU" sz="2000" b="1" dirty="0">
                <a:latin typeface="Franklin Gothic Book" pitchFamily="34" charset="0"/>
              </a:rPr>
              <a:t>      </a:t>
            </a:r>
            <a:r>
              <a:rPr lang="ru-RU" sz="2000" b="1" dirty="0">
                <a:solidFill>
                  <a:srgbClr val="FF0066"/>
                </a:solidFill>
                <a:latin typeface="Franklin Gothic Book" pitchFamily="34" charset="0"/>
              </a:rPr>
              <a:t>ДОХОДЫ</a:t>
            </a:r>
          </a:p>
        </p:txBody>
      </p:sp>
      <p:sp>
        <p:nvSpPr>
          <p:cNvPr id="17415" name="Line 31"/>
          <p:cNvSpPr>
            <a:spLocks noChangeShapeType="1"/>
          </p:cNvSpPr>
          <p:nvPr/>
        </p:nvSpPr>
        <p:spPr bwMode="auto">
          <a:xfrm>
            <a:off x="2555776" y="4005263"/>
            <a:ext cx="4151802" cy="396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6" name="AutoShape 25"/>
          <p:cNvSpPr>
            <a:spLocks noChangeArrowheads="1"/>
          </p:cNvSpPr>
          <p:nvPr/>
        </p:nvSpPr>
        <p:spPr bwMode="auto">
          <a:xfrm>
            <a:off x="5761037" y="3275013"/>
            <a:ext cx="2078038" cy="7302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b="1" dirty="0">
              <a:solidFill>
                <a:srgbClr val="808000"/>
              </a:solidFill>
              <a:latin typeface="Franklin Gothic Book" pitchFamily="34" charset="0"/>
            </a:endParaRPr>
          </a:p>
          <a:p>
            <a:r>
              <a:rPr lang="ru-RU" b="1" dirty="0">
                <a:solidFill>
                  <a:srgbClr val="808000"/>
                </a:solidFill>
                <a:latin typeface="Franklin Gothic Book" pitchFamily="34" charset="0"/>
              </a:rPr>
              <a:t>     </a:t>
            </a:r>
            <a:r>
              <a:rPr lang="ru-RU" sz="2400" b="1" dirty="0">
                <a:solidFill>
                  <a:srgbClr val="808000"/>
                </a:solidFill>
                <a:latin typeface="Franklin Gothic Book" pitchFamily="34" charset="0"/>
              </a:rPr>
              <a:t>расходы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b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«Будем денежки считать»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7474982" cy="518457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Один, два, три, четыре, пять </a:t>
            </a:r>
            <a:r>
              <a:rPr lang="ru-RU" sz="5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(шагаем на месте)</a:t>
            </a:r>
            <a:endParaRPr lang="ru-RU" sz="5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денежки считать </a:t>
            </a:r>
            <a:r>
              <a:rPr lang="ru-RU" sz="5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(сжимаем и разжимаем пальцы рук)</a:t>
            </a:r>
            <a:endParaRPr lang="ru-RU" sz="5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 два оплатим дом, </a:t>
            </a:r>
            <a:r>
              <a:rPr lang="ru-RU" sz="5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(пальцы в кулак, отгибаем мизинец и безымянный)</a:t>
            </a:r>
            <a:endParaRPr lang="ru-RU" sz="5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Дом, в котором мы живём.</a:t>
            </a:r>
          </a:p>
          <a:p>
            <a:pPr marL="0" indent="0">
              <a:buNone/>
            </a:pP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монетка - одежду купить </a:t>
            </a:r>
            <a:r>
              <a:rPr lang="ru-RU" sz="5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(отгибаем средний палец)</a:t>
            </a:r>
            <a:endParaRPr lang="ru-RU" sz="5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четвёртую монетку купим, есть, и пить </a:t>
            </a:r>
            <a:r>
              <a:rPr lang="ru-RU" sz="5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(отгибаем указательный палец)</a:t>
            </a:r>
            <a:endParaRPr lang="ru-RU" sz="5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Ну, а пятую пока </a:t>
            </a:r>
            <a:r>
              <a:rPr lang="ru-RU" sz="5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(шевелим большим пальцем)</a:t>
            </a:r>
            <a:endParaRPr lang="ru-RU" sz="5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Спрячем на донышке кошелька! </a:t>
            </a:r>
            <a:r>
              <a:rPr lang="ru-RU" sz="5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(спрятать большой палец, в кулак, согнув все пальцы)</a:t>
            </a: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6778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548680"/>
            <a:ext cx="4896544" cy="554461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Подсчитывать доходы и планировать расходы — очень полезное дело в семье.</a:t>
            </a:r>
          </a:p>
          <a:p>
            <a:pPr>
              <a:lnSpc>
                <a:spcPct val="16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 семьи — это и есть   планирование    доходов и расходов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на определённый период  времени.</a:t>
            </a:r>
          </a:p>
          <a:p>
            <a:pPr>
              <a:lnSpc>
                <a:spcPct val="16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всегда должен 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составляться так, чтобы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сумма расходов равнялась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сумме доходов или была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меньше её.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045717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35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4294967295"/>
          </p:nvPr>
        </p:nvSpPr>
        <p:spPr>
          <a:xfrm>
            <a:off x="611560" y="764704"/>
            <a:ext cx="6480720" cy="5184576"/>
          </a:xfrm>
        </p:spPr>
        <p:txBody>
          <a:bodyPr rtlCol="0">
            <a:normAutofit fontScale="92500"/>
          </a:bodyPr>
          <a:lstStyle/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                   </a:t>
            </a:r>
            <a:r>
              <a:rPr lang="ru-RU" sz="2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№1. </a:t>
            </a:r>
          </a:p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600" dirty="0"/>
              <a:t>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Посчитаем бюджет семьи Ивановых за январь месяц.</a:t>
            </a:r>
          </a:p>
          <a:p>
            <a:pPr marL="68580" indent="0" eaLnBrk="1" fontAlgn="auto" hangingPunct="1">
              <a:spcAft>
                <a:spcPts val="0"/>
              </a:spcAft>
              <a:buNone/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Мама за свой труд получает 25 000  рублей.</a:t>
            </a:r>
          </a:p>
          <a:p>
            <a:pPr marL="68580" indent="0" eaLnBrk="1" fontAlgn="auto" hangingPunct="1">
              <a:spcAft>
                <a:spcPts val="0"/>
              </a:spcAft>
              <a:buNone/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Папа  60 000 рублей.</a:t>
            </a:r>
          </a:p>
          <a:p>
            <a:pPr marL="68580" indent="0" eaLnBrk="1" fontAlgn="auto" hangingPunct="1">
              <a:spcAft>
                <a:spcPts val="0"/>
              </a:spcAft>
              <a:buNone/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Стипендия дочки -2600рублей.</a:t>
            </a:r>
          </a:p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</a:t>
            </a:r>
          </a:p>
          <a:p>
            <a:pPr marL="68580" indent="0" eaLnBrk="1" fontAlgn="auto" hangingPunct="1">
              <a:spcAft>
                <a:spcPts val="0"/>
              </a:spcAft>
              <a:buNone/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Чему равен бюджет семьи ( доход)-?</a:t>
            </a:r>
          </a:p>
          <a:p>
            <a:pPr marL="68580" indent="0" eaLnBrk="1" fontAlgn="auto" hangingPunct="1">
              <a:spcAft>
                <a:spcPts val="0"/>
              </a:spcAft>
              <a:buNone/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Какой бюджет семьи Ивановых </a:t>
            </a:r>
          </a:p>
          <a:p>
            <a:pPr marL="68580" indent="0" eaLnBrk="1" fontAlgn="auto" hangingPunct="1">
              <a:spcAft>
                <a:spcPts val="0"/>
              </a:spcAft>
              <a:buNone/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(+), (-) или (=), если расход за месяц составил 87600 рублей?</a:t>
            </a:r>
          </a:p>
          <a:p>
            <a:pPr marL="582930" indent="-514350" eaLnBrk="1" fontAlgn="auto" hangingPunct="1">
              <a:spcAft>
                <a:spcPts val="0"/>
              </a:spcAft>
              <a:buAutoNum type="arabicPeriod"/>
              <a:defRPr/>
            </a:pP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2930" indent="-514350" eaLnBrk="1" fontAlgn="auto" hangingPunct="1">
              <a:spcAft>
                <a:spcPts val="0"/>
              </a:spcAft>
              <a:buAutoNum type="arabicPeriod"/>
              <a:defRPr/>
            </a:pPr>
            <a:endParaRPr lang="ru-RU" sz="2600" dirty="0"/>
          </a:p>
          <a:p>
            <a:pPr marL="582930" indent="-514350" eaLnBrk="1" fontAlgn="auto" hangingPunct="1">
              <a:spcAft>
                <a:spcPts val="0"/>
              </a:spcAft>
              <a:buAutoNum type="arabicPeriod"/>
              <a:defRPr/>
            </a:pPr>
            <a:endParaRPr lang="ru-RU" sz="2600" dirty="0"/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ru-RU" sz="2600" dirty="0"/>
          </a:p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429250" y="1000125"/>
            <a:ext cx="1357313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s://kartinkin.net/uploads/posts/2022-03/1646278346_73-kartinkin-net-p-kartinki-semya-narisovannie-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871" y="2564904"/>
            <a:ext cx="1811383" cy="161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75184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Ивановых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484785"/>
            <a:ext cx="8388423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25000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+ 60000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+ 2600руб =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87600 рублей</a:t>
            </a: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87600 рублей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87600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Сбалансированный бюджет (=)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84984"/>
            <a:ext cx="5738951" cy="320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65344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74320" fontAlgn="auto"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FF0000"/>
                </a:solidFill>
              </a:rPr>
              <a:t>Задание №2.</a:t>
            </a:r>
            <a:r>
              <a:rPr lang="ru-RU" sz="2400" u="sng" dirty="0">
                <a:solidFill>
                  <a:srgbClr val="FF0000"/>
                </a:solidFill>
              </a:rPr>
              <a:t> </a:t>
            </a:r>
          </a:p>
          <a:p>
            <a:pPr lvl="0" indent="-274320" fontAlgn="auto"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Посчитаем бюджет семьи  Петровых за январь месяц.</a:t>
            </a:r>
          </a:p>
          <a:p>
            <a:pPr lvl="0" indent="-274320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Мама за свой труд получает 30 000  рублей.</a:t>
            </a:r>
          </a:p>
          <a:p>
            <a:pPr lvl="0" indent="-274320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Папа-  50 000 рублей.</a:t>
            </a:r>
          </a:p>
          <a:p>
            <a:pPr lvl="0" indent="-274320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Сдача квартиры в аренду- 10000 рублей</a:t>
            </a:r>
          </a:p>
          <a:p>
            <a:pPr lvl="0" indent="-274320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</a:t>
            </a:r>
          </a:p>
          <a:p>
            <a:pPr marL="582930" lvl="0" indent="-514350" fontAlgn="auto"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равен бюджет семьи ( доход)-?</a:t>
            </a:r>
          </a:p>
          <a:p>
            <a:pPr marL="582930" lvl="0" indent="-514350" fontAlgn="auto"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бюджет семьи Петровых</a:t>
            </a:r>
          </a:p>
          <a:p>
            <a:pPr marL="68580" lvl="0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(+), (-) или (=), если расход за месяц составил 80000  рублей?-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3" name="Picture 2" descr="https://kartinkin.net/uploads/posts/2022-03/1646278346_73-kartinkin-net-p-kartinki-semya-narisovannie-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76872"/>
            <a:ext cx="1811383" cy="161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834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979" y="116633"/>
            <a:ext cx="6347713" cy="1008113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Петровых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55121"/>
            <a:ext cx="8604448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30000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+ 50000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+ 10000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90000 рублей</a:t>
            </a: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90000 рублей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80000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положительный бюджет (+)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Накопление сбережений!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717032"/>
            <a:ext cx="5066409" cy="298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1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908720"/>
            <a:ext cx="66967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sz="2400" b="1" u="sng" dirty="0">
                <a:solidFill>
                  <a:srgbClr val="FF0000"/>
                </a:solidFill>
              </a:rPr>
              <a:t>Задание №3.</a:t>
            </a:r>
            <a:r>
              <a:rPr lang="ru-RU" sz="2400" u="sng" dirty="0">
                <a:solidFill>
                  <a:srgbClr val="FF0000"/>
                </a:solidFill>
              </a:rPr>
              <a:t> </a:t>
            </a:r>
          </a:p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dirty="0"/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Посчитаем бюджет семьи Сидоровых за январь месяц.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Мама за свой труд получает 20 000  рублей.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Папа  40 000 рублей.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Пособие на ребенка- 1200 рублей</a:t>
            </a:r>
          </a:p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</a:t>
            </a:r>
          </a:p>
          <a:p>
            <a:pPr marL="582930" indent="-514350" eaLnBrk="1" fontAlgn="auto" hangingPunct="1">
              <a:spcAft>
                <a:spcPts val="0"/>
              </a:spcAft>
              <a:buAutoNum type="arabicPeriod"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Чему равен бюджет семьи ( доход)-?</a:t>
            </a:r>
          </a:p>
          <a:p>
            <a:pPr marL="582930" indent="-514350" eaLnBrk="1" fontAlgn="auto" hangingPunct="1">
              <a:spcAft>
                <a:spcPts val="0"/>
              </a:spcAft>
              <a:buAutoNum type="arabicPeriod"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бюджет семьи Сидоровых</a:t>
            </a:r>
          </a:p>
          <a:p>
            <a:pPr marL="68580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(+), (-) или (=), если расход за месяц составил 66200 рублей?</a:t>
            </a:r>
            <a:endParaRPr lang="ru-RU" sz="2400" dirty="0"/>
          </a:p>
        </p:txBody>
      </p:sp>
      <p:pic>
        <p:nvPicPr>
          <p:cNvPr id="4" name="Picture 2" descr="https://kartinkin.net/uploads/posts/2022-03/1646278346_73-kartinkin-net-p-kartinki-semya-narisovannie-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20888"/>
            <a:ext cx="161389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78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6347713" cy="864096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Сидоровых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1"/>
            <a:ext cx="8208912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+40000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+1200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61200 рублей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61200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66200 рублей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отрицательный бюджет( -)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Долги!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56992"/>
            <a:ext cx="5315309" cy="309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8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16632"/>
            <a:ext cx="6777800" cy="136815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Подводим итоги обсуждения в соответствии бюджета семьи, обращаем  внимание на сумму доходов и расходов на месяц.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4" y="1628800"/>
            <a:ext cx="7560838" cy="4752528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баланс доходов и расходов </a:t>
            </a:r>
            <a:r>
              <a:rPr lang="ru-RU" sz="3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отрицательный, значит, данная семья живёт в долг.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баланс доходов и расходов </a:t>
            </a:r>
            <a:r>
              <a:rPr lang="ru-RU" sz="3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положительный, значит, что месяц закончен с определённой экономией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Если баланс доходов и расходов сбалансирован </a:t>
            </a:r>
            <a:r>
              <a:rPr lang="ru-RU" sz="3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(ровный), значит, семья живёт без долгов.</a:t>
            </a:r>
          </a:p>
          <a:p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0446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206044"/>
            <a:ext cx="91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  <a:p>
            <a:pPr algn="ctr"/>
            <a:r>
              <a:rPr lang="ru-RU" dirty="0"/>
              <a:t>Б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80690" y="244198"/>
            <a:ext cx="91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</a:t>
            </a:r>
            <a:endParaRPr lang="ru-RU" dirty="0"/>
          </a:p>
          <a:p>
            <a:pPr algn="ctr"/>
            <a:r>
              <a:rPr lang="ru-RU" dirty="0"/>
              <a:t>Ю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75653" y="244198"/>
            <a:ext cx="91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56</a:t>
            </a:r>
            <a:endParaRPr lang="ru-RU" dirty="0"/>
          </a:p>
          <a:p>
            <a:pPr algn="ctr"/>
            <a:r>
              <a:rPr lang="ru-RU" dirty="0"/>
              <a:t>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254039"/>
            <a:ext cx="91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ru-RU" dirty="0"/>
          </a:p>
          <a:p>
            <a:pPr algn="ctr"/>
            <a:r>
              <a:rPr lang="ru-RU" dirty="0"/>
              <a:t>Ж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54439" y="244198"/>
            <a:ext cx="91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28</a:t>
            </a:r>
            <a:endParaRPr lang="ru-RU" dirty="0"/>
          </a:p>
          <a:p>
            <a:pPr algn="ctr"/>
            <a:r>
              <a:rPr lang="ru-RU" dirty="0"/>
              <a:t>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162800" y="254039"/>
            <a:ext cx="91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ru-RU" dirty="0"/>
          </a:p>
          <a:p>
            <a:pPr algn="ctr"/>
            <a:r>
              <a:rPr lang="ru-RU" dirty="0"/>
              <a:t>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90719" y="3933055"/>
            <a:ext cx="91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30</a:t>
            </a:r>
            <a:endParaRPr lang="ru-RU" dirty="0"/>
          </a:p>
          <a:p>
            <a:pPr algn="ctr"/>
            <a:r>
              <a:rPr lang="ru-RU" dirty="0"/>
              <a:t>С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23455" y="3933055"/>
            <a:ext cx="91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r>
              <a:rPr lang="ru-RU" dirty="0"/>
              <a:t>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13584" y="3933055"/>
            <a:ext cx="91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40</a:t>
            </a:r>
          </a:p>
          <a:p>
            <a:pPr algn="ctr"/>
            <a:r>
              <a:rPr lang="ru-RU" dirty="0"/>
              <a:t>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004048" y="3933055"/>
            <a:ext cx="91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10</a:t>
            </a:r>
          </a:p>
          <a:p>
            <a:pPr algn="ctr"/>
            <a:r>
              <a:rPr lang="ru-RU" dirty="0"/>
              <a:t>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505969" y="3933055"/>
            <a:ext cx="91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45</a:t>
            </a:r>
          </a:p>
          <a:p>
            <a:pPr algn="ctr"/>
            <a:r>
              <a:rPr lang="ru-RU" dirty="0"/>
              <a:t>И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97996772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56704968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96427263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78227662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6813272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417969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037331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033466"/>
              </p:ext>
            </p:extLst>
          </p:nvPr>
        </p:nvGraphicFramePr>
        <p:xfrm>
          <a:off x="467546" y="2527770"/>
          <a:ext cx="7152455" cy="1405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0491">
                  <a:extLst>
                    <a:ext uri="{9D8B030D-6E8A-4147-A177-3AD203B41FA5}">
                      <a16:colId xmlns:a16="http://schemas.microsoft.com/office/drawing/2014/main" val="2099560650"/>
                    </a:ext>
                  </a:extLst>
                </a:gridCol>
                <a:gridCol w="1430491">
                  <a:extLst>
                    <a:ext uri="{9D8B030D-6E8A-4147-A177-3AD203B41FA5}">
                      <a16:colId xmlns:a16="http://schemas.microsoft.com/office/drawing/2014/main" val="2030387919"/>
                    </a:ext>
                  </a:extLst>
                </a:gridCol>
                <a:gridCol w="1430491">
                  <a:extLst>
                    <a:ext uri="{9D8B030D-6E8A-4147-A177-3AD203B41FA5}">
                      <a16:colId xmlns:a16="http://schemas.microsoft.com/office/drawing/2014/main" val="1285253643"/>
                    </a:ext>
                  </a:extLst>
                </a:gridCol>
                <a:gridCol w="1430491">
                  <a:extLst>
                    <a:ext uri="{9D8B030D-6E8A-4147-A177-3AD203B41FA5}">
                      <a16:colId xmlns:a16="http://schemas.microsoft.com/office/drawing/2014/main" val="1305109991"/>
                    </a:ext>
                  </a:extLst>
                </a:gridCol>
                <a:gridCol w="1430491">
                  <a:extLst>
                    <a:ext uri="{9D8B030D-6E8A-4147-A177-3AD203B41FA5}">
                      <a16:colId xmlns:a16="http://schemas.microsoft.com/office/drawing/2014/main" val="3906361952"/>
                    </a:ext>
                  </a:extLst>
                </a:gridCol>
              </a:tblGrid>
              <a:tr h="1405285"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5x6=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18:9=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5x8=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60: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6=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9x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804072"/>
                  </a:ext>
                </a:extLst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168926"/>
              </p:ext>
            </p:extLst>
          </p:nvPr>
        </p:nvGraphicFramePr>
        <p:xfrm>
          <a:off x="107502" y="1196752"/>
          <a:ext cx="8136906" cy="1331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151">
                  <a:extLst>
                    <a:ext uri="{9D8B030D-6E8A-4147-A177-3AD203B41FA5}">
                      <a16:colId xmlns:a16="http://schemas.microsoft.com/office/drawing/2014/main" val="1708524171"/>
                    </a:ext>
                  </a:extLst>
                </a:gridCol>
                <a:gridCol w="1356151">
                  <a:extLst>
                    <a:ext uri="{9D8B030D-6E8A-4147-A177-3AD203B41FA5}">
                      <a16:colId xmlns:a16="http://schemas.microsoft.com/office/drawing/2014/main" val="718313470"/>
                    </a:ext>
                  </a:extLst>
                </a:gridCol>
                <a:gridCol w="1356151">
                  <a:extLst>
                    <a:ext uri="{9D8B030D-6E8A-4147-A177-3AD203B41FA5}">
                      <a16:colId xmlns:a16="http://schemas.microsoft.com/office/drawing/2014/main" val="33620364"/>
                    </a:ext>
                  </a:extLst>
                </a:gridCol>
                <a:gridCol w="1356151">
                  <a:extLst>
                    <a:ext uri="{9D8B030D-6E8A-4147-A177-3AD203B41FA5}">
                      <a16:colId xmlns:a16="http://schemas.microsoft.com/office/drawing/2014/main" val="738484882"/>
                    </a:ext>
                  </a:extLst>
                </a:gridCol>
                <a:gridCol w="1356151">
                  <a:extLst>
                    <a:ext uri="{9D8B030D-6E8A-4147-A177-3AD203B41FA5}">
                      <a16:colId xmlns:a16="http://schemas.microsoft.com/office/drawing/2014/main" val="2974027470"/>
                    </a:ext>
                  </a:extLst>
                </a:gridCol>
                <a:gridCol w="1356151">
                  <a:extLst>
                    <a:ext uri="{9D8B030D-6E8A-4147-A177-3AD203B41FA5}">
                      <a16:colId xmlns:a16="http://schemas.microsoft.com/office/drawing/2014/main" val="2022156524"/>
                    </a:ext>
                  </a:extLst>
                </a:gridCol>
              </a:tblGrid>
              <a:tr h="1331018">
                <a:tc>
                  <a:txBody>
                    <a:bodyPr/>
                    <a:lstStyle/>
                    <a:p>
                      <a:endParaRPr lang="ru-RU" sz="2800" dirty="0"/>
                    </a:p>
                    <a:p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72:8=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  <a:p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x6=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7x8=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36:6=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4x7=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15:3=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171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86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484784"/>
            <a:ext cx="6842721" cy="4968552"/>
          </a:xfrm>
        </p:spPr>
        <p:txBody>
          <a:bodyPr/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3200" dirty="0">
                <a:solidFill>
                  <a:prstClr val="black"/>
                </a:solidFill>
                <a:latin typeface="Calibri"/>
              </a:rPr>
              <a:t>Копейка рубль бережет.</a:t>
            </a:r>
          </a:p>
          <a:p>
            <a:pPr marL="0" lvl="0" indent="0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ru-RU" altLang="ru-RU" sz="3200" dirty="0">
              <a:solidFill>
                <a:prstClr val="black"/>
              </a:solidFill>
              <a:latin typeface="Calibri"/>
            </a:endParaRP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ru-RU" altLang="ru-RU" sz="3200" dirty="0">
              <a:solidFill>
                <a:prstClr val="black"/>
              </a:solidFill>
              <a:latin typeface="Calibri"/>
            </a:endParaRP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3200" dirty="0">
                <a:solidFill>
                  <a:prstClr val="black"/>
                </a:solidFill>
                <a:latin typeface="Calibri"/>
              </a:rPr>
              <a:t>Жить по средствам.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05064"/>
            <a:ext cx="320040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7120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129614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: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 семьи 38500 рублей.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Посчитать расходы семьи за месяц.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556792"/>
            <a:ext cx="6347714" cy="5301208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/>
              <a:t>Питание - 15 000 руб.</a:t>
            </a:r>
            <a:br>
              <a:rPr lang="ru-RU" dirty="0"/>
            </a:br>
            <a:r>
              <a:rPr lang="ru-RU" dirty="0"/>
              <a:t>- Квартплата и коммунальные услуги / свет, газ / - 2500 руб.</a:t>
            </a:r>
            <a:br>
              <a:rPr lang="ru-RU" dirty="0"/>
            </a:br>
            <a:r>
              <a:rPr lang="ru-RU" dirty="0"/>
              <a:t>- Хозяйственно- бытовые нужды - 500 руб.</a:t>
            </a:r>
            <a:br>
              <a:rPr lang="ru-RU" dirty="0"/>
            </a:br>
            <a:r>
              <a:rPr lang="ru-RU" dirty="0"/>
              <a:t>- Прочие нужды / лекарства, театр, кино / - 1000 руб.</a:t>
            </a:r>
            <a:br>
              <a:rPr lang="ru-RU" dirty="0"/>
            </a:br>
            <a:r>
              <a:rPr lang="ru-RU" dirty="0"/>
              <a:t>- Затраты на одежду – 4000 руб.</a:t>
            </a:r>
            <a:br>
              <a:rPr lang="ru-RU" dirty="0"/>
            </a:br>
            <a:r>
              <a:rPr lang="ru-RU" dirty="0"/>
              <a:t>- Транспортные расходы – 2000 руб.</a:t>
            </a:r>
          </a:p>
          <a:p>
            <a:pPr>
              <a:buFontTx/>
              <a:buChar char="-"/>
            </a:pPr>
            <a:r>
              <a:rPr lang="ru-RU" b="1" dirty="0"/>
              <a:t>(Итого – 25000 руб.)</a:t>
            </a:r>
          </a:p>
          <a:p>
            <a:pPr>
              <a:buFontTx/>
              <a:buChar char="-"/>
            </a:pPr>
            <a:br>
              <a:rPr lang="ru-RU" dirty="0"/>
            </a:br>
            <a:r>
              <a:rPr lang="ru-RU" dirty="0"/>
              <a:t>- Есть ли экономия в вашей семье, если ваш доход 38500, а расход 25000? </a:t>
            </a:r>
          </a:p>
          <a:p>
            <a:pPr>
              <a:buFontTx/>
              <a:buChar char="-"/>
            </a:pPr>
            <a:r>
              <a:rPr lang="ru-RU" dirty="0"/>
              <a:t>Да 13500</a:t>
            </a:r>
          </a:p>
          <a:p>
            <a:pPr>
              <a:buFontTx/>
              <a:buChar char="-"/>
            </a:pPr>
            <a:r>
              <a:rPr lang="ru-RU" dirty="0"/>
              <a:t>- Куда можно потратить эти деньги? </a:t>
            </a:r>
          </a:p>
          <a:p>
            <a:pPr>
              <a:buFontTx/>
              <a:buChar char="-"/>
            </a:pPr>
            <a:r>
              <a:rPr lang="ru-RU" dirty="0"/>
              <a:t>Отложить и не тратить, копить на крупные покупки, на одежду</a:t>
            </a:r>
          </a:p>
          <a:p>
            <a:pPr>
              <a:buFontTx/>
              <a:buChar char="-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701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16632"/>
            <a:ext cx="6347713" cy="122413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 семьи 36200 рублей. 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Посчитать расходы семьи за месяц.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6561777" cy="4484571"/>
          </a:xfrm>
        </p:spPr>
        <p:txBody>
          <a:bodyPr/>
          <a:lstStyle/>
          <a:p>
            <a:pPr marL="0" indent="0" fontAlgn="base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Истратили на продукты - 18 000 рублей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Заплатили за квартиру, свет, телефон - 3000 рублей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Хозяйственно- бытовые нужды - 1000 руб.</a:t>
            </a:r>
          </a:p>
          <a:p>
            <a:pPr marL="0" indent="0" fontAlgn="base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Заплатили за ремонт холодильника - 2000 рублей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Купили подарок сыну- 2000 рублей </a:t>
            </a:r>
          </a:p>
          <a:p>
            <a:pPr marL="0" indent="0" fontAlgn="base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нужды / лекарства, театр, кино / - 2000 руб.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на одежду – 5000 руб.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Транспортные расходы – 3200 рублей</a:t>
            </a:r>
          </a:p>
          <a:p>
            <a:pPr marL="0" indent="0" fontAlgn="base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Итого – 36200</a:t>
            </a:r>
          </a:p>
          <a:p>
            <a:pPr marL="0" indent="0" fontAlgn="base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Есть ли экономия в вашей семье, если ваш доход 36200, а расход 36200? </a:t>
            </a:r>
          </a:p>
          <a:p>
            <a:pPr fontAlgn="base"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Нет. Получилось равновесие.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942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777800" cy="79208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прочитай и подчеркни правильные ответы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190154"/>
              </p:ext>
            </p:extLst>
          </p:nvPr>
        </p:nvGraphicFramePr>
        <p:xfrm>
          <a:off x="24197" y="1196751"/>
          <a:ext cx="7140092" cy="5661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0046">
                  <a:extLst>
                    <a:ext uri="{9D8B030D-6E8A-4147-A177-3AD203B41FA5}">
                      <a16:colId xmlns:a16="http://schemas.microsoft.com/office/drawing/2014/main" val="3128139898"/>
                    </a:ext>
                  </a:extLst>
                </a:gridCol>
                <a:gridCol w="3570046">
                  <a:extLst>
                    <a:ext uri="{9D8B030D-6E8A-4147-A177-3AD203B41FA5}">
                      <a16:colId xmlns:a16="http://schemas.microsoft.com/office/drawing/2014/main" val="282679492"/>
                    </a:ext>
                  </a:extLst>
                </a:gridCol>
              </a:tblGrid>
              <a:tr h="385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474989332"/>
                  </a:ext>
                </a:extLst>
              </a:tr>
              <a:tr h="1758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семьи складывается из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Зарплаты членов семьи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Пенсии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Выигрыш в лотерею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Пособия на ребёнка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Денег, взятых в долг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2591609711"/>
                  </a:ext>
                </a:extLst>
              </a:tr>
              <a:tr h="1758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обязательные ежемесячные платежи нужно производить?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Коммунальные услуги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Крупные покупки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электроэнергия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7761672"/>
                  </a:ext>
                </a:extLst>
              </a:tr>
              <a:tr h="1758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Что входит в оплату коммунальных услуг?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Электроэнергия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за воду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Вывоз мусора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Проезд в автобусе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2806668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596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120541"/>
              </p:ext>
            </p:extLst>
          </p:nvPr>
        </p:nvGraphicFramePr>
        <p:xfrm>
          <a:off x="0" y="1"/>
          <a:ext cx="7308304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4152">
                  <a:extLst>
                    <a:ext uri="{9D8B030D-6E8A-4147-A177-3AD203B41FA5}">
                      <a16:colId xmlns:a16="http://schemas.microsoft.com/office/drawing/2014/main" val="4184003939"/>
                    </a:ext>
                  </a:extLst>
                </a:gridCol>
                <a:gridCol w="3654152">
                  <a:extLst>
                    <a:ext uri="{9D8B030D-6E8A-4147-A177-3AD203B41FA5}">
                      <a16:colId xmlns:a16="http://schemas.microsoft.com/office/drawing/2014/main" val="3760311211"/>
                    </a:ext>
                  </a:extLst>
                </a:gridCol>
              </a:tblGrid>
              <a:tr h="5824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671833669"/>
                  </a:ext>
                </a:extLst>
              </a:tr>
              <a:tr h="2091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семьи складывается из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Зарплаты членов семьи</a:t>
                      </a:r>
                      <a:endParaRPr lang="ru-RU" sz="2400" u="sng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Пенсии</a:t>
                      </a:r>
                      <a:endParaRPr lang="ru-RU" sz="2400" u="sng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Выигрыш в лотерею</a:t>
                      </a:r>
                      <a:endParaRPr lang="ru-RU" sz="2400" u="sng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Пособия на ребёнка</a:t>
                      </a:r>
                      <a:endParaRPr lang="ru-RU" sz="2400" u="sng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942845792"/>
                  </a:ext>
                </a:extLst>
              </a:tr>
              <a:tr h="2091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обязательные ежемесячные платежи нужно производить?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Коммунальные услуги</a:t>
                      </a:r>
                      <a:endParaRPr lang="ru-RU" sz="2400" u="sng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</a:t>
                      </a:r>
                      <a:endParaRPr lang="ru-RU" sz="2400" u="sng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электроэнергия</a:t>
                      </a:r>
                      <a:endParaRPr lang="ru-RU" sz="2400" u="sng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523629981"/>
                  </a:ext>
                </a:extLst>
              </a:tr>
              <a:tr h="2091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Что входит в оплату коммунальных услуг?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Электроэнергия</a:t>
                      </a:r>
                      <a:endParaRPr lang="ru-RU" sz="2400" u="sng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за воду</a:t>
                      </a:r>
                      <a:endParaRPr lang="ru-RU" sz="2400" u="sng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Вывоз мусора</a:t>
                      </a:r>
                      <a:endParaRPr lang="ru-RU" sz="2400" u="sng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75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2254818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899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5916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772816"/>
            <a:ext cx="6347714" cy="4268547"/>
          </a:xfrm>
        </p:spPr>
        <p:txBody>
          <a:bodyPr/>
          <a:lstStyle/>
          <a:p>
            <a:pPr lvl="0"/>
            <a:r>
              <a:rPr lang="ru-RU" dirty="0"/>
              <a:t>О чём говорили сегодня на уроке?</a:t>
            </a:r>
          </a:p>
          <a:p>
            <a:pPr lvl="0"/>
            <a:r>
              <a:rPr lang="ru-RU" dirty="0"/>
              <a:t>Дайте определение, что такое бюджет?</a:t>
            </a:r>
          </a:p>
          <a:p>
            <a:pPr lvl="0"/>
            <a:r>
              <a:rPr lang="ru-RU" dirty="0"/>
              <a:t>Из чего складывается семейный бюджет?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95979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0"/>
            <a:ext cx="6347713" cy="90872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Рефлексия.</a:t>
            </a:r>
            <a:r>
              <a:rPr lang="ru-RU" dirty="0"/>
              <a:t> 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692696"/>
            <a:ext cx="6624736" cy="6165304"/>
          </a:xfrm>
        </p:spPr>
        <p:txBody>
          <a:bodyPr/>
          <a:lstStyle/>
          <a:p>
            <a:pPr marL="0" indent="0" fontAlgn="base">
              <a:buNone/>
            </a:pPr>
            <a:r>
              <a:rPr lang="ru-RU" u="sng" dirty="0"/>
              <a:t>- Я предлагаю вам  оценить слаженность работы на уроке</a:t>
            </a:r>
            <a:r>
              <a:rPr lang="ru-RU" dirty="0"/>
              <a:t> </a:t>
            </a:r>
          </a:p>
          <a:p>
            <a:pPr fontAlgn="base"/>
            <a:r>
              <a:rPr lang="ru-RU" dirty="0"/>
              <a:t>- Мы поработали слаженно, дружно, успешно – </a:t>
            </a:r>
          </a:p>
          <a:p>
            <a:pPr marL="0" indent="0" fontAlgn="base">
              <a:buNone/>
            </a:pPr>
            <a:r>
              <a:rPr lang="ru-RU" b="1" dirty="0"/>
              <a:t>зеленая</a:t>
            </a:r>
            <a:r>
              <a:rPr lang="ru-RU" b="1" i="1" dirty="0"/>
              <a:t> карточка - кошелек.</a:t>
            </a:r>
            <a:r>
              <a:rPr lang="ru-RU" dirty="0"/>
              <a:t> </a:t>
            </a:r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r>
              <a:rPr lang="ru-RU" dirty="0"/>
              <a:t>- У нас не всегда была слаженная работа  – </a:t>
            </a:r>
          </a:p>
          <a:p>
            <a:pPr marL="0" indent="0" fontAlgn="base">
              <a:buNone/>
            </a:pPr>
            <a:r>
              <a:rPr lang="ru-RU" b="1" i="1" dirty="0"/>
              <a:t>желтая карточка – кошелек.</a:t>
            </a:r>
            <a:r>
              <a:rPr lang="ru-RU" dirty="0"/>
              <a:t> </a:t>
            </a:r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r>
              <a:rPr lang="ru-RU" dirty="0"/>
              <a:t>- К сожалению, нам не удалось поработать дружно – </a:t>
            </a:r>
            <a:r>
              <a:rPr lang="ru-RU" b="1" i="1" dirty="0"/>
              <a:t>красная карточка – кошелек.</a:t>
            </a: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https://papik.pro/uploads/posts/2021-12/1639318189_31-papik-pro-p-koshelek-klipart-3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40" y="5507726"/>
            <a:ext cx="1728192" cy="1298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e7.pngegg.com/pngimages/918/586/png-clipart-credit-bank-money-payment-wallet-gold-coin-servic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015" y="3538025"/>
            <a:ext cx="1951242" cy="1403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dzeninfra.ru/get-zen_doc/4034194/pub_60b5d7eca54cdb7384b180fa_60b5d82eaad45d397a265e83/scale_120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9" t="28992" r="10383" b="4327"/>
          <a:stretch/>
        </p:blipFill>
        <p:spPr bwMode="auto">
          <a:xfrm>
            <a:off x="5026781" y="1697445"/>
            <a:ext cx="1778293" cy="1319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25827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09600"/>
            <a:ext cx="7200799" cy="145124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учитесь вести домашнее хозяйство экономно и жить по средствам.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817" y="2160588"/>
            <a:ext cx="4107979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7701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636912"/>
            <a:ext cx="8100392" cy="1584176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</a:p>
        </p:txBody>
      </p:sp>
    </p:spTree>
    <p:extLst>
      <p:ext uri="{BB962C8B-B14F-4D97-AF65-F5344CB8AC3E}">
        <p14:creationId xmlns:p14="http://schemas.microsoft.com/office/powerpoint/2010/main" val="3134924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32656"/>
            <a:ext cx="6408712" cy="6264696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ГОУ ТО «Донская школа № 1»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урок по основам социальной жизни на тему: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7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семьи»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  <a:defRPr/>
            </a:pP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defRPr/>
            </a:pP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</a:p>
          <a:p>
            <a:pPr lvl="1">
              <a:lnSpc>
                <a:spcPct val="120000"/>
              </a:lnSpc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ОСЖ Леонова И.А.          </a:t>
            </a: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Донской 2023 год</a:t>
            </a: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96952"/>
            <a:ext cx="2664296" cy="237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188640"/>
            <a:ext cx="6561776" cy="108012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урока: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понятием «бюджет семьи», его составляющими.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6561777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уточнение знаний о деньгах как средстве платежа;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речевых и поведенческих штампов в процессе моделирования реальных ситуаций, коррекция логического мышления, речи;</a:t>
            </a:r>
          </a:p>
          <a:p>
            <a:pPr>
              <a:buFontTx/>
              <a:buChar char="-"/>
            </a:pPr>
            <a:endParaRPr lang="ru-RU" sz="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навыков ведения домашнего хозяйства.</a:t>
            </a:r>
          </a:p>
          <a:p>
            <a:endParaRPr lang="ru-RU" sz="2800" dirty="0"/>
          </a:p>
          <a:p>
            <a:pPr marL="0" indent="0">
              <a:buNone/>
            </a:pP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102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2996952"/>
            <a:ext cx="6347714" cy="374441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Дайте определение, что такое семья.</a:t>
            </a:r>
          </a:p>
          <a:p>
            <a:pPr marL="0" indent="0">
              <a:buNone/>
            </a:pPr>
            <a:r>
              <a:rPr lang="ru-RU" dirty="0"/>
              <a:t>Семья – это коллектив родственников, которые живут в одном доме и ведут общее хозяйство.</a:t>
            </a:r>
          </a:p>
          <a:p>
            <a:r>
              <a:rPr lang="ru-RU" dirty="0"/>
              <a:t>•	На основе чего сроятся взаимоотношения в семье?</a:t>
            </a:r>
          </a:p>
          <a:p>
            <a:pPr marL="0" indent="0">
              <a:buNone/>
            </a:pPr>
            <a:r>
              <a:rPr lang="ru-RU" dirty="0"/>
              <a:t>На основе любви и взаимоуважения</a:t>
            </a:r>
          </a:p>
          <a:p>
            <a:r>
              <a:rPr lang="ru-RU" dirty="0"/>
              <a:t>•	Назовите правила поведения в семье.</a:t>
            </a:r>
          </a:p>
          <a:p>
            <a:pPr marL="0" indent="0">
              <a:buNone/>
            </a:pPr>
            <a:r>
              <a:rPr lang="ru-RU" dirty="0"/>
              <a:t>Ведение общего хозяйства, общие деньги, выполнение обязанностей по дому, решение всех проблем, доверие и уважение, забота друг о друге, поддержание и укрепление семейных традиций и т. д.</a:t>
            </a:r>
          </a:p>
          <a:p>
            <a:r>
              <a:rPr lang="ru-RU" dirty="0"/>
              <a:t>•	Что необходимо для содержания семьи?</a:t>
            </a:r>
          </a:p>
          <a:p>
            <a:pPr marL="0" indent="0">
              <a:buNone/>
            </a:pPr>
            <a:r>
              <a:rPr lang="ru-RU" dirty="0"/>
              <a:t>Деньги, работа.</a:t>
            </a:r>
          </a:p>
          <a:p>
            <a:endParaRPr lang="ru-RU" dirty="0"/>
          </a:p>
        </p:txBody>
      </p:sp>
      <p:pic>
        <p:nvPicPr>
          <p:cNvPr id="4" name="Picture 4" descr="https://avatars.mds.yandex.net/i?id=3961e7ae04d1f8cad4b6e57efdbd344142c01140-775762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21"/>
            <a:ext cx="4464496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00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609600"/>
            <a:ext cx="4392488" cy="29239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16632"/>
            <a:ext cx="6347714" cy="4929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3573016"/>
            <a:ext cx="6347714" cy="2468347"/>
          </a:xfrm>
        </p:spPr>
        <p:txBody>
          <a:bodyPr/>
          <a:lstStyle/>
          <a:p>
            <a:r>
              <a:rPr lang="ru-RU" dirty="0"/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не только родители и дети, это и общее жилье, и общее имущество, и общие деньги. Вот деньги семьи и принято называть «БЮДЖЕТОМ СЕМЬИ». Свой бюджет, то есть деньги, есть не только в семьях, но и в каждом населенном пункте, будь то многомиллионный город или небольшой поселок, у каждого предприятия (завода или магазина), и даже у целой страны.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407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defTabSz="914400">
              <a:spcBef>
                <a:spcPts val="250"/>
              </a:spcBef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Слово «бюджет» имеет французское происхождение и в переводе обозначает </a:t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“кошелек, сумка”. </a:t>
            </a: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3587405" cy="294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06482"/>
            <a:ext cx="3382057" cy="237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59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6347713" cy="1440160"/>
          </a:xfrm>
        </p:spPr>
        <p:txBody>
          <a:bodyPr>
            <a:normAutofit fontScale="90000"/>
          </a:bodyPr>
          <a:lstStyle/>
          <a:p>
            <a:pPr lvl="0" defTabSz="914400" fontAlgn="base">
              <a:lnSpc>
                <a:spcPct val="80000"/>
              </a:lnSpc>
              <a:spcAft>
                <a:spcPct val="0"/>
              </a:spcAft>
            </a:pPr>
            <a:r>
              <a:rPr lang="ru-RU" altLang="ru-RU" sz="28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Семейный бюджет</a:t>
            </a:r>
            <a:r>
              <a:rPr lang="ru-RU" altLang="ru-RU" sz="2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это доходы и расходы семьи за определённый период времени (неделю, месяц, год)</a:t>
            </a:r>
            <a:br>
              <a:rPr lang="ru-RU" altLang="ru-RU" sz="2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sz="16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473" y="3350504"/>
            <a:ext cx="408525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22041" y="2093608"/>
            <a:ext cx="3238620" cy="122413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83" y="5399"/>
                  <a:pt x="5493" y="7716"/>
                  <a:pt x="5402" y="10631"/>
                </a:cubicBezTo>
                <a:lnTo>
                  <a:pt x="5" y="10462"/>
                </a:lnTo>
                <a:cubicBezTo>
                  <a:pt x="187" y="4632"/>
                  <a:pt x="4966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flipH="1">
            <a:off x="4722464" y="2004795"/>
            <a:ext cx="3168352" cy="13748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83" y="5399"/>
                  <a:pt x="5493" y="7716"/>
                  <a:pt x="5402" y="10631"/>
                </a:cubicBezTo>
                <a:lnTo>
                  <a:pt x="5" y="10462"/>
                </a:lnTo>
                <a:cubicBezTo>
                  <a:pt x="187" y="4632"/>
                  <a:pt x="4966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3769" y="3212976"/>
            <a:ext cx="21278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денежные поступления семьи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56638" y="3324965"/>
            <a:ext cx="16997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 денежных средств в семье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483844" y="2052131"/>
            <a:ext cx="172819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2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475865" y="1961127"/>
            <a:ext cx="2664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FF0066"/>
                </a:solidFill>
                <a:latin typeface="Arial" panose="020B0604020202020204" pitchFamily="34" charset="0"/>
              </a:rPr>
              <a:t>расходы</a:t>
            </a:r>
          </a:p>
        </p:txBody>
      </p:sp>
    </p:spTree>
    <p:extLst>
      <p:ext uri="{BB962C8B-B14F-4D97-AF65-F5344CB8AC3E}">
        <p14:creationId xmlns:p14="http://schemas.microsoft.com/office/powerpoint/2010/main" val="174104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1525</TotalTime>
  <Words>1528</Words>
  <Application>Microsoft Office PowerPoint</Application>
  <PresentationFormat>Экран (4:3)</PresentationFormat>
  <Paragraphs>322</Paragraphs>
  <Slides>38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50" baseType="lpstr">
      <vt:lpstr>Arial</vt:lpstr>
      <vt:lpstr>Calibri</vt:lpstr>
      <vt:lpstr>Franklin Gothic Book</vt:lpstr>
      <vt:lpstr>Symbol</vt:lpstr>
      <vt:lpstr>Tahoma</vt:lpstr>
      <vt:lpstr>Times New Roman</vt:lpstr>
      <vt:lpstr>Trebuchet MS</vt:lpstr>
      <vt:lpstr>Verdana</vt:lpstr>
      <vt:lpstr>Wingdings</vt:lpstr>
      <vt:lpstr>Wingdings 2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урока: познакомиться с понятием «бюджет семьи», его составляющими.</vt:lpstr>
      <vt:lpstr>Презентация PowerPoint</vt:lpstr>
      <vt:lpstr>Презентация PowerPoint</vt:lpstr>
      <vt:lpstr>Слово «бюджет» имеет французское происхождение и в переводе обозначает  “кошелек, сумка”. </vt:lpstr>
      <vt:lpstr>Семейный бюджет – это доходы и расходы семьи за определённый период времени (неделю, месяц, год) </vt:lpstr>
      <vt:lpstr>Доходы – это деньги, которые мы зарабатываем и получаем. </vt:lpstr>
      <vt:lpstr>Презентация PowerPoint</vt:lpstr>
      <vt:lpstr>Расходы – это деньги, которые мы тратим. </vt:lpstr>
      <vt:lpstr>Презентация PowerPoint</vt:lpstr>
      <vt:lpstr>Основные статьи расходов</vt:lpstr>
      <vt:lpstr>Текущие расходы</vt:lpstr>
      <vt:lpstr>Закрепление знаний</vt:lpstr>
      <vt:lpstr>Жизнь «на авось», без учёта денежных возможностей, без умения тратить заработанное создаёт много дополнительных трудностей. </vt:lpstr>
      <vt:lpstr>Если доходы превышают расходы Накопление сбережений! положительный бюджет (+)</vt:lpstr>
      <vt:lpstr>Если расходы превышают доходы, то появляются долги. отрицательный бюджет( -)</vt:lpstr>
      <vt:lpstr>Если доходы равны расходам Сбалансированный бюджет (=)</vt:lpstr>
      <vt:lpstr>Физкультминутка «Будем денежки считать» </vt:lpstr>
      <vt:lpstr>Презентация PowerPoint</vt:lpstr>
      <vt:lpstr>Презентация PowerPoint</vt:lpstr>
      <vt:lpstr>Семья Ивановых</vt:lpstr>
      <vt:lpstr>Презентация PowerPoint</vt:lpstr>
      <vt:lpstr>Семья Петровых</vt:lpstr>
      <vt:lpstr>Презентация PowerPoint</vt:lpstr>
      <vt:lpstr>Семья Сидоровых</vt:lpstr>
      <vt:lpstr>Подводим итоги обсуждения в соответствии бюджета семьи, обращаем  внимание на сумму доходов и расходов на месяц. </vt:lpstr>
      <vt:lpstr>ОБЪЯСНИ:</vt:lpstr>
      <vt:lpstr>Задание : Доход семьи 38500 рублей. Посчитать расходы семьи за месяц. </vt:lpstr>
      <vt:lpstr>Задание: Доход семьи 36200 рублей.  Посчитать расходы семьи за месяц. </vt:lpstr>
      <vt:lpstr>Задание: прочитай и подчеркни правильные ответы </vt:lpstr>
      <vt:lpstr>Презентация PowerPoint</vt:lpstr>
      <vt:lpstr>Рефлексия</vt:lpstr>
      <vt:lpstr>Рефлексия.  </vt:lpstr>
      <vt:lpstr>Ребята, учитесь вести домашнее хозяйство экономно и жить по средствам.</vt:lpstr>
      <vt:lpstr>Спасибо за урок!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семьи</dc:title>
  <dc:creator>Анна</dc:creator>
  <cp:lastModifiedBy>Ирина Леонова</cp:lastModifiedBy>
  <cp:revision>146</cp:revision>
  <dcterms:created xsi:type="dcterms:W3CDTF">2013-05-12T13:40:15Z</dcterms:created>
  <dcterms:modified xsi:type="dcterms:W3CDTF">2023-04-10T11:48:19Z</dcterms:modified>
</cp:coreProperties>
</file>