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6" r:id="rId2"/>
    <p:sldId id="286" r:id="rId3"/>
    <p:sldId id="288" r:id="rId4"/>
    <p:sldId id="289" r:id="rId5"/>
    <p:sldId id="29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291" r:id="rId15"/>
    <p:sldId id="298" r:id="rId16"/>
    <p:sldId id="309" r:id="rId17"/>
    <p:sldId id="257" r:id="rId18"/>
    <p:sldId id="294" r:id="rId19"/>
    <p:sldId id="258" r:id="rId20"/>
    <p:sldId id="259" r:id="rId21"/>
    <p:sldId id="265" r:id="rId22"/>
    <p:sldId id="283" r:id="rId23"/>
    <p:sldId id="279" r:id="rId24"/>
    <p:sldId id="310" r:id="rId25"/>
    <p:sldId id="300" r:id="rId26"/>
    <p:sldId id="299" r:id="rId27"/>
    <p:sldId id="311" r:id="rId28"/>
    <p:sldId id="297" r:id="rId29"/>
    <p:sldId id="284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8F8F8"/>
    <a:srgbClr val="EAEAEA"/>
    <a:srgbClr val="CC0000"/>
    <a:srgbClr val="663300"/>
    <a:srgbClr val="99CC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005" autoAdjust="0"/>
  </p:normalViewPr>
  <p:slideViewPr>
    <p:cSldViewPr>
      <p:cViewPr varScale="1">
        <p:scale>
          <a:sx n="61" d="100"/>
          <a:sy n="61" d="100"/>
        </p:scale>
        <p:origin x="-16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4667264-F0B3-4824-BC3D-530D9E95ACBA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1CC3FD6-1F2D-480B-85E0-9AFA43F3BED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210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dirty="0" smtClean="0"/>
              <a:t>А</a:t>
            </a:r>
            <a:r>
              <a:rPr lang="en-US" altLang="ru-RU" dirty="0" smtClean="0"/>
              <a:t>B</a:t>
            </a:r>
            <a:r>
              <a:rPr lang="ru-RU" altLang="ru-RU" dirty="0" smtClean="0"/>
              <a:t> – нагревание льда</a:t>
            </a:r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FB8B8BF-4646-4A3A-96F2-5CDD11CB89F7}" type="slidenum">
              <a:rPr lang="ru-RU" altLang="ru-RU">
                <a:latin typeface="Calibri" panose="020F0502020204030204" pitchFamily="34" charset="0"/>
              </a:rPr>
              <a:pPr eaLnBrk="1" hangingPunct="1"/>
              <a:t>19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930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Энергия, которую получает кристаллическое тело при плавлении, расходуется на разрушение кристалла. Поэтому </a:t>
            </a:r>
            <a:r>
              <a:rPr lang="ru-RU" altLang="ru-RU" b="1" dirty="0" smtClean="0">
                <a:latin typeface="Arial" panose="020B0604020202020204" pitchFamily="34" charset="0"/>
              </a:rPr>
              <a:t>температура его не меняется.</a:t>
            </a: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2FBDEEC-C05B-4F58-B8EE-CF67CA401077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20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5730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dirty="0" smtClean="0">
                <a:latin typeface="Arial" panose="020B0604020202020204" pitchFamily="34" charset="0"/>
              </a:rPr>
              <a:t>9,25 105 Дж</a:t>
            </a:r>
            <a:r>
              <a:rPr lang="en-US" altLang="ru-RU" dirty="0" smtClean="0">
                <a:latin typeface="Arial" panose="020B0604020202020204" pitchFamily="34" charset="0"/>
              </a:rPr>
              <a:t>/</a:t>
            </a:r>
            <a:r>
              <a:rPr lang="ru-RU" altLang="ru-RU" dirty="0" smtClean="0">
                <a:latin typeface="Arial" panose="020B0604020202020204" pitchFamily="34" charset="0"/>
              </a:rPr>
              <a:t>кг</a:t>
            </a:r>
            <a:r>
              <a:rPr lang="en-US" altLang="ru-RU" dirty="0" smtClean="0">
                <a:latin typeface="Arial" panose="020B0604020202020204" pitchFamily="34" charset="0"/>
              </a:rPr>
              <a:t>%M</a:t>
            </a:r>
            <a:endParaRPr lang="en-US" alt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793C852-111F-4590-8AB1-489D1B68487E}" type="slidenum">
              <a:rPr lang="ru-RU" altLang="ru-RU" sz="1200">
                <a:latin typeface="Calibri" panose="020F0502020204030204" pitchFamily="34" charset="0"/>
              </a:rPr>
              <a:pPr algn="r" eaLnBrk="1" hangingPunct="1"/>
              <a:t>21</a:t>
            </a:fld>
            <a:endParaRPr lang="ru-RU" altLang="ru-RU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496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t</a:t>
            </a:r>
            <a:r>
              <a:rPr lang="ru-RU" altLang="ru-RU" smtClean="0">
                <a:latin typeface="Arial" panose="020B0604020202020204" pitchFamily="34" charset="0"/>
              </a:rPr>
              <a:t>,</a:t>
            </a:r>
            <a:r>
              <a:rPr lang="en-US" altLang="ru-RU" smtClean="0"/>
              <a:t>°C</a:t>
            </a:r>
          </a:p>
        </p:txBody>
      </p:sp>
    </p:spTree>
    <p:extLst>
      <p:ext uri="{BB962C8B-B14F-4D97-AF65-F5344CB8AC3E}">
        <p14:creationId xmlns="" xmlns:p14="http://schemas.microsoft.com/office/powerpoint/2010/main" val="1628190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2AE9-EDF7-4A47-8A80-4A681CF779F3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469CE-2A7F-4696-89C7-84772A0B56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56871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DAE07-6930-4040-9759-612572C1A7B1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7B060-0885-4727-84CC-B7F45225532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814617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5196D-1549-478B-8812-134EE2CF88D1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8C907-9422-4F06-AE88-78C9AE7F1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288820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D8BB-0B22-4CBF-9AFE-B14EB2F63686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4B550-92EE-4DBC-8461-8CA60F722E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8111052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E72DE-2096-4206-92DD-F39F7E6B36D2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6DF29-6295-4934-A734-586F84CAA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8580761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095E-450E-405F-AA8F-263DB8A8CCD1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85FB6-C49D-4CE2-B9FF-3AAA93DE92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4064860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23293-E49E-4D73-A56E-DE12DEAB0519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1B682-D377-4004-AC25-B5D82EC116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9075614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2B409-D180-4CC6-80B9-881BA1768085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F101DF-8942-48DD-BBE2-FBF9D177E2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994471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15191-8FB3-4F7F-9BC2-3141A762B3D8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9028C-49C2-4C04-BF2D-208937824D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943225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E3C6-956B-47DF-A74F-9A46A83B6F78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431069-793F-480A-B37C-6611792A1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79199684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9E0D4-77E2-40A9-B150-109CED280CCB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F37943-0682-4B7D-BFF3-A3F6C33692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00237298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1F5AC-4FAC-4282-AF80-246AD15F3182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FC7CA-48B3-469B-B9AB-903A62BBF3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6766845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A947A-9558-4E5D-89BE-E7FB820BC6FE}" type="datetimeFigureOut">
              <a:rPr lang="ru-RU"/>
              <a:pPr>
                <a:defRPr/>
              </a:pPr>
              <a:t>17.10.2021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A984C0-F47D-4CA0-9CC3-448B7F7F72E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6.gif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5.gif"/><Relationship Id="rId4" Type="http://schemas.openxmlformats.org/officeDocument/2006/relationships/image" Target="../media/image10.jpeg"/><Relationship Id="rId9" Type="http://schemas.openxmlformats.org/officeDocument/2006/relationships/image" Target="../media/image14.png"/><Relationship Id="rId1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11" Type="http://schemas.openxmlformats.org/officeDocument/2006/relationships/image" Target="../media/image17.png"/><Relationship Id="rId5" Type="http://schemas.openxmlformats.org/officeDocument/2006/relationships/image" Target="../media/image20.jpeg"/><Relationship Id="rId10" Type="http://schemas.openxmlformats.org/officeDocument/2006/relationships/image" Target="../media/image23.png"/><Relationship Id="rId4" Type="http://schemas.openxmlformats.org/officeDocument/2006/relationships/image" Target="../media/image12.pn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10.jpeg"/><Relationship Id="rId4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004_A_Vivaldi_Vremena_Goda_Vesna_-_Vremena_Goda_Vesna_Allegro_mp3">
            <a:hlinkClick r:id="" action="ppaction://media"/>
          </p:cNvPr>
          <p:cNvPicPr>
            <a:picLocks noGrp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504010" y="3795713"/>
            <a:ext cx="457200" cy="60960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6" name="сл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546911" y="5961797"/>
            <a:ext cx="4572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40125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7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07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9)Какая  температура плавления олова?</a:t>
            </a: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3657"/>
            <a:ext cx="6192688" cy="40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3657"/>
            <a:ext cx="6192688" cy="401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55576" y="368895"/>
            <a:ext cx="8388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10) Сколько времени свинец не начинал плавиться?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11) Сколько времени олово все еще можно было наблюдать в твердом виде?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3657"/>
            <a:ext cx="6192688" cy="40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12) Какое вещество расплавилось быстрее?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192688" cy="401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013" y="1484313"/>
            <a:ext cx="6964362" cy="12033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Взаимопроверка по образцу: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7544" y="2924944"/>
          <a:ext cx="8352926" cy="1511548"/>
        </p:xfrm>
        <a:graphic>
          <a:graphicData uri="http://schemas.openxmlformats.org/drawingml/2006/table">
            <a:tbl>
              <a:tblPr/>
              <a:tblGrid>
                <a:gridCol w="696077"/>
                <a:gridCol w="696077"/>
                <a:gridCol w="696077"/>
                <a:gridCol w="576065"/>
                <a:gridCol w="816089"/>
                <a:gridCol w="696077"/>
                <a:gridCol w="576760"/>
                <a:gridCol w="576760"/>
                <a:gridCol w="556858"/>
                <a:gridCol w="875008"/>
                <a:gridCol w="716016"/>
                <a:gridCol w="875062"/>
              </a:tblGrid>
              <a:tr h="7558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5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е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б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сталь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АВ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СД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ВС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олово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40" y="2348880"/>
          <a:ext cx="8352923" cy="2664296"/>
        </p:xfrm>
        <a:graphic>
          <a:graphicData uri="http://schemas.openxmlformats.org/drawingml/2006/table">
            <a:tbl>
              <a:tblPr/>
              <a:tblGrid>
                <a:gridCol w="1670410"/>
                <a:gridCol w="1670410"/>
                <a:gridCol w="1670410"/>
                <a:gridCol w="1670410"/>
                <a:gridCol w="1671283"/>
              </a:tblGrid>
              <a:tr h="1447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правильных ответов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Меньше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6-х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– 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11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Оценка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332656" y="764704"/>
            <a:ext cx="1224136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Тема урока: </a:t>
            </a:r>
            <a:endParaRPr lang="ru-RU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48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Удельная теплота плавления»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Цель урока: изучить   физическую величину «удельная теплота плавления» и вывести формулу расчёта количества теплоты при плавлении и отвердевании вещества.</a:t>
            </a:r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иректор\Pictures\МОИ РИСУНКИ ПОФИЗИКЕ\Графики\Клетка ли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" t="31325" b="330"/>
          <a:stretch>
            <a:fillRect/>
          </a:stretch>
        </p:blipFill>
        <p:spPr bwMode="auto">
          <a:xfrm>
            <a:off x="684213" y="2492375"/>
            <a:ext cx="69119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5" name="Прямая со стрелкой 5"/>
          <p:cNvCxnSpPr>
            <a:cxnSpLocks noChangeShapeType="1"/>
          </p:cNvCxnSpPr>
          <p:nvPr/>
        </p:nvCxnSpPr>
        <p:spPr bwMode="auto">
          <a:xfrm flipV="1">
            <a:off x="714375" y="4206875"/>
            <a:ext cx="6881813" cy="7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9" name="Прямая со стрелкой 8"/>
          <p:cNvCxnSpPr/>
          <p:nvPr/>
        </p:nvCxnSpPr>
        <p:spPr>
          <a:xfrm rot="5400000" flipH="1" flipV="1">
            <a:off x="-1037431" y="4179094"/>
            <a:ext cx="35020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728663" y="4170363"/>
            <a:ext cx="798512" cy="8874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71625" y="4214813"/>
            <a:ext cx="1271588" cy="63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843213" y="3357563"/>
            <a:ext cx="1152525" cy="863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cxnSpLocks noChangeShapeType="1"/>
          </p:cNvCxnSpPr>
          <p:nvPr/>
        </p:nvCxnSpPr>
        <p:spPr bwMode="auto">
          <a:xfrm rot="10800000">
            <a:off x="3995738" y="3357563"/>
            <a:ext cx="1081087" cy="863600"/>
          </a:xfrm>
          <a:prstGeom prst="line">
            <a:avLst/>
          </a:prstGeom>
          <a:noFill/>
          <a:ln w="571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Прямая соединительная линия 21"/>
          <p:cNvCxnSpPr>
            <a:cxnSpLocks noChangeShapeType="1"/>
          </p:cNvCxnSpPr>
          <p:nvPr/>
        </p:nvCxnSpPr>
        <p:spPr bwMode="auto">
          <a:xfrm>
            <a:off x="5084763" y="4214813"/>
            <a:ext cx="1358900" cy="6350"/>
          </a:xfrm>
          <a:prstGeom prst="line">
            <a:avLst/>
          </a:prstGeom>
          <a:noFill/>
          <a:ln w="571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4" name="Прямая соединительная линия 23"/>
          <p:cNvCxnSpPr>
            <a:cxnSpLocks noChangeShapeType="1"/>
          </p:cNvCxnSpPr>
          <p:nvPr/>
        </p:nvCxnSpPr>
        <p:spPr bwMode="auto">
          <a:xfrm rot="16200000" flipV="1">
            <a:off x="6480176" y="4184650"/>
            <a:ext cx="792162" cy="865187"/>
          </a:xfrm>
          <a:prstGeom prst="line">
            <a:avLst/>
          </a:prstGeom>
          <a:noFill/>
          <a:ln w="57150" algn="ctr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83" name="Прямоугольник 24"/>
          <p:cNvSpPr>
            <a:spLocks noChangeArrowheads="1"/>
          </p:cNvSpPr>
          <p:nvPr/>
        </p:nvSpPr>
        <p:spPr bwMode="auto">
          <a:xfrm>
            <a:off x="0" y="2357438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t</a:t>
            </a:r>
            <a:r>
              <a:rPr lang="en-US" altLang="ru-RU" b="1">
                <a:cs typeface="Tahoma" panose="020B0604030504040204" pitchFamily="34" charset="0"/>
              </a:rPr>
              <a:t>°</a:t>
            </a:r>
            <a:r>
              <a:rPr lang="ru-RU" altLang="ru-RU" b="1">
                <a:cs typeface="Tahoma" panose="020B0604030504040204" pitchFamily="34" charset="0"/>
              </a:rPr>
              <a:t>,</a:t>
            </a:r>
            <a:r>
              <a:rPr lang="en-US" altLang="ru-RU" b="1"/>
              <a:t>C</a:t>
            </a:r>
            <a:endParaRPr lang="ru-RU" altLang="ru-RU" b="1"/>
          </a:p>
        </p:txBody>
      </p:sp>
      <p:sp>
        <p:nvSpPr>
          <p:cNvPr id="3084" name="Прямоугольник 25"/>
          <p:cNvSpPr>
            <a:spLocks noChangeArrowheads="1"/>
          </p:cNvSpPr>
          <p:nvPr/>
        </p:nvSpPr>
        <p:spPr bwMode="auto">
          <a:xfrm>
            <a:off x="6804025" y="4221163"/>
            <a:ext cx="7270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t</a:t>
            </a:r>
            <a:r>
              <a:rPr lang="ru-RU" altLang="ru-RU" b="1"/>
              <a:t>,</a:t>
            </a:r>
            <a:r>
              <a:rPr lang="ru-RU" altLang="ru-RU">
                <a:cs typeface="Tahoma" panose="020B0604030504040204" pitchFamily="34" charset="0"/>
              </a:rPr>
              <a:t>мин</a:t>
            </a:r>
            <a:endParaRPr lang="ru-RU" altLang="ru-RU"/>
          </a:p>
        </p:txBody>
      </p:sp>
      <p:sp>
        <p:nvSpPr>
          <p:cNvPr id="3085" name="Прямоугольник 26"/>
          <p:cNvSpPr>
            <a:spLocks noChangeArrowheads="1"/>
          </p:cNvSpPr>
          <p:nvPr/>
        </p:nvSpPr>
        <p:spPr bwMode="auto">
          <a:xfrm>
            <a:off x="330200" y="3571875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20</a:t>
            </a:r>
          </a:p>
        </p:txBody>
      </p:sp>
      <p:sp>
        <p:nvSpPr>
          <p:cNvPr id="3086" name="Прямоугольник 27"/>
          <p:cNvSpPr>
            <a:spLocks noChangeArrowheads="1"/>
          </p:cNvSpPr>
          <p:nvPr/>
        </p:nvSpPr>
        <p:spPr bwMode="auto">
          <a:xfrm rot="237899">
            <a:off x="330200" y="319246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40</a:t>
            </a:r>
          </a:p>
        </p:txBody>
      </p:sp>
      <p:sp>
        <p:nvSpPr>
          <p:cNvPr id="3087" name="Прямоугольник 28"/>
          <p:cNvSpPr>
            <a:spLocks noChangeArrowheads="1"/>
          </p:cNvSpPr>
          <p:nvPr/>
        </p:nvSpPr>
        <p:spPr bwMode="auto">
          <a:xfrm>
            <a:off x="330200" y="276383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60</a:t>
            </a:r>
          </a:p>
        </p:txBody>
      </p:sp>
      <p:sp>
        <p:nvSpPr>
          <p:cNvPr id="3088" name="Прямоугольник 31"/>
          <p:cNvSpPr>
            <a:spLocks noChangeArrowheads="1"/>
          </p:cNvSpPr>
          <p:nvPr/>
        </p:nvSpPr>
        <p:spPr bwMode="auto">
          <a:xfrm>
            <a:off x="214313" y="4429125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-</a:t>
            </a:r>
            <a:r>
              <a:rPr lang="ru-RU" altLang="ru-RU" sz="1400" b="1"/>
              <a:t>20</a:t>
            </a:r>
          </a:p>
        </p:txBody>
      </p:sp>
      <p:sp>
        <p:nvSpPr>
          <p:cNvPr id="3089" name="Прямоугольник 32"/>
          <p:cNvSpPr>
            <a:spLocks noChangeArrowheads="1"/>
          </p:cNvSpPr>
          <p:nvPr/>
        </p:nvSpPr>
        <p:spPr bwMode="auto">
          <a:xfrm>
            <a:off x="214313" y="4857750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-</a:t>
            </a:r>
            <a:r>
              <a:rPr lang="ru-RU" altLang="ru-RU" sz="1400" b="1"/>
              <a:t>40</a:t>
            </a:r>
          </a:p>
        </p:txBody>
      </p:sp>
      <p:sp>
        <p:nvSpPr>
          <p:cNvPr id="3090" name="Прямоугольник 33"/>
          <p:cNvSpPr>
            <a:spLocks noChangeArrowheads="1"/>
          </p:cNvSpPr>
          <p:nvPr/>
        </p:nvSpPr>
        <p:spPr bwMode="auto">
          <a:xfrm>
            <a:off x="214313" y="5273675"/>
            <a:ext cx="442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-60</a:t>
            </a:r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357188" y="785813"/>
            <a:ext cx="85010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b="1">
                <a:solidFill>
                  <a:srgbClr val="C00000"/>
                </a:solidFill>
              </a:rPr>
              <a:t>График зависимости температуры кристаллического тела </a:t>
            </a:r>
            <a:r>
              <a:rPr lang="ru-RU" altLang="ru-RU" b="1">
                <a:solidFill>
                  <a:srgbClr val="003366"/>
                </a:solidFill>
              </a:rPr>
              <a:t>(льда) </a:t>
            </a:r>
            <a:r>
              <a:rPr lang="ru-RU" altLang="ru-RU" b="1">
                <a:solidFill>
                  <a:srgbClr val="C00000"/>
                </a:solidFill>
              </a:rPr>
              <a:t>от времени его нагревания.</a:t>
            </a:r>
          </a:p>
        </p:txBody>
      </p:sp>
      <p:sp>
        <p:nvSpPr>
          <p:cNvPr id="23" name="Прямоугольник 22"/>
          <p:cNvSpPr>
            <a:spLocks noChangeArrowheads="1"/>
          </p:cNvSpPr>
          <p:nvPr/>
        </p:nvSpPr>
        <p:spPr bwMode="auto">
          <a:xfrm>
            <a:off x="500063" y="1571625"/>
            <a:ext cx="3968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262673"/>
                </a:solidFill>
              </a:rPr>
              <a:t>Начальная температура льда – 40</a:t>
            </a:r>
            <a:r>
              <a:rPr lang="ru-RU" altLang="ru-RU" sz="1600" b="1">
                <a:solidFill>
                  <a:srgbClr val="262673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°</a:t>
            </a:r>
            <a:r>
              <a:rPr lang="ru-RU" altLang="ru-RU" sz="1600" b="1">
                <a:solidFill>
                  <a:srgbClr val="262673"/>
                </a:solidFill>
              </a:rPr>
              <a:t>С.</a:t>
            </a:r>
          </a:p>
        </p:txBody>
      </p:sp>
      <p:sp>
        <p:nvSpPr>
          <p:cNvPr id="25" name="Прямоугольник 24"/>
          <p:cNvSpPr>
            <a:spLocks noChangeArrowheads="1"/>
          </p:cNvSpPr>
          <p:nvPr/>
        </p:nvSpPr>
        <p:spPr bwMode="auto">
          <a:xfrm>
            <a:off x="539750" y="4797425"/>
            <a:ext cx="32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26" name="Прямоугольник 25"/>
          <p:cNvSpPr>
            <a:spLocks noChangeArrowheads="1"/>
          </p:cNvSpPr>
          <p:nvPr/>
        </p:nvSpPr>
        <p:spPr bwMode="auto">
          <a:xfrm>
            <a:off x="714375" y="48688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А</a:t>
            </a:r>
          </a:p>
        </p:txBody>
      </p:sp>
      <p:sp>
        <p:nvSpPr>
          <p:cNvPr id="27" name="Прямоугольник 26"/>
          <p:cNvSpPr>
            <a:spLocks noChangeArrowheads="1"/>
          </p:cNvSpPr>
          <p:nvPr/>
        </p:nvSpPr>
        <p:spPr bwMode="auto">
          <a:xfrm>
            <a:off x="6192838" y="3857625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F</a:t>
            </a:r>
            <a:endParaRPr lang="ru-RU" altLang="ru-RU" b="1"/>
          </a:p>
        </p:txBody>
      </p:sp>
      <p:sp>
        <p:nvSpPr>
          <p:cNvPr id="28" name="Прямоугольник 27"/>
          <p:cNvSpPr>
            <a:spLocks noChangeArrowheads="1"/>
          </p:cNvSpPr>
          <p:nvPr/>
        </p:nvSpPr>
        <p:spPr bwMode="auto">
          <a:xfrm>
            <a:off x="4941888" y="3844925"/>
            <a:ext cx="3508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E</a:t>
            </a:r>
            <a:endParaRPr lang="ru-RU" altLang="ru-RU" b="1"/>
          </a:p>
        </p:txBody>
      </p:sp>
      <p:sp>
        <p:nvSpPr>
          <p:cNvPr id="29" name="Прямоугольник 28"/>
          <p:cNvSpPr>
            <a:spLocks noChangeArrowheads="1"/>
          </p:cNvSpPr>
          <p:nvPr/>
        </p:nvSpPr>
        <p:spPr bwMode="auto">
          <a:xfrm>
            <a:off x="3779838" y="299085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D</a:t>
            </a:r>
            <a:endParaRPr lang="ru-RU" altLang="ru-RU" b="1"/>
          </a:p>
        </p:txBody>
      </p: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2566988" y="38608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C</a:t>
            </a:r>
            <a:endParaRPr lang="ru-RU" altLang="ru-RU" b="1"/>
          </a:p>
        </p:txBody>
      </p:sp>
      <p:sp>
        <p:nvSpPr>
          <p:cNvPr id="31" name="Прямоугольник 30"/>
          <p:cNvSpPr>
            <a:spLocks noChangeArrowheads="1"/>
          </p:cNvSpPr>
          <p:nvPr/>
        </p:nvSpPr>
        <p:spPr bwMode="auto">
          <a:xfrm>
            <a:off x="1357313" y="3857625"/>
            <a:ext cx="350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B</a:t>
            </a:r>
            <a:endParaRPr lang="ru-RU" altLang="ru-RU" b="1"/>
          </a:p>
        </p:txBody>
      </p:sp>
      <p:sp>
        <p:nvSpPr>
          <p:cNvPr id="32" name="Прямоугольник 31"/>
          <p:cNvSpPr>
            <a:spLocks noChangeArrowheads="1"/>
          </p:cNvSpPr>
          <p:nvPr/>
        </p:nvSpPr>
        <p:spPr bwMode="auto">
          <a:xfrm>
            <a:off x="6877050" y="4868863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K</a:t>
            </a:r>
            <a:endParaRPr lang="ru-RU" altLang="ru-RU" b="1"/>
          </a:p>
        </p:txBody>
      </p: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857250" y="1928813"/>
            <a:ext cx="214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А</a:t>
            </a:r>
            <a:r>
              <a:rPr lang="en-US" altLang="ru-RU" sz="1400" b="1"/>
              <a:t>B</a:t>
            </a:r>
            <a:r>
              <a:rPr lang="ru-RU" altLang="ru-RU" sz="1400" b="1"/>
              <a:t> – нагревание льда</a:t>
            </a:r>
          </a:p>
        </p:txBody>
      </p:sp>
      <p:sp>
        <p:nvSpPr>
          <p:cNvPr id="34" name="Прямоугольник 33"/>
          <p:cNvSpPr>
            <a:spLocks noChangeArrowheads="1"/>
          </p:cNvSpPr>
          <p:nvPr/>
        </p:nvSpPr>
        <p:spPr bwMode="auto">
          <a:xfrm>
            <a:off x="827088" y="2214563"/>
            <a:ext cx="20272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ВС– плавление льда</a:t>
            </a:r>
          </a:p>
        </p:txBody>
      </p:sp>
      <p:sp>
        <p:nvSpPr>
          <p:cNvPr id="35" name="Прямоугольник 34"/>
          <p:cNvSpPr>
            <a:spLocks noChangeArrowheads="1"/>
          </p:cNvSpPr>
          <p:nvPr/>
        </p:nvSpPr>
        <p:spPr bwMode="auto">
          <a:xfrm>
            <a:off x="3429000" y="1928813"/>
            <a:ext cx="21542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/>
              <a:t>CD - </a:t>
            </a:r>
            <a:r>
              <a:rPr lang="ru-RU" altLang="ru-RU" sz="1400" b="1"/>
              <a:t>нагревание воды</a:t>
            </a:r>
          </a:p>
        </p:txBody>
      </p:sp>
      <p:sp>
        <p:nvSpPr>
          <p:cNvPr id="36" name="Прямоугольник 35"/>
          <p:cNvSpPr>
            <a:spLocks noChangeArrowheads="1"/>
          </p:cNvSpPr>
          <p:nvPr/>
        </p:nvSpPr>
        <p:spPr bwMode="auto">
          <a:xfrm>
            <a:off x="3429000" y="2214563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/>
              <a:t>DE – </a:t>
            </a:r>
            <a:r>
              <a:rPr lang="ru-RU" altLang="ru-RU" sz="1400" b="1"/>
              <a:t>охлаждение воды</a:t>
            </a:r>
          </a:p>
        </p:txBody>
      </p:sp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857875" y="1928813"/>
            <a:ext cx="2389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/>
              <a:t>EF – </a:t>
            </a:r>
            <a:r>
              <a:rPr lang="ru-RU" altLang="ru-RU" sz="1400" b="1"/>
              <a:t>отвердевание воды</a:t>
            </a: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5857875" y="2214563"/>
            <a:ext cx="21859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/>
              <a:t>FK – </a:t>
            </a:r>
            <a:r>
              <a:rPr lang="ru-RU" altLang="ru-RU" sz="1400" b="1"/>
              <a:t>охлаждение льда</a:t>
            </a:r>
          </a:p>
        </p:txBody>
      </p:sp>
      <p:sp>
        <p:nvSpPr>
          <p:cNvPr id="2" name="Прямоугольник 24"/>
          <p:cNvSpPr>
            <a:spLocks noChangeArrowheads="1"/>
          </p:cNvSpPr>
          <p:nvPr/>
        </p:nvSpPr>
        <p:spPr bwMode="auto">
          <a:xfrm>
            <a:off x="1403350" y="4005263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3" name="Прямоугольник 24"/>
          <p:cNvSpPr>
            <a:spLocks noChangeArrowheads="1"/>
          </p:cNvSpPr>
          <p:nvPr/>
        </p:nvSpPr>
        <p:spPr bwMode="auto">
          <a:xfrm>
            <a:off x="2700338" y="4005263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4" name="Прямоугольник 24"/>
          <p:cNvSpPr>
            <a:spLocks noChangeArrowheads="1"/>
          </p:cNvSpPr>
          <p:nvPr/>
        </p:nvSpPr>
        <p:spPr bwMode="auto">
          <a:xfrm>
            <a:off x="3817938" y="3141663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auto">
          <a:xfrm>
            <a:off x="4932363" y="3998913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auto">
          <a:xfrm>
            <a:off x="6265863" y="4005263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7129463" y="4797425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42" name="Выноска 1 41"/>
          <p:cNvSpPr/>
          <p:nvPr/>
        </p:nvSpPr>
        <p:spPr>
          <a:xfrm>
            <a:off x="2857500" y="5715000"/>
            <a:ext cx="5857875" cy="500063"/>
          </a:xfrm>
          <a:prstGeom prst="borderCallout1">
            <a:avLst>
              <a:gd name="adj1" fmla="val -3084"/>
              <a:gd name="adj2" fmla="val 30112"/>
              <a:gd name="adj3" fmla="val -301741"/>
              <a:gd name="adj4" fmla="val -5999"/>
            </a:avLst>
          </a:prstGeom>
          <a:solidFill>
            <a:schemeClr val="bg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Пока лед плавится, температура его не меняется.</a:t>
            </a:r>
          </a:p>
        </p:txBody>
      </p:sp>
      <p:pic>
        <p:nvPicPr>
          <p:cNvPr id="5163" name="Picture 2" descr="C:\Users\Директор\Desktop\Аннимации\Стрелки и значки\righ-gr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35844" y="4750594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4" name="Прямоугольник 14"/>
          <p:cNvSpPr>
            <a:spLocks noChangeArrowheads="1"/>
          </p:cNvSpPr>
          <p:nvPr/>
        </p:nvSpPr>
        <p:spPr bwMode="auto">
          <a:xfrm>
            <a:off x="1290638" y="4500563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8000"/>
                </a:solidFill>
              </a:rPr>
              <a:t>Q</a:t>
            </a:r>
            <a:endParaRPr lang="ru-RU" altLang="ru-RU" sz="2400">
              <a:solidFill>
                <a:srgbClr val="008000"/>
              </a:solidFill>
            </a:endParaRPr>
          </a:p>
        </p:txBody>
      </p:sp>
      <p:pic>
        <p:nvPicPr>
          <p:cNvPr id="5165" name="Picture 3" descr="C:\Users\Директор\Desktop\Аннимации\Стрелки и значки\righ-red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828801" y="4343400"/>
            <a:ext cx="400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66" name="Прямоугольник 14"/>
          <p:cNvSpPr>
            <a:spLocks noChangeArrowheads="1"/>
          </p:cNvSpPr>
          <p:nvPr/>
        </p:nvSpPr>
        <p:spPr bwMode="auto">
          <a:xfrm>
            <a:off x="2071688" y="4214813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C00000"/>
                </a:solidFill>
              </a:rPr>
              <a:t>Q</a:t>
            </a:r>
            <a:endParaRPr lang="ru-RU" altLang="ru-RU" sz="2400">
              <a:solidFill>
                <a:srgbClr val="C00000"/>
              </a:solidFill>
            </a:endParaRPr>
          </a:p>
        </p:txBody>
      </p:sp>
      <p:pic>
        <p:nvPicPr>
          <p:cNvPr id="3119" name="Picture 27" descr="C:\Users\Директор\Pictures\1 мая\A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3313" y="-531440"/>
            <a:ext cx="15716251" cy="907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6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2" grpId="0"/>
      <p:bldP spid="3" grpId="0"/>
      <p:bldP spid="4" grpId="0"/>
      <p:bldP spid="5" grpId="0"/>
      <p:bldP spid="7" grpId="0"/>
      <p:bldP spid="8" grpId="0"/>
      <p:bldP spid="42" grpId="0" animBg="1"/>
      <p:bldP spid="5164" grpId="0"/>
      <p:bldP spid="51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1) Процесс перехода вещества из твердого состояния в жидкое называется …</a:t>
            </a:r>
            <a: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а) сублимацией;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б) парообразованием;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в) плавлением;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г) </a:t>
            </a:r>
            <a:r>
              <a:rPr lang="ru-RU" i="1" dirty="0" smtClean="0"/>
              <a:t>конденсацией;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д) десублимацией;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е) кристаллизацией.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 descr="Молекулы в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868863"/>
            <a:ext cx="1458913" cy="1489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Молекулы ль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840288"/>
            <a:ext cx="1584325" cy="15414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" descr="C:\Users\Директор\Pictures\МОИ РИСУНКИ ПОФИЗИКЕ\Графики\Клетка ли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" t="31325" b="330"/>
          <a:stretch>
            <a:fillRect/>
          </a:stretch>
        </p:blipFill>
        <p:spPr bwMode="auto">
          <a:xfrm>
            <a:off x="3571875" y="1428750"/>
            <a:ext cx="41021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Прямая со стрелкой 43"/>
          <p:cNvCxnSpPr/>
          <p:nvPr/>
        </p:nvCxnSpPr>
        <p:spPr>
          <a:xfrm rot="5400000" flipH="1" flipV="1">
            <a:off x="1850231" y="3115469"/>
            <a:ext cx="3502025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Rectangle 55"/>
          <p:cNvSpPr>
            <a:spLocks noChangeArrowheads="1"/>
          </p:cNvSpPr>
          <p:nvPr/>
        </p:nvSpPr>
        <p:spPr bwMode="auto">
          <a:xfrm>
            <a:off x="3348038" y="4581525"/>
            <a:ext cx="4392612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03" name="Picture 51" descr="Штатив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96"/>
          <a:stretch>
            <a:fillRect/>
          </a:stretch>
        </p:blipFill>
        <p:spPr bwMode="auto">
          <a:xfrm>
            <a:off x="285750" y="1928813"/>
            <a:ext cx="2643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Директор\Pictures\МОИ РИСУНКИ ПОФИЗИКЕ\Физприборы\dfg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13589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34" descr="Голубая тисненая бумага"/>
          <p:cNvSpPr>
            <a:spLocks noChangeArrowheads="1"/>
          </p:cNvSpPr>
          <p:nvPr/>
        </p:nvSpPr>
        <p:spPr bwMode="auto">
          <a:xfrm>
            <a:off x="1331913" y="3927475"/>
            <a:ext cx="792162" cy="1157288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70" name="Rectangle 34" descr="Голубая тисненая бумага"/>
          <p:cNvSpPr>
            <a:spLocks noChangeArrowheads="1"/>
          </p:cNvSpPr>
          <p:nvPr/>
        </p:nvSpPr>
        <p:spPr bwMode="auto">
          <a:xfrm>
            <a:off x="1331913" y="4298950"/>
            <a:ext cx="792162" cy="7143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9986" name="Прямоугольник 27"/>
          <p:cNvSpPr>
            <a:spLocks noChangeArrowheads="1"/>
          </p:cNvSpPr>
          <p:nvPr/>
        </p:nvSpPr>
        <p:spPr bwMode="auto">
          <a:xfrm>
            <a:off x="1547813" y="4292600"/>
            <a:ext cx="568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Лед</a:t>
            </a:r>
          </a:p>
        </p:txBody>
      </p:sp>
      <p:pic>
        <p:nvPicPr>
          <p:cNvPr id="39971" name="Picture 4" descr="C:\Users\Директор\Pictures\МОИ РИСУНКИ ПОФИЗИКЕ\Физприборы\d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481"/>
          <a:stretch>
            <a:fillRect/>
          </a:stretch>
        </p:blipFill>
        <p:spPr bwMode="auto">
          <a:xfrm>
            <a:off x="1116013" y="4640263"/>
            <a:ext cx="12509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68" name="Picture 17" descr="512967509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30750"/>
            <a:ext cx="287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" descr="C:\Users\Директор\Pictures\МОИ РИСУНКИ ПОФИЗИКЕ\Физприборы\Спиртовка13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45465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Oval 41"/>
          <p:cNvSpPr>
            <a:spLocks noChangeArrowheads="1"/>
          </p:cNvSpPr>
          <p:nvPr/>
        </p:nvSpPr>
        <p:spPr bwMode="auto">
          <a:xfrm>
            <a:off x="2266950" y="51577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3" name="Oval 43"/>
          <p:cNvSpPr>
            <a:spLocks noChangeArrowheads="1"/>
          </p:cNvSpPr>
          <p:nvPr/>
        </p:nvSpPr>
        <p:spPr bwMode="auto">
          <a:xfrm>
            <a:off x="2482850" y="53736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4" name="Oval 46"/>
          <p:cNvSpPr>
            <a:spLocks noChangeArrowheads="1"/>
          </p:cNvSpPr>
          <p:nvPr/>
        </p:nvSpPr>
        <p:spPr bwMode="auto">
          <a:xfrm>
            <a:off x="2698750" y="55895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5" name="Oval 47"/>
          <p:cNvSpPr>
            <a:spLocks noChangeArrowheads="1"/>
          </p:cNvSpPr>
          <p:nvPr/>
        </p:nvSpPr>
        <p:spPr bwMode="auto">
          <a:xfrm>
            <a:off x="2914650" y="58054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16" name="Oval 48"/>
          <p:cNvSpPr>
            <a:spLocks noChangeArrowheads="1"/>
          </p:cNvSpPr>
          <p:nvPr/>
        </p:nvSpPr>
        <p:spPr bwMode="auto">
          <a:xfrm>
            <a:off x="3130550" y="60213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17" name="Picture 5" descr="C:\Users\Директор\Pictures\МОИ РИСУНКИ ПОФИЗИКЕ\Физприборы\про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000625"/>
            <a:ext cx="18827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C:\Users\Директор\Pictures\МОИ РИСУНКИ ПОФИЗИКЕ\Физприборы\df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9481"/>
          <a:stretch>
            <a:fillRect/>
          </a:stretch>
        </p:blipFill>
        <p:spPr bwMode="auto">
          <a:xfrm>
            <a:off x="1116013" y="4508500"/>
            <a:ext cx="122396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64" name="Прямоугольник 27"/>
          <p:cNvSpPr>
            <a:spLocks noChangeArrowheads="1"/>
          </p:cNvSpPr>
          <p:nvPr/>
        </p:nvSpPr>
        <p:spPr bwMode="auto">
          <a:xfrm>
            <a:off x="1571625" y="4714875"/>
            <a:ext cx="698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Вода</a:t>
            </a:r>
          </a:p>
        </p:txBody>
      </p:sp>
      <p:cxnSp>
        <p:nvCxnSpPr>
          <p:cNvPr id="4120" name="Прямая со стрелкой 5"/>
          <p:cNvCxnSpPr>
            <a:cxnSpLocks noChangeShapeType="1"/>
          </p:cNvCxnSpPr>
          <p:nvPr/>
        </p:nvCxnSpPr>
        <p:spPr bwMode="auto">
          <a:xfrm flipV="1">
            <a:off x="3602038" y="3143250"/>
            <a:ext cx="4071937" cy="7938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3616326" y="3106737"/>
            <a:ext cx="798512" cy="88741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459288" y="3141663"/>
            <a:ext cx="1336675" cy="952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5730875" y="2293938"/>
            <a:ext cx="1152525" cy="8636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4" name="Прямоугольник 24"/>
          <p:cNvSpPr>
            <a:spLocks noChangeArrowheads="1"/>
          </p:cNvSpPr>
          <p:nvPr/>
        </p:nvSpPr>
        <p:spPr bwMode="auto">
          <a:xfrm>
            <a:off x="2887663" y="1293813"/>
            <a:ext cx="612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t</a:t>
            </a:r>
            <a:r>
              <a:rPr lang="en-US" altLang="ru-RU" b="1">
                <a:cs typeface="Tahoma" panose="020B0604030504040204" pitchFamily="34" charset="0"/>
              </a:rPr>
              <a:t>°</a:t>
            </a:r>
            <a:r>
              <a:rPr lang="ru-RU" altLang="ru-RU" b="1">
                <a:cs typeface="Tahoma" panose="020B0604030504040204" pitchFamily="34" charset="0"/>
              </a:rPr>
              <a:t>,</a:t>
            </a:r>
            <a:r>
              <a:rPr lang="en-US" altLang="ru-RU" b="1"/>
              <a:t>C</a:t>
            </a:r>
            <a:endParaRPr lang="ru-RU" altLang="ru-RU" b="1"/>
          </a:p>
        </p:txBody>
      </p:sp>
      <p:sp>
        <p:nvSpPr>
          <p:cNvPr id="4125" name="Прямоугольник 25"/>
          <p:cNvSpPr>
            <a:spLocks noChangeArrowheads="1"/>
          </p:cNvSpPr>
          <p:nvPr/>
        </p:nvSpPr>
        <p:spPr bwMode="auto">
          <a:xfrm>
            <a:off x="6888163" y="3222625"/>
            <a:ext cx="727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t</a:t>
            </a:r>
            <a:r>
              <a:rPr lang="ru-RU" altLang="ru-RU" b="1"/>
              <a:t>,</a:t>
            </a:r>
            <a:r>
              <a:rPr lang="ru-RU" altLang="ru-RU">
                <a:cs typeface="Tahoma" panose="020B0604030504040204" pitchFamily="34" charset="0"/>
              </a:rPr>
              <a:t>мин</a:t>
            </a:r>
            <a:endParaRPr lang="ru-RU" altLang="ru-RU"/>
          </a:p>
        </p:txBody>
      </p:sp>
      <p:sp>
        <p:nvSpPr>
          <p:cNvPr id="4126" name="Прямоугольник 26"/>
          <p:cNvSpPr>
            <a:spLocks noChangeArrowheads="1"/>
          </p:cNvSpPr>
          <p:nvPr/>
        </p:nvSpPr>
        <p:spPr bwMode="auto">
          <a:xfrm>
            <a:off x="3217863" y="2508250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20</a:t>
            </a:r>
          </a:p>
        </p:txBody>
      </p:sp>
      <p:sp>
        <p:nvSpPr>
          <p:cNvPr id="4127" name="Прямоугольник 27"/>
          <p:cNvSpPr>
            <a:spLocks noChangeArrowheads="1"/>
          </p:cNvSpPr>
          <p:nvPr/>
        </p:nvSpPr>
        <p:spPr bwMode="auto">
          <a:xfrm rot="237899">
            <a:off x="3217863" y="2128838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40</a:t>
            </a:r>
          </a:p>
        </p:txBody>
      </p:sp>
      <p:sp>
        <p:nvSpPr>
          <p:cNvPr id="4128" name="Прямоугольник 28"/>
          <p:cNvSpPr>
            <a:spLocks noChangeArrowheads="1"/>
          </p:cNvSpPr>
          <p:nvPr/>
        </p:nvSpPr>
        <p:spPr bwMode="auto">
          <a:xfrm>
            <a:off x="3217863" y="1700213"/>
            <a:ext cx="384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60</a:t>
            </a:r>
          </a:p>
        </p:txBody>
      </p:sp>
      <p:sp>
        <p:nvSpPr>
          <p:cNvPr id="4129" name="Прямоугольник 31"/>
          <p:cNvSpPr>
            <a:spLocks noChangeArrowheads="1"/>
          </p:cNvSpPr>
          <p:nvPr/>
        </p:nvSpPr>
        <p:spPr bwMode="auto">
          <a:xfrm>
            <a:off x="3101975" y="3365500"/>
            <a:ext cx="454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latin typeface="Calibri" panose="020F0502020204030204" pitchFamily="34" charset="0"/>
              </a:rPr>
              <a:t>-</a:t>
            </a:r>
            <a:r>
              <a:rPr lang="ru-RU" altLang="ru-RU" sz="1400" b="1"/>
              <a:t>20</a:t>
            </a:r>
          </a:p>
        </p:txBody>
      </p:sp>
      <p:sp>
        <p:nvSpPr>
          <p:cNvPr id="4130" name="Прямоугольник 32"/>
          <p:cNvSpPr>
            <a:spLocks noChangeArrowheads="1"/>
          </p:cNvSpPr>
          <p:nvPr/>
        </p:nvSpPr>
        <p:spPr bwMode="auto">
          <a:xfrm>
            <a:off x="3101975" y="379412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-</a:t>
            </a:r>
            <a:r>
              <a:rPr lang="ru-RU" altLang="ru-RU" sz="1400" b="1"/>
              <a:t>40</a:t>
            </a:r>
          </a:p>
        </p:txBody>
      </p:sp>
      <p:sp>
        <p:nvSpPr>
          <p:cNvPr id="4131" name="Прямоугольник 33"/>
          <p:cNvSpPr>
            <a:spLocks noChangeArrowheads="1"/>
          </p:cNvSpPr>
          <p:nvPr/>
        </p:nvSpPr>
        <p:spPr bwMode="auto">
          <a:xfrm>
            <a:off x="3101975" y="4210050"/>
            <a:ext cx="442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-60</a:t>
            </a:r>
          </a:p>
        </p:txBody>
      </p:sp>
      <p:sp>
        <p:nvSpPr>
          <p:cNvPr id="56" name="Прямоугольник 55"/>
          <p:cNvSpPr>
            <a:spLocks noChangeArrowheads="1"/>
          </p:cNvSpPr>
          <p:nvPr/>
        </p:nvSpPr>
        <p:spPr bwMode="auto">
          <a:xfrm>
            <a:off x="3427413" y="3733800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3602038" y="3805238"/>
            <a:ext cx="34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/>
              <a:t>А</a:t>
            </a:r>
          </a:p>
        </p:txBody>
      </p:sp>
      <p:sp>
        <p:nvSpPr>
          <p:cNvPr id="58" name="Прямоугольник 57"/>
          <p:cNvSpPr>
            <a:spLocks noChangeArrowheads="1"/>
          </p:cNvSpPr>
          <p:nvPr/>
        </p:nvSpPr>
        <p:spPr bwMode="auto">
          <a:xfrm>
            <a:off x="6667500" y="192722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D</a:t>
            </a:r>
            <a:endParaRPr lang="ru-RU" altLang="ru-RU" b="1"/>
          </a:p>
        </p:txBody>
      </p:sp>
      <p:sp>
        <p:nvSpPr>
          <p:cNvPr id="59" name="Прямоугольник 58"/>
          <p:cNvSpPr>
            <a:spLocks noChangeArrowheads="1"/>
          </p:cNvSpPr>
          <p:nvPr/>
        </p:nvSpPr>
        <p:spPr bwMode="auto">
          <a:xfrm>
            <a:off x="5454650" y="2797175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C</a:t>
            </a:r>
            <a:endParaRPr lang="ru-RU" altLang="ru-RU" b="1"/>
          </a:p>
        </p:txBody>
      </p:sp>
      <p:sp>
        <p:nvSpPr>
          <p:cNvPr id="60" name="Прямоугольник 59"/>
          <p:cNvSpPr>
            <a:spLocks noChangeArrowheads="1"/>
          </p:cNvSpPr>
          <p:nvPr/>
        </p:nvSpPr>
        <p:spPr bwMode="auto">
          <a:xfrm>
            <a:off x="4244975" y="2794000"/>
            <a:ext cx="350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/>
              <a:t>B</a:t>
            </a:r>
            <a:endParaRPr lang="ru-RU" altLang="ru-RU" b="1"/>
          </a:p>
        </p:txBody>
      </p: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3744913" y="865188"/>
            <a:ext cx="2149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А</a:t>
            </a:r>
            <a:r>
              <a:rPr lang="en-US" altLang="ru-RU" sz="1400" b="1"/>
              <a:t>B</a:t>
            </a:r>
            <a:r>
              <a:rPr lang="ru-RU" altLang="ru-RU" sz="1400" b="1"/>
              <a:t> – нагревание льда</a:t>
            </a:r>
          </a:p>
        </p:txBody>
      </p: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3714750" y="1150938"/>
            <a:ext cx="202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ВС– плавление льда</a:t>
            </a: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6316663" y="865188"/>
            <a:ext cx="21542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400" b="1"/>
              <a:t>CD - </a:t>
            </a:r>
            <a:r>
              <a:rPr lang="ru-RU" altLang="ru-RU" sz="1400" b="1"/>
              <a:t>нагревание воды</a:t>
            </a:r>
          </a:p>
        </p:txBody>
      </p:sp>
      <p:sp>
        <p:nvSpPr>
          <p:cNvPr id="64" name="Прямоугольник 24"/>
          <p:cNvSpPr>
            <a:spLocks noChangeArrowheads="1"/>
          </p:cNvSpPr>
          <p:nvPr/>
        </p:nvSpPr>
        <p:spPr bwMode="auto">
          <a:xfrm>
            <a:off x="4291013" y="2941638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65" name="Прямоугольник 24"/>
          <p:cNvSpPr>
            <a:spLocks noChangeArrowheads="1"/>
          </p:cNvSpPr>
          <p:nvPr/>
        </p:nvSpPr>
        <p:spPr bwMode="auto">
          <a:xfrm>
            <a:off x="5588000" y="29416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66" name="Прямоугольник 24"/>
          <p:cNvSpPr>
            <a:spLocks noChangeArrowheads="1"/>
          </p:cNvSpPr>
          <p:nvPr/>
        </p:nvSpPr>
        <p:spPr bwMode="auto">
          <a:xfrm>
            <a:off x="6705600" y="20780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67" name="Выноска 1 66"/>
          <p:cNvSpPr>
            <a:spLocks/>
          </p:cNvSpPr>
          <p:nvPr/>
        </p:nvSpPr>
        <p:spPr bwMode="auto">
          <a:xfrm>
            <a:off x="5867400" y="1268413"/>
            <a:ext cx="3024188" cy="500062"/>
          </a:xfrm>
          <a:prstGeom prst="borderCallout1">
            <a:avLst>
              <a:gd name="adj1" fmla="val 22856"/>
              <a:gd name="adj2" fmla="val -2519"/>
              <a:gd name="adj3" fmla="val 365079"/>
              <a:gd name="adj4" fmla="val -24356"/>
            </a:avLst>
          </a:prstGeom>
          <a:solidFill>
            <a:schemeClr val="bg1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Пока лед плавится, температура его не меняется.</a:t>
            </a:r>
          </a:p>
        </p:txBody>
      </p:sp>
      <p:pic>
        <p:nvPicPr>
          <p:cNvPr id="68" name="Picture 2" descr="C:\Users\Директор\Desktop\Аннимации\Стрелки и значки\righ-gre.gif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923506" y="3686970"/>
            <a:ext cx="428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14"/>
          <p:cNvSpPr>
            <a:spLocks noChangeArrowheads="1"/>
          </p:cNvSpPr>
          <p:nvPr/>
        </p:nvSpPr>
        <p:spPr bwMode="auto">
          <a:xfrm>
            <a:off x="4178300" y="3436938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008000"/>
                </a:solidFill>
              </a:rPr>
              <a:t>Q</a:t>
            </a:r>
            <a:endParaRPr lang="ru-RU" altLang="ru-RU" sz="2400">
              <a:solidFill>
                <a:srgbClr val="008000"/>
              </a:solidFill>
            </a:endParaRPr>
          </a:p>
        </p:txBody>
      </p:sp>
      <p:pic>
        <p:nvPicPr>
          <p:cNvPr id="70" name="Picture 3" descr="C:\Users\Директор\Desktop\Аннимации\Стрелки и значки\righ-red.gif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716463" y="3279775"/>
            <a:ext cx="400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14"/>
          <p:cNvSpPr>
            <a:spLocks noChangeArrowheads="1"/>
          </p:cNvSpPr>
          <p:nvPr/>
        </p:nvSpPr>
        <p:spPr bwMode="auto">
          <a:xfrm>
            <a:off x="4959350" y="3151188"/>
            <a:ext cx="423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 b="1">
                <a:solidFill>
                  <a:srgbClr val="C00000"/>
                </a:solidFill>
              </a:rPr>
              <a:t>Q</a:t>
            </a:r>
            <a:endParaRPr lang="ru-RU" altLang="ru-RU" sz="2400">
              <a:solidFill>
                <a:srgbClr val="C00000"/>
              </a:solidFill>
            </a:endParaRPr>
          </a:p>
        </p:txBody>
      </p:sp>
      <p:sp>
        <p:nvSpPr>
          <p:cNvPr id="4150" name="AutoShape 54" descr="Голубая тисненая бумага"/>
          <p:cNvSpPr>
            <a:spLocks noChangeArrowheads="1"/>
          </p:cNvSpPr>
          <p:nvPr/>
        </p:nvSpPr>
        <p:spPr bwMode="auto">
          <a:xfrm rot="1040178">
            <a:off x="1916113" y="4941888"/>
            <a:ext cx="2376487" cy="142875"/>
          </a:xfrm>
          <a:prstGeom prst="leftRightArrow">
            <a:avLst>
              <a:gd name="adj1" fmla="val 50000"/>
              <a:gd name="adj2" fmla="val 332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31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52" name="Rectangle 56"/>
          <p:cNvSpPr>
            <a:spLocks noChangeArrowheads="1"/>
          </p:cNvSpPr>
          <p:nvPr/>
        </p:nvSpPr>
        <p:spPr bwMode="auto">
          <a:xfrm>
            <a:off x="6372225" y="5445125"/>
            <a:ext cx="2663825" cy="1368425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400" b="1"/>
              <a:t>Энергия, которую получает кристаллическое тело при плавлении, расходуется на разрушение кристалла. Поэтому температура его не меняется.</a:t>
            </a:r>
          </a:p>
        </p:txBody>
      </p:sp>
      <p:pic>
        <p:nvPicPr>
          <p:cNvPr id="39" name="Picture 2" descr="C:\Users\Директор\Pictures\МОИ РИСУНКИ ПОФИЗИКЕ\Тепло\Рисунок1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162">
            <a:off x="3941763" y="4221163"/>
            <a:ext cx="4662487" cy="225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0"/>
                                        <p:tgtEl>
                                          <p:spTgt spid="39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30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5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0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9970" grpId="0" animBg="1"/>
      <p:bldP spid="39986" grpId="0"/>
      <p:bldP spid="39964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 animBg="1"/>
      <p:bldP spid="69" grpId="0"/>
      <p:bldP spid="71" grpId="0"/>
      <p:bldP spid="4150" grpId="0" animBg="1"/>
      <p:bldP spid="415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3" descr="График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863" y="2420938"/>
            <a:ext cx="3987800" cy="333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" descr="C:\Users\Директор\Pictures\МОИ РИСУНКИ ПОФИЗИКЕ\Физприборы\df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141663"/>
            <a:ext cx="13589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70" name="Rectangle 34" descr="Голубая тисненая бумага"/>
          <p:cNvSpPr>
            <a:spLocks noChangeArrowheads="1"/>
          </p:cNvSpPr>
          <p:nvPr/>
        </p:nvSpPr>
        <p:spPr bwMode="auto">
          <a:xfrm>
            <a:off x="1331913" y="4365625"/>
            <a:ext cx="792162" cy="71437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9968" name="Picture 17" descr="51296750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730750"/>
            <a:ext cx="287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Директор\Pictures\МОИ РИСУНКИ ПОФИЗИКЕ\Физприборы\Спиртовка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5454650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Oval 41"/>
          <p:cNvSpPr>
            <a:spLocks noChangeArrowheads="1"/>
          </p:cNvSpPr>
          <p:nvPr/>
        </p:nvSpPr>
        <p:spPr bwMode="auto">
          <a:xfrm>
            <a:off x="2266950" y="51577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8" name="Oval 43"/>
          <p:cNvSpPr>
            <a:spLocks noChangeArrowheads="1"/>
          </p:cNvSpPr>
          <p:nvPr/>
        </p:nvSpPr>
        <p:spPr bwMode="auto">
          <a:xfrm>
            <a:off x="2482850" y="53736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9" name="Oval 46"/>
          <p:cNvSpPr>
            <a:spLocks noChangeArrowheads="1"/>
          </p:cNvSpPr>
          <p:nvPr/>
        </p:nvSpPr>
        <p:spPr bwMode="auto">
          <a:xfrm>
            <a:off x="2698750" y="55895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0" name="Oval 47"/>
          <p:cNvSpPr>
            <a:spLocks noChangeArrowheads="1"/>
          </p:cNvSpPr>
          <p:nvPr/>
        </p:nvSpPr>
        <p:spPr bwMode="auto">
          <a:xfrm>
            <a:off x="2914650" y="58054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1" name="Oval 48"/>
          <p:cNvSpPr>
            <a:spLocks noChangeArrowheads="1"/>
          </p:cNvSpPr>
          <p:nvPr/>
        </p:nvSpPr>
        <p:spPr bwMode="auto">
          <a:xfrm>
            <a:off x="3130550" y="6021388"/>
            <a:ext cx="71438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5132" name="Picture 2" descr="C:\Users\Директор\Pictures\МОИ РИСУНКИ ПОФИЗИКЕ\Физприборы\dfg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13589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4" descr="Голубая тисненая бумага"/>
          <p:cNvSpPr>
            <a:spLocks noChangeArrowheads="1"/>
          </p:cNvSpPr>
          <p:nvPr/>
        </p:nvSpPr>
        <p:spPr bwMode="auto">
          <a:xfrm>
            <a:off x="6948488" y="4370388"/>
            <a:ext cx="792162" cy="714375"/>
          </a:xfrm>
          <a:prstGeom prst="rect">
            <a:avLst/>
          </a:prstGeom>
          <a:blipFill dpi="0" rotWithShape="1">
            <a:blip r:embed="rId8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3" name="Picture 17" descr="512967509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287337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2" descr="C:\Users\Директор\Pictures\МОИ РИСУНКИ ПОФИЗИКЕ\Физприборы\Спиртовка1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445125"/>
            <a:ext cx="1857375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Oval 41"/>
          <p:cNvSpPr>
            <a:spLocks noChangeArrowheads="1"/>
          </p:cNvSpPr>
          <p:nvPr/>
        </p:nvSpPr>
        <p:spPr bwMode="auto">
          <a:xfrm>
            <a:off x="8208963" y="5157788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7" name="Oval 43"/>
          <p:cNvSpPr>
            <a:spLocks noChangeArrowheads="1"/>
          </p:cNvSpPr>
          <p:nvPr/>
        </p:nvSpPr>
        <p:spPr bwMode="auto">
          <a:xfrm>
            <a:off x="8424863" y="5373688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8" name="Oval 46"/>
          <p:cNvSpPr>
            <a:spLocks noChangeArrowheads="1"/>
          </p:cNvSpPr>
          <p:nvPr/>
        </p:nvSpPr>
        <p:spPr bwMode="auto">
          <a:xfrm>
            <a:off x="8640763" y="5589588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9" name="Oval 47"/>
          <p:cNvSpPr>
            <a:spLocks noChangeArrowheads="1"/>
          </p:cNvSpPr>
          <p:nvPr/>
        </p:nvSpPr>
        <p:spPr bwMode="auto">
          <a:xfrm>
            <a:off x="8856663" y="5805488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0" name="Oval 48"/>
          <p:cNvSpPr>
            <a:spLocks noChangeArrowheads="1"/>
          </p:cNvSpPr>
          <p:nvPr/>
        </p:nvSpPr>
        <p:spPr bwMode="auto">
          <a:xfrm>
            <a:off x="9072563" y="6021388"/>
            <a:ext cx="71437" cy="73025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695" name="Rectangle 71"/>
          <p:cNvSpPr>
            <a:spLocks noChangeArrowheads="1"/>
          </p:cNvSpPr>
          <p:nvPr/>
        </p:nvSpPr>
        <p:spPr bwMode="auto">
          <a:xfrm>
            <a:off x="2522538" y="3484563"/>
            <a:ext cx="374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900" b="1">
                <a:solidFill>
                  <a:srgbClr val="CC0000"/>
                </a:solidFill>
              </a:rPr>
              <a:t>232</a:t>
            </a:r>
          </a:p>
        </p:txBody>
      </p:sp>
      <p:sp>
        <p:nvSpPr>
          <p:cNvPr id="26696" name="Rectangle 72"/>
          <p:cNvSpPr>
            <a:spLocks noChangeArrowheads="1"/>
          </p:cNvSpPr>
          <p:nvPr/>
        </p:nvSpPr>
        <p:spPr bwMode="auto">
          <a:xfrm>
            <a:off x="2555875" y="2636838"/>
            <a:ext cx="3937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rgbClr val="CC0000"/>
                </a:solidFill>
              </a:rPr>
              <a:t>327</a:t>
            </a:r>
          </a:p>
        </p:txBody>
      </p:sp>
      <p:sp>
        <p:nvSpPr>
          <p:cNvPr id="26698" name="Line 74"/>
          <p:cNvSpPr>
            <a:spLocks noChangeShapeType="1"/>
          </p:cNvSpPr>
          <p:nvPr/>
        </p:nvSpPr>
        <p:spPr bwMode="auto">
          <a:xfrm flipV="1">
            <a:off x="2916238" y="2852738"/>
            <a:ext cx="863600" cy="23050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699" name="Line 75"/>
          <p:cNvSpPr>
            <a:spLocks noChangeShapeType="1"/>
          </p:cNvSpPr>
          <p:nvPr/>
        </p:nvSpPr>
        <p:spPr bwMode="auto">
          <a:xfrm flipV="1">
            <a:off x="2928938" y="3571875"/>
            <a:ext cx="360362" cy="151288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00" name="Line 76"/>
          <p:cNvSpPr>
            <a:spLocks noChangeShapeType="1"/>
          </p:cNvSpPr>
          <p:nvPr/>
        </p:nvSpPr>
        <p:spPr bwMode="auto">
          <a:xfrm>
            <a:off x="3276600" y="3644900"/>
            <a:ext cx="1573212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01" name="Line 77"/>
          <p:cNvSpPr>
            <a:spLocks noChangeShapeType="1"/>
          </p:cNvSpPr>
          <p:nvPr/>
        </p:nvSpPr>
        <p:spPr bwMode="auto">
          <a:xfrm>
            <a:off x="3779839" y="2852738"/>
            <a:ext cx="936178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03" name="Line 79"/>
          <p:cNvSpPr>
            <a:spLocks noChangeShapeType="1"/>
          </p:cNvSpPr>
          <p:nvPr/>
        </p:nvSpPr>
        <p:spPr bwMode="auto">
          <a:xfrm flipH="1">
            <a:off x="2916238" y="3644900"/>
            <a:ext cx="360362" cy="0"/>
          </a:xfrm>
          <a:prstGeom prst="line">
            <a:avLst/>
          </a:prstGeom>
          <a:noFill/>
          <a:ln w="317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6704" name="Line 80"/>
          <p:cNvSpPr>
            <a:spLocks noChangeShapeType="1"/>
          </p:cNvSpPr>
          <p:nvPr/>
        </p:nvSpPr>
        <p:spPr bwMode="auto">
          <a:xfrm flipH="1">
            <a:off x="2916238" y="2852738"/>
            <a:ext cx="863600" cy="0"/>
          </a:xfrm>
          <a:prstGeom prst="line">
            <a:avLst/>
          </a:prstGeom>
          <a:noFill/>
          <a:ln w="3175">
            <a:solidFill>
              <a:srgbClr val="CC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24"/>
          <p:cNvSpPr>
            <a:spLocks noChangeArrowheads="1"/>
          </p:cNvSpPr>
          <p:nvPr/>
        </p:nvSpPr>
        <p:spPr bwMode="auto">
          <a:xfrm>
            <a:off x="3635375" y="263683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rgbClr val="C00000"/>
              </a:solidFill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auto">
          <a:xfrm>
            <a:off x="4573143" y="2653506"/>
            <a:ext cx="3222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4674578" y="3436937"/>
            <a:ext cx="815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dirty="0">
              <a:solidFill>
                <a:schemeClr val="hlink"/>
              </a:solidFill>
            </a:endParaRPr>
          </a:p>
        </p:txBody>
      </p:sp>
      <p:sp>
        <p:nvSpPr>
          <p:cNvPr id="7" name="Прямоугольник 24"/>
          <p:cNvSpPr>
            <a:spLocks noChangeArrowheads="1"/>
          </p:cNvSpPr>
          <p:nvPr/>
        </p:nvSpPr>
        <p:spPr bwMode="auto">
          <a:xfrm>
            <a:off x="3132138" y="3429000"/>
            <a:ext cx="3222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>
              <a:solidFill>
                <a:schemeClr val="hlink"/>
              </a:solidFill>
            </a:endParaRPr>
          </a:p>
        </p:txBody>
      </p:sp>
      <p:pic>
        <p:nvPicPr>
          <p:cNvPr id="26710" name="Picture 86" descr="прн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584700"/>
            <a:ext cx="12239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711" name="Picture 87" descr="апеку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581525"/>
            <a:ext cx="1223962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24"/>
          <p:cNvSpPr>
            <a:spLocks noChangeArrowheads="1"/>
          </p:cNvSpPr>
          <p:nvPr/>
        </p:nvSpPr>
        <p:spPr bwMode="auto">
          <a:xfrm>
            <a:off x="2736850" y="4941888"/>
            <a:ext cx="32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/>
          </a:p>
        </p:txBody>
      </p:sp>
      <p:sp>
        <p:nvSpPr>
          <p:cNvPr id="5156" name="Прямоугольник 27"/>
          <p:cNvSpPr>
            <a:spLocks noChangeArrowheads="1"/>
          </p:cNvSpPr>
          <p:nvPr/>
        </p:nvSpPr>
        <p:spPr bwMode="auto">
          <a:xfrm>
            <a:off x="1403350" y="4581525"/>
            <a:ext cx="596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chemeClr val="bg1"/>
                </a:solidFill>
              </a:rPr>
              <a:t>Олово</a:t>
            </a:r>
          </a:p>
        </p:txBody>
      </p:sp>
      <p:sp>
        <p:nvSpPr>
          <p:cNvPr id="5157" name="Прямоугольник 27"/>
          <p:cNvSpPr>
            <a:spLocks noChangeArrowheads="1"/>
          </p:cNvSpPr>
          <p:nvPr/>
        </p:nvSpPr>
        <p:spPr bwMode="auto">
          <a:xfrm>
            <a:off x="7019925" y="4581525"/>
            <a:ext cx="6556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>
                <a:solidFill>
                  <a:schemeClr val="bg1"/>
                </a:solidFill>
              </a:rPr>
              <a:t>Свинец</a:t>
            </a:r>
          </a:p>
        </p:txBody>
      </p:sp>
      <p:sp>
        <p:nvSpPr>
          <p:cNvPr id="5158" name="Rectangle 90"/>
          <p:cNvSpPr>
            <a:spLocks noChangeArrowheads="1"/>
          </p:cNvSpPr>
          <p:nvPr/>
        </p:nvSpPr>
        <p:spPr bwMode="auto">
          <a:xfrm>
            <a:off x="1547813" y="477520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1400" b="1"/>
              <a:t>1 кг</a:t>
            </a:r>
            <a:endParaRPr lang="en-US" altLang="ru-RU" sz="1400" b="1"/>
          </a:p>
        </p:txBody>
      </p:sp>
      <p:sp>
        <p:nvSpPr>
          <p:cNvPr id="5159" name="Rectangle 91"/>
          <p:cNvSpPr>
            <a:spLocks noChangeArrowheads="1"/>
          </p:cNvSpPr>
          <p:nvPr/>
        </p:nvSpPr>
        <p:spPr bwMode="auto">
          <a:xfrm>
            <a:off x="7092950" y="4775200"/>
            <a:ext cx="495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ru-RU" altLang="ru-RU" sz="1400" b="1"/>
              <a:t>1 кг</a:t>
            </a:r>
            <a:endParaRPr lang="en-US" altLang="ru-RU" sz="1400" b="1"/>
          </a:p>
        </p:txBody>
      </p:sp>
      <p:pic>
        <p:nvPicPr>
          <p:cNvPr id="5160" name="Picture 5" descr="C:\Users\Директор\Pictures\МОИ РИСУНКИ ПОФИЗИКЕ\Физприборы\про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83163"/>
            <a:ext cx="18827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1" name="Picture 51" descr="Штатив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96"/>
          <a:stretch>
            <a:fillRect/>
          </a:stretch>
        </p:blipFill>
        <p:spPr bwMode="auto">
          <a:xfrm>
            <a:off x="285750" y="1928813"/>
            <a:ext cx="2643188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2" name="Picture 5" descr="C:\Users\Директор\Pictures\МОИ РИСУНКИ ПОФИЗИКЕ\Физприборы\про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983163"/>
            <a:ext cx="187325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63" name="Picture 51" descr="Штатив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596"/>
          <a:stretch>
            <a:fillRect/>
          </a:stretch>
        </p:blipFill>
        <p:spPr bwMode="auto">
          <a:xfrm>
            <a:off x="6227763" y="1916113"/>
            <a:ext cx="2592387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16" name="Rectangle 92"/>
          <p:cNvSpPr>
            <a:spLocks noChangeArrowheads="1"/>
          </p:cNvSpPr>
          <p:nvPr/>
        </p:nvSpPr>
        <p:spPr bwMode="auto">
          <a:xfrm>
            <a:off x="3780938" y="2571322"/>
            <a:ext cx="1397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1200" b="1" dirty="0">
                <a:solidFill>
                  <a:schemeClr val="hlink"/>
                </a:solidFill>
              </a:rPr>
              <a:t>Q </a:t>
            </a:r>
            <a:r>
              <a:rPr lang="ru-RU" altLang="ru-RU" sz="1200" b="1" dirty="0">
                <a:solidFill>
                  <a:schemeClr val="hlink"/>
                </a:solidFill>
              </a:rPr>
              <a:t>= 0,25 • 10</a:t>
            </a:r>
            <a:r>
              <a:rPr lang="ru-RU" altLang="ru-RU" sz="1200" b="1" baseline="30000" dirty="0">
                <a:solidFill>
                  <a:schemeClr val="hlink"/>
                </a:solidFill>
              </a:rPr>
              <a:t>5</a:t>
            </a:r>
            <a:r>
              <a:rPr lang="ru-RU" altLang="ru-RU" sz="1200" b="1" dirty="0">
                <a:solidFill>
                  <a:schemeClr val="hlink"/>
                </a:solidFill>
              </a:rPr>
              <a:t> Дж</a:t>
            </a:r>
            <a:endParaRPr lang="en-US" altLang="ru-RU" sz="1200" b="1" dirty="0">
              <a:solidFill>
                <a:schemeClr val="hlink"/>
              </a:solidFill>
            </a:endParaRPr>
          </a:p>
        </p:txBody>
      </p:sp>
      <p:sp>
        <p:nvSpPr>
          <p:cNvPr id="7214" name="Rectangle 95"/>
          <p:cNvSpPr>
            <a:spLocks noChangeArrowheads="1"/>
          </p:cNvSpPr>
          <p:nvPr/>
        </p:nvSpPr>
        <p:spPr bwMode="auto">
          <a:xfrm>
            <a:off x="179388" y="604838"/>
            <a:ext cx="8856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ru-RU" altLang="ru-RU" sz="1600" b="1">
                <a:solidFill>
                  <a:srgbClr val="CC0000"/>
                </a:solidFill>
              </a:rPr>
              <a:t>Удельная теплота плавления</a:t>
            </a:r>
            <a:r>
              <a:rPr lang="en-US" altLang="ru-RU" sz="1600" b="1">
                <a:solidFill>
                  <a:srgbClr val="CC0000"/>
                </a:solidFill>
              </a:rPr>
              <a:t> </a:t>
            </a:r>
            <a:r>
              <a:rPr lang="en-US" altLang="ru-RU" sz="2000" b="1">
                <a:solidFill>
                  <a:schemeClr val="tx2"/>
                </a:solidFill>
              </a:rPr>
              <a:t>(</a:t>
            </a:r>
            <a:r>
              <a:rPr lang="en-US" altLang="ru-RU" sz="2000" b="1">
                <a:solidFill>
                  <a:schemeClr val="tx2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2000" b="1">
                <a:solidFill>
                  <a:schemeClr val="tx2"/>
                </a:solidFill>
              </a:rPr>
              <a:t>)</a:t>
            </a:r>
            <a:r>
              <a:rPr lang="ru-RU" altLang="ru-RU" sz="2000" b="1">
                <a:solidFill>
                  <a:schemeClr val="tx2"/>
                </a:solidFill>
              </a:rPr>
              <a:t> </a:t>
            </a:r>
            <a:r>
              <a:rPr lang="ru-RU" altLang="ru-RU" sz="1400" b="1"/>
              <a:t>– это физическая величина, показывающая, какое количество теплоты необходимо для полного превращения 1 кг вещества из твердого состояния в жидкое, взятого при температуре плавления.</a:t>
            </a:r>
          </a:p>
        </p:txBody>
      </p:sp>
      <p:sp>
        <p:nvSpPr>
          <p:cNvPr id="7215" name="Rectangle 96"/>
          <p:cNvSpPr>
            <a:spLocks noChangeArrowheads="1"/>
          </p:cNvSpPr>
          <p:nvPr/>
        </p:nvSpPr>
        <p:spPr bwMode="auto">
          <a:xfrm>
            <a:off x="468313" y="1412875"/>
            <a:ext cx="57800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1400" b="1"/>
              <a:t>Единицей удельной теплоты плавления в СИ служит 1 Дж/кг.</a:t>
            </a:r>
          </a:p>
        </p:txBody>
      </p:sp>
      <p:sp>
        <p:nvSpPr>
          <p:cNvPr id="7217" name="Rectangle 31"/>
          <p:cNvSpPr>
            <a:spLocks noChangeArrowheads="1"/>
          </p:cNvSpPr>
          <p:nvPr/>
        </p:nvSpPr>
        <p:spPr bwMode="auto">
          <a:xfrm>
            <a:off x="6443663" y="1341438"/>
            <a:ext cx="190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33CC"/>
                </a:solidFill>
              </a:rPr>
              <a:t>[</a:t>
            </a:r>
            <a:r>
              <a:rPr lang="en-US" altLang="ru-RU" sz="2400" b="1">
                <a:solidFill>
                  <a:srgbClr val="0033CC"/>
                </a:solidFill>
                <a:latin typeface="Symbol" panose="05050102010706020507" pitchFamily="18" charset="2"/>
              </a:rPr>
              <a:t>l</a:t>
            </a:r>
            <a:r>
              <a:rPr lang="ru-RU" altLang="ru-RU" sz="2400" b="1">
                <a:solidFill>
                  <a:srgbClr val="0033CC"/>
                </a:solidFill>
              </a:rPr>
              <a:t>] = [Дж</a:t>
            </a:r>
            <a:r>
              <a:rPr lang="en-US" altLang="ru-RU" sz="2400" b="1">
                <a:solidFill>
                  <a:srgbClr val="0033CC"/>
                </a:solidFill>
              </a:rPr>
              <a:t>/</a:t>
            </a:r>
            <a:r>
              <a:rPr lang="ru-RU" altLang="ru-RU" sz="2400" b="1">
                <a:solidFill>
                  <a:srgbClr val="0033CC"/>
                </a:solidFill>
              </a:rPr>
              <a:t>кг]</a:t>
            </a:r>
          </a:p>
        </p:txBody>
      </p:sp>
      <p:sp>
        <p:nvSpPr>
          <p:cNvPr id="26724" name="Rectangle 100"/>
          <p:cNvSpPr>
            <a:spLocks noChangeArrowheads="1"/>
          </p:cNvSpPr>
          <p:nvPr/>
        </p:nvSpPr>
        <p:spPr bwMode="auto">
          <a:xfrm>
            <a:off x="1692275" y="1773238"/>
            <a:ext cx="1636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C0000"/>
                </a:solidFill>
              </a:rPr>
              <a:t>Q </a:t>
            </a:r>
            <a:r>
              <a:rPr lang="ru-RU" altLang="ru-RU" sz="3200" b="1">
                <a:solidFill>
                  <a:srgbClr val="CC0000"/>
                </a:solidFill>
              </a:rPr>
              <a:t>= </a:t>
            </a:r>
            <a:r>
              <a:rPr lang="en-US" altLang="ru-RU" sz="2800" b="1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3200" b="1">
                <a:solidFill>
                  <a:srgbClr val="CC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3200" b="1">
                <a:solidFill>
                  <a:srgbClr val="CC0000"/>
                </a:solidFill>
              </a:rPr>
              <a:t>m</a:t>
            </a:r>
            <a:endParaRPr lang="ru-RU" altLang="ru-RU" sz="3200" b="1">
              <a:solidFill>
                <a:srgbClr val="CC0000"/>
              </a:solidFill>
            </a:endParaRPr>
          </a:p>
        </p:txBody>
      </p:sp>
      <p:sp>
        <p:nvSpPr>
          <p:cNvPr id="26725" name="Rectangle 101"/>
          <p:cNvSpPr>
            <a:spLocks noChangeArrowheads="1"/>
          </p:cNvSpPr>
          <p:nvPr/>
        </p:nvSpPr>
        <p:spPr bwMode="auto">
          <a:xfrm>
            <a:off x="3708400" y="1773238"/>
            <a:ext cx="159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800" b="1">
                <a:solidFill>
                  <a:schemeClr val="hlink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3200" b="1">
                <a:solidFill>
                  <a:schemeClr val="hlink"/>
                </a:solidFill>
                <a:latin typeface="Symbol" panose="05050102010706020507" pitchFamily="18" charset="2"/>
              </a:rPr>
              <a:t> = </a:t>
            </a:r>
            <a:r>
              <a:rPr lang="en-US" altLang="ru-RU" sz="3200" b="1">
                <a:solidFill>
                  <a:schemeClr val="hlink"/>
                </a:solidFill>
              </a:rPr>
              <a:t>Q/m</a:t>
            </a:r>
            <a:endParaRPr lang="ru-RU" altLang="ru-RU" sz="3200" b="1">
              <a:solidFill>
                <a:schemeClr val="hlink"/>
              </a:solidFill>
            </a:endParaRPr>
          </a:p>
        </p:txBody>
      </p:sp>
      <p:sp>
        <p:nvSpPr>
          <p:cNvPr id="26726" name="Rectangle 102"/>
          <p:cNvSpPr>
            <a:spLocks noChangeArrowheads="1"/>
          </p:cNvSpPr>
          <p:nvPr/>
        </p:nvSpPr>
        <p:spPr bwMode="auto">
          <a:xfrm>
            <a:off x="5422900" y="1773238"/>
            <a:ext cx="15970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chemeClr val="hlink"/>
                </a:solidFill>
              </a:rPr>
              <a:t>m</a:t>
            </a:r>
            <a:r>
              <a:rPr lang="en-US" altLang="ru-RU" sz="3200" b="1">
                <a:solidFill>
                  <a:schemeClr val="hlink"/>
                </a:solidFill>
                <a:latin typeface="Symbol" panose="05050102010706020507" pitchFamily="18" charset="2"/>
              </a:rPr>
              <a:t> = </a:t>
            </a:r>
            <a:r>
              <a:rPr lang="en-US" altLang="ru-RU" sz="3200" b="1">
                <a:solidFill>
                  <a:schemeClr val="hlink"/>
                </a:solidFill>
              </a:rPr>
              <a:t>Q/</a:t>
            </a:r>
            <a:r>
              <a:rPr lang="en-US" altLang="ru-RU" sz="2800" b="1">
                <a:solidFill>
                  <a:schemeClr val="hlink"/>
                </a:solidFill>
                <a:latin typeface="Symbol" panose="05050102010706020507" pitchFamily="18" charset="2"/>
              </a:rPr>
              <a:t>l</a:t>
            </a:r>
            <a:endParaRPr lang="ru-RU" altLang="ru-RU" sz="2800" b="1">
              <a:solidFill>
                <a:schemeClr val="hlink"/>
              </a:solidFill>
            </a:endParaRPr>
          </a:p>
        </p:txBody>
      </p:sp>
      <p:sp>
        <p:nvSpPr>
          <p:cNvPr id="55" name="Rectangle 93"/>
          <p:cNvSpPr>
            <a:spLocks noChangeArrowheads="1"/>
          </p:cNvSpPr>
          <p:nvPr/>
        </p:nvSpPr>
        <p:spPr bwMode="auto">
          <a:xfrm>
            <a:off x="3770313" y="3304746"/>
            <a:ext cx="139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ru-RU" sz="1200" b="1" dirty="0">
                <a:solidFill>
                  <a:schemeClr val="hlink"/>
                </a:solidFill>
              </a:rPr>
              <a:t>Q </a:t>
            </a:r>
            <a:r>
              <a:rPr lang="ru-RU" altLang="ru-RU" sz="1200" b="1" dirty="0">
                <a:solidFill>
                  <a:schemeClr val="hlink"/>
                </a:solidFill>
              </a:rPr>
              <a:t>= 0,59 • 10</a:t>
            </a:r>
            <a:r>
              <a:rPr lang="ru-RU" altLang="ru-RU" sz="1200" b="1" baseline="30000" dirty="0">
                <a:solidFill>
                  <a:schemeClr val="hlink"/>
                </a:solidFill>
              </a:rPr>
              <a:t>5</a:t>
            </a:r>
            <a:r>
              <a:rPr lang="ru-RU" altLang="ru-RU" sz="1200" b="1" dirty="0">
                <a:solidFill>
                  <a:schemeClr val="hlink"/>
                </a:solidFill>
              </a:rPr>
              <a:t> Дж</a:t>
            </a:r>
            <a:endParaRPr lang="en-US" altLang="ru-RU" sz="1200" b="1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0"/>
                                        <p:tgtEl>
                                          <p:spTgt spid="26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3000"/>
                                        <p:tgtEl>
                                          <p:spTgt spid="26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26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5" dur="3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000"/>
                                        <p:tgtEl>
                                          <p:spTgt spid="2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0"/>
                                        <p:tgtEl>
                                          <p:spTgt spid="2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6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6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70" grpId="0" animBg="1"/>
      <p:bldP spid="2" grpId="0" animBg="1"/>
      <p:bldP spid="26695" grpId="0"/>
      <p:bldP spid="26696" grpId="0"/>
      <p:bldP spid="4" grpId="0"/>
      <p:bldP spid="5" grpId="0"/>
      <p:bldP spid="6" grpId="0"/>
      <p:bldP spid="7" grpId="0"/>
      <p:bldP spid="8" grpId="0"/>
      <p:bldP spid="26716" grpId="0"/>
      <p:bldP spid="7214" grpId="0"/>
      <p:bldP spid="7215" grpId="0"/>
      <p:bldP spid="7217" grpId="0"/>
      <p:bldP spid="26724" grpId="0"/>
      <p:bldP spid="26725" grpId="0"/>
      <p:bldP spid="26726" grpId="0"/>
      <p:bldP spid="5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712968" cy="5720530"/>
          </a:xfrm>
        </p:spPr>
      </p:pic>
    </p:spTree>
    <p:extLst>
      <p:ext uri="{BB962C8B-B14F-4D97-AF65-F5344CB8AC3E}">
        <p14:creationId xmlns="" xmlns:p14="http://schemas.microsoft.com/office/powerpoint/2010/main" val="30982447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иректор\Pictures\МОИ РИСУНКИ ПОФИЗИКЕ\Графики\Клетка лис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62" t="31325" b="330"/>
          <a:stretch>
            <a:fillRect/>
          </a:stretch>
        </p:blipFill>
        <p:spPr bwMode="auto">
          <a:xfrm>
            <a:off x="827088" y="2781300"/>
            <a:ext cx="41021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61"/>
          <p:cNvSpPr>
            <a:spLocks noChangeArrowheads="1"/>
          </p:cNvSpPr>
          <p:nvPr/>
        </p:nvSpPr>
        <p:spPr bwMode="auto">
          <a:xfrm>
            <a:off x="4427538" y="3429000"/>
            <a:ext cx="288925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148" name="Line 2"/>
          <p:cNvSpPr>
            <a:spLocks noChangeShapeType="1"/>
          </p:cNvSpPr>
          <p:nvPr/>
        </p:nvSpPr>
        <p:spPr bwMode="auto">
          <a:xfrm flipV="1">
            <a:off x="806450" y="2628900"/>
            <a:ext cx="0" cy="3276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 flipV="1">
            <a:off x="755650" y="5067300"/>
            <a:ext cx="4013200" cy="17463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827088" y="3429000"/>
            <a:ext cx="1122362" cy="10287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7" name="Line 8"/>
          <p:cNvSpPr>
            <a:spLocks noChangeShapeType="1"/>
          </p:cNvSpPr>
          <p:nvPr/>
        </p:nvSpPr>
        <p:spPr bwMode="auto">
          <a:xfrm>
            <a:off x="1949450" y="4457700"/>
            <a:ext cx="1524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38" name="Line 9"/>
          <p:cNvSpPr>
            <a:spLocks noChangeShapeType="1"/>
          </p:cNvSpPr>
          <p:nvPr/>
        </p:nvSpPr>
        <p:spPr bwMode="auto">
          <a:xfrm>
            <a:off x="3473450" y="4457700"/>
            <a:ext cx="1169988" cy="127635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41" name="Text Box 14"/>
          <p:cNvSpPr txBox="1">
            <a:spLocks noChangeArrowheads="1"/>
          </p:cNvSpPr>
          <p:nvPr/>
        </p:nvSpPr>
        <p:spPr bwMode="auto">
          <a:xfrm>
            <a:off x="2339975" y="4192588"/>
            <a:ext cx="1092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/>
              <a:t>Отвердевание</a:t>
            </a:r>
          </a:p>
        </p:txBody>
      </p:sp>
      <p:sp>
        <p:nvSpPr>
          <p:cNvPr id="44042" name="Text Box 15"/>
          <p:cNvSpPr txBox="1">
            <a:spLocks noChangeArrowheads="1"/>
          </p:cNvSpPr>
          <p:nvPr/>
        </p:nvSpPr>
        <p:spPr bwMode="auto">
          <a:xfrm rot="2840747">
            <a:off x="3417888" y="4583113"/>
            <a:ext cx="968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/>
              <a:t>Охлаждение</a:t>
            </a:r>
          </a:p>
        </p:txBody>
      </p:sp>
      <p:sp>
        <p:nvSpPr>
          <p:cNvPr id="44050" name="Text Box 28"/>
          <p:cNvSpPr txBox="1">
            <a:spLocks noChangeArrowheads="1"/>
          </p:cNvSpPr>
          <p:nvPr/>
        </p:nvSpPr>
        <p:spPr bwMode="auto">
          <a:xfrm>
            <a:off x="2195513" y="3573463"/>
            <a:ext cx="121761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CC0000"/>
                </a:solidFill>
              </a:rPr>
              <a:t>Выделение </a:t>
            </a:r>
            <a:r>
              <a:rPr lang="en-US" altLang="ru-RU" sz="1200" b="1">
                <a:solidFill>
                  <a:srgbClr val="CC0000"/>
                </a:solidFill>
              </a:rPr>
              <a:t>Q</a:t>
            </a:r>
            <a:endParaRPr lang="ru-RU" altLang="ru-RU" sz="1200" b="1">
              <a:solidFill>
                <a:srgbClr val="CC0000"/>
              </a:solidFill>
            </a:endParaRPr>
          </a:p>
        </p:txBody>
      </p:sp>
      <p:sp>
        <p:nvSpPr>
          <p:cNvPr id="44051" name="Text Box 29"/>
          <p:cNvSpPr txBox="1">
            <a:spLocks noChangeArrowheads="1"/>
          </p:cNvSpPr>
          <p:nvPr/>
        </p:nvSpPr>
        <p:spPr bwMode="auto">
          <a:xfrm>
            <a:off x="827088" y="6092825"/>
            <a:ext cx="2708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>
                <a:solidFill>
                  <a:srgbClr val="CC0000"/>
                </a:solidFill>
              </a:rPr>
              <a:t>t = t</a:t>
            </a:r>
            <a:r>
              <a:rPr lang="ru-RU" altLang="ru-RU" sz="1600" b="1">
                <a:solidFill>
                  <a:srgbClr val="CC0000"/>
                </a:solidFill>
              </a:rPr>
              <a:t> </a:t>
            </a:r>
            <a:r>
              <a:rPr lang="ru-RU" altLang="ru-RU" sz="1600" b="1" baseline="-25000">
                <a:solidFill>
                  <a:srgbClr val="CC0000"/>
                </a:solidFill>
              </a:rPr>
              <a:t>плавления</a:t>
            </a:r>
            <a:r>
              <a:rPr lang="ru-RU" altLang="ru-RU" sz="1600" b="1">
                <a:solidFill>
                  <a:srgbClr val="CC0000"/>
                </a:solidFill>
              </a:rPr>
              <a:t> = </a:t>
            </a:r>
            <a:r>
              <a:rPr lang="en-US" altLang="ru-RU" sz="1600" b="1">
                <a:solidFill>
                  <a:srgbClr val="CC0000"/>
                </a:solidFill>
              </a:rPr>
              <a:t>t </a:t>
            </a:r>
            <a:r>
              <a:rPr lang="ru-RU" altLang="ru-RU" sz="1600" b="1" baseline="-25000">
                <a:solidFill>
                  <a:srgbClr val="CC0000"/>
                </a:solidFill>
              </a:rPr>
              <a:t>отвердевания</a:t>
            </a:r>
          </a:p>
        </p:txBody>
      </p:sp>
      <p:sp>
        <p:nvSpPr>
          <p:cNvPr id="44067" name="Text Box 15"/>
          <p:cNvSpPr txBox="1">
            <a:spLocks noChangeArrowheads="1"/>
          </p:cNvSpPr>
          <p:nvPr/>
        </p:nvSpPr>
        <p:spPr bwMode="auto">
          <a:xfrm rot="2675999">
            <a:off x="1003300" y="3689350"/>
            <a:ext cx="968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000" b="1"/>
              <a:t>Охлаждение</a:t>
            </a:r>
          </a:p>
        </p:txBody>
      </p:sp>
      <p:pic>
        <p:nvPicPr>
          <p:cNvPr id="70" name="Picture 3" descr="C:\Users\Директор\Desktop\Аннимации\Стрелки и значки\righ-red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27301" y="3889375"/>
            <a:ext cx="40005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Rectangle 37"/>
          <p:cNvSpPr>
            <a:spLocks noChangeArrowheads="1"/>
          </p:cNvSpPr>
          <p:nvPr/>
        </p:nvSpPr>
        <p:spPr bwMode="auto">
          <a:xfrm>
            <a:off x="323850" y="2636838"/>
            <a:ext cx="492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 b="1"/>
              <a:t>t</a:t>
            </a:r>
            <a:r>
              <a:rPr lang="ru-RU" altLang="ru-RU" sz="1400" b="1"/>
              <a:t>,</a:t>
            </a:r>
            <a:r>
              <a:rPr lang="en-US" altLang="ru-RU" sz="1400" b="1"/>
              <a:t>°C</a:t>
            </a:r>
          </a:p>
        </p:txBody>
      </p:sp>
      <p:sp>
        <p:nvSpPr>
          <p:cNvPr id="6160" name="Rectangle 38"/>
          <p:cNvSpPr>
            <a:spLocks noChangeArrowheads="1"/>
          </p:cNvSpPr>
          <p:nvPr/>
        </p:nvSpPr>
        <p:spPr bwMode="auto">
          <a:xfrm>
            <a:off x="4356100" y="5084763"/>
            <a:ext cx="6413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 b="1"/>
              <a:t>t</a:t>
            </a:r>
            <a:r>
              <a:rPr lang="ru-RU" altLang="ru-RU" sz="1400" b="1"/>
              <a:t>,мин</a:t>
            </a:r>
            <a:endParaRPr lang="en-US" altLang="ru-RU" sz="1400" b="1"/>
          </a:p>
        </p:txBody>
      </p:sp>
      <p:sp>
        <p:nvSpPr>
          <p:cNvPr id="6161" name="Rectangle 39"/>
          <p:cNvSpPr>
            <a:spLocks noChangeArrowheads="1"/>
          </p:cNvSpPr>
          <p:nvPr/>
        </p:nvSpPr>
        <p:spPr bwMode="auto">
          <a:xfrm>
            <a:off x="539750" y="3141663"/>
            <a:ext cx="30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 b="1"/>
              <a:t>t</a:t>
            </a:r>
            <a:r>
              <a:rPr lang="ru-RU" altLang="ru-RU" sz="1400" b="1" baseline="-25000"/>
              <a:t>1</a:t>
            </a:r>
            <a:endParaRPr lang="en-US" altLang="ru-RU" sz="1400" b="1" baseline="-25000"/>
          </a:p>
        </p:txBody>
      </p:sp>
      <p:sp>
        <p:nvSpPr>
          <p:cNvPr id="44072" name="Rectangle 40"/>
          <p:cNvSpPr>
            <a:spLocks noChangeArrowheads="1"/>
          </p:cNvSpPr>
          <p:nvPr/>
        </p:nvSpPr>
        <p:spPr bwMode="auto">
          <a:xfrm>
            <a:off x="520700" y="5500688"/>
            <a:ext cx="3063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 b="1"/>
              <a:t>t</a:t>
            </a:r>
            <a:r>
              <a:rPr lang="ru-RU" altLang="ru-RU" sz="1400" b="1" baseline="-25000"/>
              <a:t>2</a:t>
            </a:r>
            <a:endParaRPr lang="en-US" altLang="ru-RU" sz="1400" b="1" baseline="-25000"/>
          </a:p>
        </p:txBody>
      </p:sp>
      <p:sp>
        <p:nvSpPr>
          <p:cNvPr id="44073" name="Rectangle 41"/>
          <p:cNvSpPr>
            <a:spLocks noChangeArrowheads="1"/>
          </p:cNvSpPr>
          <p:nvPr/>
        </p:nvSpPr>
        <p:spPr bwMode="auto">
          <a:xfrm>
            <a:off x="512763" y="4221163"/>
            <a:ext cx="2428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30000"/>
              </a:spcBef>
            </a:pPr>
            <a:r>
              <a:rPr lang="en-US" altLang="ru-RU" sz="1400" b="1"/>
              <a:t>t</a:t>
            </a:r>
            <a:endParaRPr lang="en-US" altLang="ru-RU" sz="1400" b="1" baseline="-25000"/>
          </a:p>
        </p:txBody>
      </p:sp>
      <p:sp>
        <p:nvSpPr>
          <p:cNvPr id="44074" name="Line 42"/>
          <p:cNvSpPr>
            <a:spLocks noChangeShapeType="1"/>
          </p:cNvSpPr>
          <p:nvPr/>
        </p:nvSpPr>
        <p:spPr bwMode="auto">
          <a:xfrm flipH="1">
            <a:off x="827088" y="5734050"/>
            <a:ext cx="3816350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75" name="Line 43"/>
          <p:cNvSpPr>
            <a:spLocks noChangeShapeType="1"/>
          </p:cNvSpPr>
          <p:nvPr/>
        </p:nvSpPr>
        <p:spPr bwMode="auto">
          <a:xfrm flipH="1">
            <a:off x="827088" y="4437063"/>
            <a:ext cx="1081087" cy="0"/>
          </a:xfrm>
          <a:prstGeom prst="line">
            <a:avLst/>
          </a:prstGeom>
          <a:noFill/>
          <a:ln w="9525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" name="Прямоугольник 24"/>
          <p:cNvSpPr>
            <a:spLocks noChangeArrowheads="1"/>
          </p:cNvSpPr>
          <p:nvPr/>
        </p:nvSpPr>
        <p:spPr bwMode="auto">
          <a:xfrm>
            <a:off x="1817688" y="4244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2" name="Прямоугольник 24"/>
          <p:cNvSpPr>
            <a:spLocks noChangeArrowheads="1"/>
          </p:cNvSpPr>
          <p:nvPr/>
        </p:nvSpPr>
        <p:spPr bwMode="auto">
          <a:xfrm>
            <a:off x="3313113" y="428625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6168" name="Прямоугольник 24"/>
          <p:cNvSpPr>
            <a:spLocks noChangeArrowheads="1"/>
          </p:cNvSpPr>
          <p:nvPr/>
        </p:nvSpPr>
        <p:spPr bwMode="auto">
          <a:xfrm>
            <a:off x="665163" y="3213100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chemeClr val="hlink"/>
              </a:solidFill>
            </a:endParaRPr>
          </a:p>
        </p:txBody>
      </p:sp>
      <p:sp>
        <p:nvSpPr>
          <p:cNvPr id="4" name="Прямоугольник 24"/>
          <p:cNvSpPr>
            <a:spLocks noChangeArrowheads="1"/>
          </p:cNvSpPr>
          <p:nvPr/>
        </p:nvSpPr>
        <p:spPr bwMode="auto">
          <a:xfrm>
            <a:off x="665163" y="424497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chemeClr val="hlink"/>
              </a:solidFill>
            </a:endParaRPr>
          </a:p>
        </p:txBody>
      </p:sp>
      <p:sp>
        <p:nvSpPr>
          <p:cNvPr id="5" name="Прямоугольник 24"/>
          <p:cNvSpPr>
            <a:spLocks noChangeArrowheads="1"/>
          </p:cNvSpPr>
          <p:nvPr/>
        </p:nvSpPr>
        <p:spPr bwMode="auto">
          <a:xfrm>
            <a:off x="665163" y="55165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chemeClr val="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chemeClr val="hlink"/>
              </a:solidFill>
            </a:endParaRPr>
          </a:p>
        </p:txBody>
      </p:sp>
      <p:sp>
        <p:nvSpPr>
          <p:cNvPr id="6" name="Прямоугольник 24"/>
          <p:cNvSpPr>
            <a:spLocks noChangeArrowheads="1"/>
          </p:cNvSpPr>
          <p:nvPr/>
        </p:nvSpPr>
        <p:spPr bwMode="auto">
          <a:xfrm>
            <a:off x="4500563" y="5516563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●</a:t>
            </a:r>
            <a:endParaRPr lang="ru-RU" altLang="ru-RU" sz="1600">
              <a:solidFill>
                <a:srgbClr val="C00000"/>
              </a:solidFill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0" y="692150"/>
            <a:ext cx="8964613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200" b="1">
                <a:solidFill>
                  <a:srgbClr val="0000CC"/>
                </a:solidFill>
              </a:rPr>
              <a:t>1.  При охлаждении уменьшается температура жидкости. </a:t>
            </a:r>
          </a:p>
          <a:p>
            <a:pPr eaLnBrk="1" hangingPunct="1"/>
            <a:r>
              <a:rPr lang="ru-RU" altLang="ru-RU" sz="1200" b="1">
                <a:solidFill>
                  <a:srgbClr val="0000CC"/>
                </a:solidFill>
              </a:rPr>
              <a:t>2.  Скорость движения частиц  уменьшается. </a:t>
            </a:r>
          </a:p>
          <a:p>
            <a:pPr eaLnBrk="1" hangingPunct="1"/>
            <a:r>
              <a:rPr lang="ru-RU" altLang="ru-RU" sz="1200" b="1">
                <a:solidFill>
                  <a:srgbClr val="0000CC"/>
                </a:solidFill>
              </a:rPr>
              <a:t>3. </a:t>
            </a:r>
            <a:r>
              <a:rPr lang="en-US" altLang="ru-RU" sz="1200" b="1">
                <a:solidFill>
                  <a:srgbClr val="0000CC"/>
                </a:solidFill>
              </a:rPr>
              <a:t> </a:t>
            </a:r>
            <a:r>
              <a:rPr lang="ru-RU" altLang="ru-RU" sz="1200" b="1">
                <a:solidFill>
                  <a:srgbClr val="0000CC"/>
                </a:solidFill>
              </a:rPr>
              <a:t>Уменьшается внутренняя энергия жидкости. </a:t>
            </a:r>
          </a:p>
          <a:p>
            <a:pPr eaLnBrk="1" hangingPunct="1"/>
            <a:r>
              <a:rPr lang="ru-RU" altLang="ru-RU" sz="1200" b="1">
                <a:solidFill>
                  <a:srgbClr val="0000CC"/>
                </a:solidFill>
              </a:rPr>
              <a:t>4.  Когда тело охлаждается до температуры плавления,</a:t>
            </a:r>
            <a:r>
              <a:rPr lang="en-US" altLang="ru-RU" sz="1200" b="1">
                <a:solidFill>
                  <a:srgbClr val="0000CC"/>
                </a:solidFill>
              </a:rPr>
              <a:t> </a:t>
            </a:r>
            <a:r>
              <a:rPr lang="ru-RU" altLang="ru-RU" sz="1200" b="1">
                <a:solidFill>
                  <a:srgbClr val="0000CC"/>
                </a:solidFill>
              </a:rPr>
              <a:t>кристаллическая решетка начинает восстанавливаться. </a:t>
            </a:r>
          </a:p>
        </p:txBody>
      </p:sp>
      <p:pic>
        <p:nvPicPr>
          <p:cNvPr id="6173" name="Picture 9" descr="Молекулы льд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111500"/>
            <a:ext cx="1584325" cy="15414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Молекулы воды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413" y="3163888"/>
            <a:ext cx="1458912" cy="1489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87" name="Line 55"/>
          <p:cNvSpPr>
            <a:spLocks noChangeShapeType="1"/>
          </p:cNvSpPr>
          <p:nvPr/>
        </p:nvSpPr>
        <p:spPr bwMode="auto">
          <a:xfrm flipH="1">
            <a:off x="1979613" y="3500438"/>
            <a:ext cx="230505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88" name="Line 56"/>
          <p:cNvSpPr>
            <a:spLocks noChangeShapeType="1"/>
          </p:cNvSpPr>
          <p:nvPr/>
        </p:nvSpPr>
        <p:spPr bwMode="auto">
          <a:xfrm flipH="1" flipV="1">
            <a:off x="900113" y="3429000"/>
            <a:ext cx="338455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177" name="AutoShape 57"/>
          <p:cNvSpPr>
            <a:spLocks/>
          </p:cNvSpPr>
          <p:nvPr/>
        </p:nvSpPr>
        <p:spPr bwMode="auto">
          <a:xfrm>
            <a:off x="1403350" y="2349500"/>
            <a:ext cx="1081088" cy="609600"/>
          </a:xfrm>
          <a:prstGeom prst="borderCallout1">
            <a:avLst>
              <a:gd name="adj1" fmla="val 18750"/>
              <a:gd name="adj2" fmla="val -7046"/>
              <a:gd name="adj3" fmla="val 151042"/>
              <a:gd name="adj4" fmla="val -46403"/>
            </a:avLst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000"/>
              <a:t>Начальная температура жидкости</a:t>
            </a:r>
          </a:p>
        </p:txBody>
      </p:sp>
      <p:sp>
        <p:nvSpPr>
          <p:cNvPr id="44090" name="Line 58"/>
          <p:cNvSpPr>
            <a:spLocks noChangeShapeType="1"/>
          </p:cNvSpPr>
          <p:nvPr/>
        </p:nvSpPr>
        <p:spPr bwMode="auto">
          <a:xfrm flipH="1">
            <a:off x="3492500" y="4005263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091" name="Rectangle 59"/>
          <p:cNvSpPr>
            <a:spLocks noChangeArrowheads="1"/>
          </p:cNvSpPr>
          <p:nvPr/>
        </p:nvSpPr>
        <p:spPr bwMode="auto">
          <a:xfrm>
            <a:off x="6659563" y="2133600"/>
            <a:ext cx="18700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3200" b="1">
                <a:solidFill>
                  <a:srgbClr val="CC0000"/>
                </a:solidFill>
              </a:rPr>
              <a:t>Q </a:t>
            </a:r>
            <a:r>
              <a:rPr lang="ru-RU" altLang="ru-RU" sz="3200" b="1">
                <a:solidFill>
                  <a:srgbClr val="CC0000"/>
                </a:solidFill>
              </a:rPr>
              <a:t>= - </a:t>
            </a:r>
            <a:r>
              <a:rPr lang="en-US" altLang="ru-RU" sz="2800" b="1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ru-RU" sz="3200" b="1">
                <a:solidFill>
                  <a:srgbClr val="CC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3200" b="1">
                <a:solidFill>
                  <a:srgbClr val="CC0000"/>
                </a:solidFill>
              </a:rPr>
              <a:t>m</a:t>
            </a:r>
            <a:endParaRPr lang="ru-RU" altLang="ru-RU" sz="3200" b="1">
              <a:solidFill>
                <a:srgbClr val="CC0000"/>
              </a:solidFill>
            </a:endParaRPr>
          </a:p>
        </p:txBody>
      </p:sp>
      <p:sp>
        <p:nvSpPr>
          <p:cNvPr id="44095" name="Rectangle 63"/>
          <p:cNvSpPr>
            <a:spLocks noChangeArrowheads="1"/>
          </p:cNvSpPr>
          <p:nvPr/>
        </p:nvSpPr>
        <p:spPr bwMode="auto">
          <a:xfrm>
            <a:off x="5357813" y="5072063"/>
            <a:ext cx="3571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2000" b="1"/>
              <a:t>Температуру, при которой вещество отвердевает, называют </a:t>
            </a:r>
            <a:r>
              <a:rPr lang="ru-RU" altLang="ru-RU" sz="2000" b="1">
                <a:solidFill>
                  <a:srgbClr val="CC0000"/>
                </a:solidFill>
              </a:rPr>
              <a:t>температурой отвердевания</a:t>
            </a:r>
            <a:r>
              <a:rPr lang="en-US" altLang="ru-RU" sz="2000" b="1">
                <a:solidFill>
                  <a:srgbClr val="CC0000"/>
                </a:solidFill>
              </a:rPr>
              <a:t>.</a:t>
            </a:r>
            <a:endParaRPr lang="ru-RU" altLang="ru-RU" sz="2000" b="1">
              <a:solidFill>
                <a:srgbClr val="CC0000"/>
              </a:solidFill>
            </a:endParaRPr>
          </a:p>
        </p:txBody>
      </p:sp>
      <p:sp>
        <p:nvSpPr>
          <p:cNvPr id="44096" name="Rectangle 64"/>
          <p:cNvSpPr>
            <a:spLocks noChangeArrowheads="1"/>
          </p:cNvSpPr>
          <p:nvPr/>
        </p:nvSpPr>
        <p:spPr bwMode="auto">
          <a:xfrm>
            <a:off x="395288" y="1557338"/>
            <a:ext cx="8569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CC0000"/>
                </a:solidFill>
              </a:rPr>
              <a:t>Количество теплоты, выделяющееся при отвердевании (кристаллизации), равно количеству теплоты, поглощённому при плавлении.</a:t>
            </a:r>
          </a:p>
        </p:txBody>
      </p:sp>
      <p:pic>
        <p:nvPicPr>
          <p:cNvPr id="6183" name="Picture 2" descr="C:\Users\Директор\Pictures\МОИ РИСУНКИ ПОФИЗИКЕ\Тепло\Рисунок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88162">
            <a:off x="4284663" y="2492375"/>
            <a:ext cx="46624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3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20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9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4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2" grpId="0"/>
      <p:bldP spid="44050" grpId="0"/>
      <p:bldP spid="44051" grpId="0"/>
      <p:bldP spid="44067" grpId="0"/>
      <p:bldP spid="44072" grpId="0"/>
      <p:bldP spid="44073" grpId="0"/>
      <p:bldP spid="65" grpId="0"/>
      <p:bldP spid="2" grpId="0"/>
      <p:bldP spid="4" grpId="0"/>
      <p:bldP spid="5" grpId="0"/>
      <p:bldP spid="6" grpId="0"/>
      <p:bldP spid="32781" grpId="0" animBg="1"/>
      <p:bldP spid="44091" grpId="0"/>
      <p:bldP spid="44095" grpId="0"/>
      <p:bldP spid="440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Коля измерил толщину снега, выпавшего за зиму на огороде . Она оказалась в среднем около 58 см. Используя термометр, он определил температуру воздуха на улице, она была равна </a:t>
            </a:r>
            <a:r>
              <a:rPr lang="ru-RU" sz="2800" i="1" dirty="0" smtClean="0"/>
              <a:t>0</a:t>
            </a:r>
            <a:r>
              <a:rPr lang="ru-RU" sz="2800" i="1" baseline="30000" dirty="0" smtClean="0"/>
              <a:t>0</a:t>
            </a:r>
            <a:r>
              <a:rPr lang="ru-RU" sz="2800" i="1" dirty="0" smtClean="0"/>
              <a:t>С.</a:t>
            </a:r>
            <a:r>
              <a:rPr lang="ru-RU" sz="2800" dirty="0" smtClean="0"/>
              <a:t> На опыте он получил, что слой снега в 1 см, растаяв, образует слой воды в 1 мм. Сколько теплоты требуется на таяние снега, покрывающего 1 м</a:t>
            </a:r>
            <a:r>
              <a:rPr lang="ru-RU" sz="2800" baseline="30000" dirty="0" smtClean="0"/>
              <a:t>2</a:t>
            </a:r>
            <a:r>
              <a:rPr lang="ru-RU" sz="2800" dirty="0" smtClean="0"/>
              <a:t> поверхности Земли, если плотность воды -1000 кг/м</a:t>
            </a:r>
            <a:r>
              <a:rPr lang="ru-RU" sz="2800" baseline="30000" dirty="0" smtClean="0"/>
              <a:t>3</a:t>
            </a:r>
            <a:r>
              <a:rPr lang="ru-RU" sz="2800" dirty="0" smtClean="0"/>
              <a:t>, удельная теплота плавления снега 34 0000Дж/кг, удельная теплоемкость льда 2100 Дж/кг 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С.</a:t>
            </a:r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848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Сколько бытового газа надо сжечь, чтобы нагреть лёд массой </a:t>
            </a:r>
            <a:r>
              <a:rPr lang="ru-RU" sz="4000" dirty="0" err="1" smtClean="0"/>
              <a:t>m</a:t>
            </a:r>
            <a:r>
              <a:rPr lang="ru-RU" sz="4000" dirty="0" smtClean="0"/>
              <a:t> = 100 г</a:t>
            </a:r>
            <a:br>
              <a:rPr lang="ru-RU" sz="4000" dirty="0" smtClean="0"/>
            </a:br>
            <a:r>
              <a:rPr lang="ru-RU" sz="4000" dirty="0" smtClean="0"/>
              <a:t>от  температуры  t1 = −20 ◦C до t2 = 10 ◦C</a:t>
            </a:r>
            <a:endParaRPr lang="ru-RU" sz="4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755576" y="1280173"/>
            <a:ext cx="813690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акое количество теплоты необходимо затратить на то, чтобы получить из куска льда, массой 2 кг взятого при температуре     – 20°С    воду, нагретую до +20 °С?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8846"/>
            <a:ext cx="712879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Удельной теплотой плавления называется физическая величина, показывающая, какое ___________ необходимо сообщить кристаллическому телу массой ___ чтобы при температуре _______ полностью перевести его в ______ состояние.</a:t>
            </a:r>
          </a:p>
          <a:p>
            <a:r>
              <a:rPr lang="ru-RU" sz="2000" dirty="0" smtClean="0"/>
              <a:t>Удельную теплоту плавления обозначают  буквой _________.</a:t>
            </a:r>
          </a:p>
          <a:p>
            <a:r>
              <a:rPr lang="ru-RU" sz="2000" dirty="0" smtClean="0"/>
              <a:t>Единицей измерения удельной теплоты плавления в СИ является </a:t>
            </a:r>
          </a:p>
          <a:p>
            <a:r>
              <a:rPr lang="ru-RU" sz="2000" dirty="0" smtClean="0"/>
              <a:t>1______</a:t>
            </a:r>
          </a:p>
          <a:p>
            <a:r>
              <a:rPr lang="ru-RU" sz="2000" dirty="0" smtClean="0"/>
              <a:t>Удельная теплота плавления льда равна 3,4 · 10 ⁵. Это означает, что для </a:t>
            </a:r>
            <a:r>
              <a:rPr lang="ru-RU" sz="2000" dirty="0" err="1" smtClean="0"/>
              <a:t>для</a:t>
            </a:r>
            <a:r>
              <a:rPr lang="ru-RU" sz="2000" dirty="0" smtClean="0"/>
              <a:t> ________ куска льда массой ____ ,взятого при температуре 0⁰ С, в воду такой же температуры требуется ________ 3,4 · 10 ⁵ Дж _________.</a:t>
            </a:r>
          </a:p>
          <a:p>
            <a:r>
              <a:rPr lang="ru-RU" sz="2000" dirty="0" smtClean="0"/>
              <a:t>Для решения задач используются формулы:  Q = </a:t>
            </a:r>
            <a:r>
              <a:rPr lang="ru-RU" sz="2000" dirty="0" err="1" smtClean="0"/>
              <a:t>λ </a:t>
            </a:r>
            <a:r>
              <a:rPr lang="ru-RU" sz="2000" dirty="0" smtClean="0"/>
              <a:t>· </a:t>
            </a:r>
            <a:r>
              <a:rPr lang="ru-RU" sz="2000" dirty="0" err="1" smtClean="0"/>
              <a:t>m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λ </a:t>
            </a:r>
            <a:r>
              <a:rPr lang="ru-RU" sz="2000" dirty="0" smtClean="0"/>
              <a:t>=_______  ;</a:t>
            </a:r>
          </a:p>
          <a:p>
            <a:r>
              <a:rPr lang="ru-RU" sz="2000" dirty="0" smtClean="0"/>
              <a:t> </a:t>
            </a:r>
            <a:r>
              <a:rPr lang="ru-RU" sz="2000" dirty="0" err="1" smtClean="0"/>
              <a:t>m</a:t>
            </a:r>
            <a:r>
              <a:rPr lang="ru-RU" sz="2000" dirty="0" smtClean="0"/>
              <a:t> =________.  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1" y="2068926"/>
            <a:ext cx="3096344" cy="38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00104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Домашнее задание:</a:t>
            </a:r>
          </a:p>
          <a:p>
            <a:r>
              <a:rPr lang="ru-RU" dirty="0" smtClean="0"/>
              <a:t>1) </a:t>
            </a:r>
            <a:r>
              <a:rPr lang="ru-RU" dirty="0"/>
              <a:t>п15, </a:t>
            </a:r>
            <a:r>
              <a:rPr lang="ru-RU" dirty="0" err="1"/>
              <a:t>упр</a:t>
            </a:r>
            <a:r>
              <a:rPr lang="ru-RU" dirty="0"/>
              <a:t> </a:t>
            </a:r>
            <a:r>
              <a:rPr lang="ru-RU" dirty="0" smtClean="0"/>
              <a:t>12 №4</a:t>
            </a:r>
          </a:p>
          <a:p>
            <a:r>
              <a:rPr lang="ru-RU" dirty="0" smtClean="0"/>
              <a:t>2) провести эксперимент и записать видео на телефон  «Плавление аморфного тела»</a:t>
            </a:r>
          </a:p>
          <a:p>
            <a:r>
              <a:rPr lang="ru-RU" dirty="0" smtClean="0"/>
              <a:t>3) №</a:t>
            </a:r>
            <a:r>
              <a:rPr lang="ru-RU" dirty="0" smtClean="0"/>
              <a:t>1095*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58905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sz="2400" b="1" i="1" dirty="0" smtClean="0">
                <a:solidFill>
                  <a:schemeClr val="tx2"/>
                </a:solidFill>
              </a:rPr>
              <a:t>2) Процесс превращение жидкости в твердое тело называется …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а) сублимацией;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б) парообразованием;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в) плавлением;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г) </a:t>
            </a:r>
            <a:r>
              <a:rPr lang="ru-RU" i="1" dirty="0" smtClean="0"/>
              <a:t>конденсацией;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д) десублимацией;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е) кристаллизацией.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1116013" y="1125538"/>
            <a:ext cx="6964362" cy="1201737"/>
          </a:xfrm>
        </p:spPr>
        <p:txBody>
          <a:bodyPr/>
          <a:lstStyle/>
          <a:p>
            <a:pPr marL="342900" indent="-342900"/>
            <a:r>
              <a:rPr lang="ru-RU" sz="2400" b="1" i="1" dirty="0" smtClean="0">
                <a:solidFill>
                  <a:schemeClr val="tx2"/>
                </a:solidFill>
              </a:rPr>
              <a:t>3) Наиболее низкая температура воздуха -88,30С была зарегистрирована в 1960 г. в Антарктиде на научной станции «Восток». Каким термометром можно пользоваться в этом месте Земли?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defRPr/>
            </a:pPr>
            <a:endParaRPr lang="ru-RU" dirty="0" smtClean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а) ртутным;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б) спиртовым;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в) можно как ртутным, так и спиртовым термометром;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г) нельзя пользоваться ни ртутным, ни спиртовым термометрами.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ru-RU" sz="2400" b="1" i="1" dirty="0" smtClean="0">
                <a:solidFill>
                  <a:schemeClr val="tx2"/>
                </a:solidFill>
              </a:rPr>
              <a:t>4) В алюминиевом стакане можно расплавить…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endParaRPr lang="ru-RU" sz="2400" dirty="0" smtClean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а) цинк;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б) золото;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в) медь;</a:t>
            </a:r>
            <a:endParaRPr lang="ru-RU" dirty="0"/>
          </a:p>
          <a:p>
            <a:pPr marL="0" indent="0" fontAlgn="auto">
              <a:spcAft>
                <a:spcPts val="0"/>
              </a:spcAft>
              <a:buFont typeface="Brush Script MT" pitchFamily="66" charset="0"/>
              <a:buNone/>
              <a:defRPr/>
            </a:pPr>
            <a:r>
              <a:rPr lang="ru-RU" i="1" dirty="0"/>
              <a:t>г) чугун.</a:t>
            </a:r>
            <a:endParaRPr lang="ru-RU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5) По изображенному графику нагревания и плавления определите что это за вещество?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6696744" cy="32403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6)По изображенному графику нагревания и плавления определите какие участки соответствуют твердому состоянии вещества?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6984776" cy="31683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7) По изображенному графику нагревания и плавления определите какие участки соответствуют жидкому состоянию вещества?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6984776" cy="31683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dirty="0" smtClean="0"/>
              <a:t>8) По изображенному графику нагревания и плавления определите какие участки соответствуют и твердому  и жидкому состоянию вещества?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6984776" cy="31683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</TotalTime>
  <Words>885</Words>
  <Application>Microsoft Office PowerPoint</Application>
  <PresentationFormat>Экран (4:3)</PresentationFormat>
  <Paragraphs>205</Paragraphs>
  <Slides>29</Slides>
  <Notes>4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1) Процесс перехода вещества из твердого состояния в жидкое называется … </vt:lpstr>
      <vt:lpstr>2) Процесс превращение жидкости в твердое тело называется … </vt:lpstr>
      <vt:lpstr>3) Наиболее низкая температура воздуха -88,30С была зарегистрирована в 1960 г. в Антарктиде на научной станции «Восток». Каким термометром можно пользоваться в этом месте Земли? </vt:lpstr>
      <vt:lpstr>4) В алюминиевом стакане можно расплавить… </vt:lpstr>
      <vt:lpstr>5) По изображенному графику нагревания и плавления определите что это за вещество?  </vt:lpstr>
      <vt:lpstr>6)По изображенному графику нагревания и плавления определите какие участки соответствуют твердому состоянии вещества? </vt:lpstr>
      <vt:lpstr>7) По изображенному графику нагревания и плавления определите какие участки соответствуют жидкому состоянию вещества? </vt:lpstr>
      <vt:lpstr>8) По изображенному графику нагревания и плавления определите какие участки соответствуют и твердому  и жидкому состоянию вещества? </vt:lpstr>
      <vt:lpstr>9)Какая  температура плавления олова?</vt:lpstr>
      <vt:lpstr>Слайд 11</vt:lpstr>
      <vt:lpstr>   11) Сколько времени олово все еще можно было наблюдать в твердом виде?   </vt:lpstr>
      <vt:lpstr>     12) Какое вещество расплавилось быстрее?    </vt:lpstr>
      <vt:lpstr>Взаимопроверка по образцу: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Рефлексия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Директор</dc:creator>
  <cp:lastModifiedBy>HP</cp:lastModifiedBy>
  <cp:revision>64</cp:revision>
  <dcterms:created xsi:type="dcterms:W3CDTF">2010-09-21T21:38:55Z</dcterms:created>
  <dcterms:modified xsi:type="dcterms:W3CDTF">2021-10-17T10:10:06Z</dcterms:modified>
</cp:coreProperties>
</file>