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91" r:id="rId3"/>
    <p:sldId id="292" r:id="rId4"/>
    <p:sldId id="268" r:id="rId5"/>
    <p:sldId id="270" r:id="rId6"/>
    <p:sldId id="274" r:id="rId7"/>
    <p:sldId id="290" r:id="rId8"/>
    <p:sldId id="293" r:id="rId9"/>
    <p:sldId id="294" r:id="rId10"/>
    <p:sldId id="295" r:id="rId11"/>
    <p:sldId id="296" r:id="rId12"/>
    <p:sldId id="271" r:id="rId13"/>
    <p:sldId id="283" r:id="rId14"/>
    <p:sldId id="284" r:id="rId15"/>
    <p:sldId id="300" r:id="rId16"/>
    <p:sldId id="298" r:id="rId17"/>
    <p:sldId id="288" r:id="rId18"/>
    <p:sldId id="289" r:id="rId19"/>
    <p:sldId id="275" r:id="rId20"/>
  </p:sldIdLst>
  <p:sldSz cx="9144000" cy="6858000" type="screen4x3"/>
  <p:notesSz cx="6858000" cy="9144000"/>
  <p:embeddedFontLst>
    <p:embeddedFont>
      <p:font typeface="Arial Black" pitchFamily="34" charset="0"/>
      <p:bold r:id="rId21"/>
    </p:embeddedFon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05.03.2023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05.03.2023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05.03.2023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itv.net/1-Reshebnik_GDZ_Russkiy_yazyk_1_klass_Kanakina_VP_Goreckiy_VG/" TargetMode="External"/><Relationship Id="rId2" Type="http://schemas.openxmlformats.org/officeDocument/2006/relationships/hyperlink" Target="https://koffkindom.ru/kakie-meropriyatiya-mozhno-sdelat-k-8-mart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d-mama.ru/kartochki-cifry-ot-1-do-10-raspechat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3608" y="146531"/>
            <a:ext cx="7772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Русский язык  1  </a:t>
            </a: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класс</a:t>
            </a:r>
            <a:b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УМК  «Школа  России»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776864" cy="1470025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Слово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 слог.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Слог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как минимальная произносительная </a:t>
            </a:r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единиц</a:t>
            </a:r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771800" y="4437112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Корешкова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Ю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Ю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.,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 начальных классов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СОШ № 3 «Пеликан»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г. Бердск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Новосибирская область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2023год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t="11233" r="10810" b="75554"/>
          <a:stretch/>
        </p:blipFill>
        <p:spPr>
          <a:xfrm>
            <a:off x="2105472" y="3175016"/>
            <a:ext cx="5904656" cy="1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1.Прочитай слово.</a:t>
            </a:r>
          </a:p>
          <a:p>
            <a:r>
              <a:rPr lang="ru-RU" dirty="0" smtClean="0"/>
              <a:t>2.Подчеркни гласные. Сколько гласных столько и слогов.</a:t>
            </a:r>
          </a:p>
          <a:p>
            <a:r>
              <a:rPr lang="ru-RU" dirty="0" smtClean="0"/>
              <a:t>3. Проговори (или прохлопай) слоги, проведи чёрточки.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0-12-19г\Desktop\Fizkultminutki_dlya_1_klassa_v_stihah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990" y="332656"/>
            <a:ext cx="7294633" cy="579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08104" y="5949280"/>
            <a:ext cx="331236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32 упр. 2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60648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определять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,  сколько  в  слове  слогов?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13773" t="68477" r="3591" b="25817"/>
          <a:stretch/>
        </p:blipFill>
        <p:spPr>
          <a:xfrm>
            <a:off x="1619672" y="1381740"/>
            <a:ext cx="7131973" cy="72008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10" y="2346187"/>
            <a:ext cx="675892" cy="7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541" y="2346187"/>
            <a:ext cx="675892" cy="7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685" y="2346187"/>
            <a:ext cx="675892" cy="7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751" y="2318702"/>
            <a:ext cx="675892" cy="7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ds04.infourok.ru/uploads/ex/1226/00196685-d58a3c7c/hello_html_m56a669a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84" b="49088"/>
          <a:stretch/>
        </p:blipFill>
        <p:spPr bwMode="auto">
          <a:xfrm>
            <a:off x="1708291" y="2336168"/>
            <a:ext cx="106337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s04.infourok.ru/uploads/ex/1226/00196685-d58a3c7c/hello_html_m56a669af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33" b="49088"/>
          <a:stretch/>
        </p:blipFill>
        <p:spPr bwMode="auto">
          <a:xfrm>
            <a:off x="3271489" y="2336168"/>
            <a:ext cx="1051173" cy="8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s04.infourok.ru/uploads/ex/1226/00196685-d58a3c7c/hello_html_m56a669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33" b="49088"/>
          <a:stretch/>
        </p:blipFill>
        <p:spPr bwMode="auto">
          <a:xfrm>
            <a:off x="4938170" y="2350764"/>
            <a:ext cx="1051173" cy="8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s04.infourok.ru/uploads/ex/1226/00196685-d58a3c7c/hello_html_m56a669af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42" r="50252"/>
          <a:stretch/>
        </p:blipFill>
        <p:spPr bwMode="auto">
          <a:xfrm>
            <a:off x="7040947" y="2350132"/>
            <a:ext cx="1015098" cy="8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l="12242" t="81032" b="13898"/>
          <a:stretch/>
        </p:blipFill>
        <p:spPr>
          <a:xfrm>
            <a:off x="1333128" y="3529241"/>
            <a:ext cx="7418517" cy="574812"/>
          </a:xfrm>
          <a:prstGeom prst="rect">
            <a:avLst/>
          </a:prstGeom>
        </p:spPr>
      </p:pic>
      <p:pic>
        <p:nvPicPr>
          <p:cNvPr id="20" name="Picture 2" descr="*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06" r="71521" b="43420"/>
          <a:stretch/>
        </p:blipFill>
        <p:spPr bwMode="auto">
          <a:xfrm>
            <a:off x="1333128" y="5699372"/>
            <a:ext cx="4113504" cy="7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768126" y="4126622"/>
            <a:ext cx="2497652" cy="1450937"/>
            <a:chOff x="3768126" y="4126622"/>
            <a:chExt cx="2497652" cy="1450937"/>
          </a:xfrm>
        </p:grpSpPr>
        <p:pic>
          <p:nvPicPr>
            <p:cNvPr id="21" name="Picture 2" descr="http://cdn01.ru/files/users/images/7c/a9/7ca9749d4e39874231ef16970a9a54c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126" y="4126622"/>
              <a:ext cx="1027746" cy="145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s://phonoteka.org/uploads/posts/2021-05/1620125642_49-phonoteka_org-p-krapiva-fon-5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658" y="4301218"/>
              <a:ext cx="1080120" cy="12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043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определять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,  сколько  в  слове  слогов?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1416" y="5788527"/>
            <a:ext cx="3387557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33 упр. 3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34812" r="10810" b="42523"/>
          <a:stretch/>
        </p:blipFill>
        <p:spPr>
          <a:xfrm>
            <a:off x="1529552" y="3971971"/>
            <a:ext cx="7123727" cy="2444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11233" r="10810" b="75554"/>
          <a:stretch/>
        </p:blipFill>
        <p:spPr>
          <a:xfrm>
            <a:off x="1450172" y="1490786"/>
            <a:ext cx="6803904" cy="1267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2246826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7628" y="2246826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1911" y="2331516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9840" y="2238476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7843" y="2884807"/>
            <a:ext cx="7092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Назовите  слог,  который есть  во  всех  словах.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4248" y="28765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составлять из  слогов слова!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5949280"/>
            <a:ext cx="3387557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33 упр. 4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4459" t="61881" r="13783" b="14996"/>
          <a:stretch/>
        </p:blipFill>
        <p:spPr>
          <a:xfrm>
            <a:off x="1390706" y="1241758"/>
            <a:ext cx="6977919" cy="2664296"/>
          </a:xfrm>
          <a:prstGeom prst="rect">
            <a:avLst/>
          </a:prstGeom>
        </p:spPr>
      </p:pic>
      <p:pic>
        <p:nvPicPr>
          <p:cNvPr id="7" name="Picture 2" descr="*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" t="48595" r="5378" b="30139"/>
          <a:stretch/>
        </p:blipFill>
        <p:spPr bwMode="auto">
          <a:xfrm>
            <a:off x="1390706" y="4437112"/>
            <a:ext cx="7457150" cy="12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719" y="3676317"/>
            <a:ext cx="675892" cy="7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28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Тест.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268760"/>
            <a:ext cx="7128792" cy="518457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1.Выбери верное утверждение.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слове столько слогов, сколько в нём согласных звуков.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В слове столько слогов, сколько в нём гласных звуков.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2.Укажи слово, которое состоит из одного слога.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дождь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яма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3.Укажи слово, в котором большее количество слогов.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Медведь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Собака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4.Укажи слово, в котором слоги состоят из одного гласного звука.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А)Глаза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Ау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-Расскажите, как узнать , сколько в слове слогов?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-Постарайтесь закончить предложения. Теперь я точно знаю, что сколько в слове гласных….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-Мне стало известно, что слог- это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было интересно выполнять задания….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794" y="1252995"/>
            <a:ext cx="899159" cy="8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7"/>
          <a:stretch/>
        </p:blipFill>
        <p:spPr bwMode="auto">
          <a:xfrm>
            <a:off x="1518794" y="4197897"/>
            <a:ext cx="952664" cy="8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11" r="33178"/>
          <a:stretch/>
        </p:blipFill>
        <p:spPr bwMode="auto">
          <a:xfrm>
            <a:off x="1475654" y="2913178"/>
            <a:ext cx="98543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67644" y="332656"/>
            <a:ext cx="7416824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Оцените  свою  работу!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5468" y="1185841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Могу  определить  количество  слогов  в  слове без ошибок!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8647" y="2991617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Есть  некоторые  ошибки.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7227" y="4164827"/>
            <a:ext cx="613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Мне  было  трудно работать!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95936" y="5021885"/>
            <a:ext cx="5684898" cy="1572055"/>
            <a:chOff x="1259632" y="4755855"/>
            <a:chExt cx="5684898" cy="1572055"/>
          </a:xfrm>
        </p:grpSpPr>
        <p:pic>
          <p:nvPicPr>
            <p:cNvPr id="12" name="Picture 2" descr="https://i.ytimg.com/vi/x6PGvAN1vnE/maxresdefaul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714" b="4571"/>
            <a:stretch/>
          </p:blipFill>
          <p:spPr bwMode="auto">
            <a:xfrm>
              <a:off x="1259632" y="4755855"/>
              <a:ext cx="1589852" cy="1572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1547664" y="5301208"/>
              <a:ext cx="5396866" cy="68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Благодарю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за  работу!</a:t>
              </a:r>
              <a:endPara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08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97" y="486344"/>
            <a:ext cx="6480720" cy="1143000"/>
          </a:xfrm>
        </p:spPr>
        <p:txBody>
          <a:bodyPr/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597" y="1340768"/>
            <a:ext cx="6480720" cy="4525963"/>
          </a:xfrm>
        </p:spPr>
        <p:txBody>
          <a:bodyPr/>
          <a:lstStyle/>
          <a:p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В. П. Русский язык. Методическое пособие с поурочными разработками. 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класс: учеб. пособие для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общеобразоват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организаций / В. П.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— 4-е изд., доп. — М.: Просвещение, 2017. </a:t>
            </a: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В.П. Русский  язык. 1 класс: учеб. для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общеобразоват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организаций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/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- М.: Просвещение, 2019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124" y="620688"/>
            <a:ext cx="6480720" cy="63408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Интернет  источники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Black" panose="020B0A04020102020204" pitchFamily="34" charset="0"/>
              </a:rPr>
              <a:t>http://linda6035.ucoz.ru</a:t>
            </a:r>
            <a:r>
              <a:rPr lang="ru-RU" sz="2000" dirty="0">
                <a:latin typeface="Arial Black" panose="020B0A04020102020204" pitchFamily="34" charset="0"/>
              </a:rPr>
              <a:t>(источник  шаблона</a:t>
            </a:r>
            <a:r>
              <a:rPr lang="ru-RU" sz="2000" dirty="0" smtClean="0">
                <a:latin typeface="Arial Black" panose="020B0A04020102020204" pitchFamily="34" charset="0"/>
              </a:rPr>
              <a:t>)</a:t>
            </a:r>
            <a:endParaRPr lang="ru-RU" sz="2000" b="1" dirty="0" smtClean="0">
              <a:latin typeface="Arial Black" panose="020B0A04020102020204" pitchFamily="34" charset="0"/>
              <a:hlinkClick r:id="rId2"/>
            </a:endParaRPr>
          </a:p>
          <a:p>
            <a:r>
              <a:rPr lang="en-US" sz="2000" b="1" dirty="0" smtClean="0">
                <a:latin typeface="Arial Black" panose="020B0A04020102020204" pitchFamily="34" charset="0"/>
                <a:hlinkClick r:id="rId2"/>
              </a:rPr>
              <a:t>koffkindom.ru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urokitv.net/1-Reshebnik_GDZ_Russkiy_yazyk_1_klass_Kanakina_VP_Goreckiy_VG/</a:t>
            </a:r>
            <a:r>
              <a:rPr lang="en-US" sz="2000" dirty="0" smtClean="0">
                <a:latin typeface="Arial Black" panose="020B0A04020102020204" pitchFamily="34" charset="0"/>
              </a:rPr>
              <a:t>kid-mama.ru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en-US" sz="2000" b="1" dirty="0">
                <a:latin typeface="Arial Black" panose="020B0A04020102020204" pitchFamily="34" charset="0"/>
                <a:hlinkClick r:id="rId4"/>
              </a:rPr>
              <a:t>kid-mama.ru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-12-19г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495609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Попробуйте догадаться, по какому принципу слова разделены на  три  группы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132856"/>
            <a:ext cx="2016224" cy="40653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060848"/>
            <a:ext cx="2376264" cy="204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МАЛИНА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ПОСУДА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2060848"/>
            <a:ext cx="2304256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636" y="260648"/>
            <a:ext cx="727280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Определите,  по  какому  разделу  начнём  работу?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28380"/>
          <a:stretch/>
        </p:blipFill>
        <p:spPr>
          <a:xfrm>
            <a:off x="2771800" y="1772816"/>
            <a:ext cx="4320480" cy="415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732240" y="6021288"/>
            <a:ext cx="2019405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31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4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7280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Чему  будем учиться,  работая  по  разделу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28758"/>
          <a:stretch/>
        </p:blipFill>
        <p:spPr>
          <a:xfrm>
            <a:off x="3779912" y="1418126"/>
            <a:ext cx="2340905" cy="223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32240" y="6021288"/>
            <a:ext cx="2019405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31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1719" y="3861048"/>
            <a:ext cx="40510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Выделять …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9606" y="4528818"/>
            <a:ext cx="40510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Переносить …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4891" y="5218083"/>
            <a:ext cx="40510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Обозначать …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9606" y="5970271"/>
            <a:ext cx="4410546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Произносить …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1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007103" y="6216353"/>
            <a:ext cx="1875389" cy="373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тр. 32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5303" r="2060" b="86304"/>
          <a:stretch/>
        </p:blipFill>
        <p:spPr>
          <a:xfrm>
            <a:off x="2411760" y="332656"/>
            <a:ext cx="4860540" cy="1080120"/>
          </a:xfrm>
          <a:prstGeom prst="round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897716" y="1434092"/>
            <a:ext cx="648072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 определить,  сколько  в  слове  слогов?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2482" t="22825" b="63480"/>
          <a:stretch/>
        </p:blipFill>
        <p:spPr>
          <a:xfrm>
            <a:off x="1393660" y="2780928"/>
            <a:ext cx="7488832" cy="1681530"/>
          </a:xfrm>
          <a:prstGeom prst="rect">
            <a:avLst/>
          </a:prstGeom>
        </p:spPr>
      </p:pic>
      <p:pic>
        <p:nvPicPr>
          <p:cNvPr id="3074" name="Picture 2" descr="https://koffkindom.ru/wp-content/uploads/2020/02/mam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549" y="4600352"/>
            <a:ext cx="3456384" cy="18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3439" y="4463024"/>
            <a:ext cx="1495468" cy="15889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/>
          <a:srcRect l="9182" t="37039" b="48124"/>
          <a:stretch/>
        </p:blipFill>
        <p:spPr>
          <a:xfrm>
            <a:off x="1631306" y="4462458"/>
            <a:ext cx="7013539" cy="17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7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5100" y="404813"/>
            <a:ext cx="6735763" cy="647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Проведём опыт!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1428739" y="1196752"/>
            <a:ext cx="7313364" cy="2867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Приблизьте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ладошку  к подбородку и  произнесите  слово: «Мама!»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Сколько раз  подбородок  коснулся   ладошки?</a:t>
            </a:r>
          </a:p>
        </p:txBody>
      </p:sp>
      <p:pic>
        <p:nvPicPr>
          <p:cNvPr id="7" name="Picture 2" descr="http://www.medmas.ru/images/kartini/21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145" y="3573016"/>
            <a:ext cx="2768718" cy="28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632" y="3861048"/>
            <a:ext cx="942453" cy="97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5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0-12-19г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635" y="260648"/>
            <a:ext cx="7422007" cy="549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 слова на слоги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Машина </a:t>
            </a:r>
          </a:p>
          <a:p>
            <a:pPr>
              <a:buNone/>
            </a:pPr>
            <a:r>
              <a:rPr lang="ru-RU" dirty="0" smtClean="0"/>
              <a:t> класс</a:t>
            </a:r>
          </a:p>
          <a:p>
            <a:pPr>
              <a:buNone/>
            </a:pPr>
            <a:r>
              <a:rPr lang="ru-RU" dirty="0" smtClean="0"/>
              <a:t>слива</a:t>
            </a:r>
          </a:p>
          <a:p>
            <a:pPr>
              <a:buNone/>
            </a:pPr>
            <a:r>
              <a:rPr lang="ru-RU" dirty="0" smtClean="0"/>
              <a:t>трава </a:t>
            </a:r>
          </a:p>
          <a:p>
            <a:pPr>
              <a:buNone/>
            </a:pPr>
            <a:r>
              <a:rPr lang="ru-RU" dirty="0" smtClean="0"/>
              <a:t>улица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79912" y="19168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162880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ш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12160" y="19168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155679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м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-ш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-н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03848" y="24928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95936" y="22048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кл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сс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31840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270892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сл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20072" y="29969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0152" y="27089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сл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-в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059832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23928" y="342900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тр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364088" y="37170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0152" y="34290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тр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-в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131840" y="42210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1920" y="400506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ц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436096" y="42930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00192" y="393305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л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err="1" smtClean="0">
                <a:solidFill>
                  <a:schemeClr val="tx2"/>
                </a:solidFill>
                <a:latin typeface="Comic Sans MS" pitchFamily="66" charset="0"/>
              </a:rPr>
              <a:t>-ц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442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Times New Roman</vt:lpstr>
      <vt:lpstr>Comic Sans MS</vt:lpstr>
      <vt:lpstr>Wingdings</vt:lpstr>
      <vt:lpstr>Calibri</vt:lpstr>
      <vt:lpstr>1_Тема Office</vt:lpstr>
      <vt:lpstr>Слово и слог.  Слог как минимальная произносительная единица. </vt:lpstr>
      <vt:lpstr>Слайд 2</vt:lpstr>
      <vt:lpstr>Попробуйте догадаться, по какому принципу слова разделены на  три  группы </vt:lpstr>
      <vt:lpstr> Определите,  по  какому  разделу  начнём  работу?</vt:lpstr>
      <vt:lpstr>Чему  будем учиться,  работая  по  разделу?</vt:lpstr>
      <vt:lpstr>Слайд 6</vt:lpstr>
      <vt:lpstr>Слайд 7</vt:lpstr>
      <vt:lpstr>Слайд 8</vt:lpstr>
      <vt:lpstr>Раздели слова на слоги.    </vt:lpstr>
      <vt:lpstr>Алгоритм.</vt:lpstr>
      <vt:lpstr>Слайд 11</vt:lpstr>
      <vt:lpstr>Слайд 12</vt:lpstr>
      <vt:lpstr>Слайд 13</vt:lpstr>
      <vt:lpstr>Слайд 14</vt:lpstr>
      <vt:lpstr>Тест.  </vt:lpstr>
      <vt:lpstr>Рефлексия.</vt:lpstr>
      <vt:lpstr>Оцените  свою  работу!</vt:lpstr>
      <vt:lpstr>Использованная   литература </vt:lpstr>
      <vt:lpstr>Интернет 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10-12-19г</cp:lastModifiedBy>
  <cp:revision>121</cp:revision>
  <dcterms:created xsi:type="dcterms:W3CDTF">2014-07-06T18:18:01Z</dcterms:created>
  <dcterms:modified xsi:type="dcterms:W3CDTF">2023-03-05T13:35:38Z</dcterms:modified>
</cp:coreProperties>
</file>