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83" r:id="rId14"/>
    <p:sldId id="278" r:id="rId15"/>
    <p:sldId id="279" r:id="rId16"/>
    <p:sldId id="281" r:id="rId17"/>
    <p:sldId id="285" r:id="rId18"/>
    <p:sldId id="286" r:id="rId19"/>
    <p:sldId id="287" r:id="rId20"/>
    <p:sldId id="289" r:id="rId21"/>
    <p:sldId id="290" r:id="rId22"/>
    <p:sldId id="288" r:id="rId23"/>
    <p:sldId id="282" r:id="rId24"/>
    <p:sldId id="280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0DDDB-20A4-4879-AE55-95E98CEC5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20CE-7AA6-4B43-9C38-C8CE135AC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54333-3B67-424C-B0BF-938C91E5D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858E-80D3-46E5-9072-F74866AE0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08DF-AB90-423F-9B8C-0ED8D8D84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5F95-F6BF-4DD6-B7FF-88A28488A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99CE2-8A7A-44FB-8F0F-47A9725BD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1FAAC-CF64-417E-B7E5-05144ACEC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FDAF5-7E72-4B7A-B3D0-5E1C75010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8372-919B-4193-95C4-D37DC6577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2697-58D5-4EB4-B648-AF11B7F93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7E6B1DB-2D31-4275-B982-FB1A970FE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7175" y="1357313"/>
            <a:ext cx="4892675" cy="1712912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Роль педагога в реализации ФГОС дошкольного образования</a:t>
            </a:r>
            <a:b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Подготовила :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br>
              <a:rPr lang="ru-RU" sz="4000" dirty="0" smtClean="0">
                <a:solidFill>
                  <a:srgbClr val="7030A0"/>
                </a:solidFill>
              </a:rPr>
            </a:br>
            <a:endParaRPr lang="ru-RU" sz="4000" dirty="0" smtClean="0">
              <a:solidFill>
                <a:srgbClr val="7030A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5013325"/>
            <a:ext cx="6040438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i="1" dirty="0" smtClean="0">
                <a:solidFill>
                  <a:schemeClr val="accent2"/>
                </a:solidFill>
              </a:rPr>
              <a:t>Подготовила: ст.воспитатель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i="1" dirty="0" smtClean="0">
                <a:solidFill>
                  <a:schemeClr val="accent2"/>
                </a:solidFill>
              </a:rPr>
              <a:t>Сотникова О.Н.</a:t>
            </a:r>
          </a:p>
        </p:txBody>
      </p:sp>
      <p:pic>
        <p:nvPicPr>
          <p:cNvPr id="2052" name="Picture 6" descr="BOO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157788"/>
            <a:ext cx="1036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3" descr="i?id=5cce3bb75d4a873124b49988350e5b72-60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3598863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858280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600" b="1" dirty="0">
                <a:solidFill>
                  <a:schemeClr val="accent2"/>
                </a:solidFill>
              </a:rPr>
              <a:t>Муниципальное бюджетное дошкольное образовательное учреждение  Сакмарский детский сад «Березка»</a:t>
            </a:r>
            <a:endParaRPr lang="ru-RU" sz="1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137525" cy="993775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9144000" cy="6858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000" dirty="0" smtClean="0"/>
              <a:t>Использование современных педагогических технологий (проектной, игровой, ИКТ и т.д.) нашими педагогами,  как одного из методов обучения дошкольников, позволило значительно повысить самостоятельную активность детей, развить творческое мышление, умение детей самостоятельно, разными способами находить информацию об интересующем предмете или явлении и использовать эти знания для создания новых объектов действительности</a:t>
            </a:r>
            <a:r>
              <a:rPr lang="ru-RU" sz="2000" dirty="0" smtClean="0"/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5" name="Рисунок 4" descr="F:\фото сада\для призентации\IMG-c87e32b33cc3393bfc98d82ef9a48bc9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63063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cer\AppData\Local\Temp\Rar$DIa5784.38568\_DSC174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50056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285728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Педагоги </a:t>
            </a:r>
            <a:r>
              <a:rPr lang="ru-RU" sz="2400" dirty="0" smtClean="0"/>
              <a:t>ДОУ   организуют разнообразные формы работы с детьми. Дети включены в различные виды деятельности, что способствует  развитию  знаний об окружающем мире, формированию различных умений и навыков и  развитию познавательного отношения к миру. </a:t>
            </a:r>
            <a:br>
              <a:rPr lang="ru-RU" sz="2400" dirty="0" smtClean="0"/>
            </a:br>
            <a:r>
              <a:rPr lang="ru-RU" sz="2400" dirty="0" smtClean="0"/>
              <a:t>Результатом введения ФГОС в ДОУ  явилось  становление индивидуальной, авторской, высокоэффективной системы педагогической деятельности, методической работы. Педагоги  оперативно и адекватно реагируют на происходящие изменения в образовании, умеют работать в команде единомышленников, а это все участники образовательного процесса. </a:t>
            </a:r>
            <a:br>
              <a:rPr lang="ru-RU" sz="2400" dirty="0" smtClean="0"/>
            </a:b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68254"/>
          </a:xfrm>
        </p:spPr>
        <p:txBody>
          <a:bodyPr/>
          <a:lstStyle/>
          <a:p>
            <a:pPr eaLnBrk="1" hangingPunct="1"/>
            <a:r>
              <a:rPr lang="ru-RU" sz="1400" dirty="0" smtClean="0">
                <a:solidFill>
                  <a:srgbClr val="800000"/>
                </a:solidFill>
              </a:rPr>
              <a:t>************</a:t>
            </a:r>
            <a:endParaRPr lang="ru-RU" sz="1400" dirty="0" smtClean="0">
              <a:solidFill>
                <a:srgbClr val="8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детском саду педагоги организовали  развивающую среду по ФГОС ДОУ. В процесс воспитания включены современные инновационные образовательные технологии, которые направлены на формирование у дошкольников интеллектуально-творческой и познавательной деятельности в контексте ФГОС дошкольного образования. Большое внимание уделяется построению образовательного пространства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основе.  Все, что окружает ребенка - помогает ему развиваться. Во всех группах педагоги оборудовали центры экспериментирования. Все в них доступно детям. Ребенок любого возраста может заняться той или иной деятельностью. К примеру: просеять крупу через сито, определив, почему одна крупа просеялась, а другая (та, что крупнее) - нет; попробовать себя в роли работника различных профессий; вылепить что-либо из влажных салфеток; построить замки из влажного песка; сравнить, как ведут себя на воде резиновый и металлический шарики. С большим желанием дети вместе с педагогами занимаются посадкой растений. Готовят семена к посадке, ухаживают за появившимися всходами, наблюдают, сравнивают, делают выводы.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800000"/>
              </a:solidFill>
            </a:endParaRP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AppData\Local\Temp\Rar$DIa8648.31900\IMG-cf98ac8085186e062c15cde64970942f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1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296842"/>
          </a:xfrm>
        </p:spPr>
        <p:txBody>
          <a:bodyPr/>
          <a:lstStyle/>
          <a:p>
            <a:r>
              <a:rPr lang="ru-RU" dirty="0" smtClean="0"/>
              <a:t>*****</a:t>
            </a:r>
            <a:endParaRPr lang="ru-RU" dirty="0"/>
          </a:p>
        </p:txBody>
      </p:sp>
      <p:pic>
        <p:nvPicPr>
          <p:cNvPr id="4" name="Содержимое 3" descr="F:\фото сада\для призентации\IMG_20180404_1702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сада\для призентации\IMG_20180322_1450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28934"/>
            <a:ext cx="492919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Сакмарский детский сад «Березка» постоянно осуществляется педагогическая поддержка всех участников педагогического процесса. Проводятся индивидуальные консультации с педагогами, с родителями воспитанников (законными представителями), оказывают помощь в развитии и воспитании детей. Взаимодействие с семьями воспитанников в ДОУ осуществляется с учетом особенностей семей. В течение года педагоги проводят систематическую работу с родителями (законными представителями) воспитанников: родительские собрания, консультации,  информируют родителей о текущей работе детского сада через оформление стендов (общие и групповые).  В соответствии с годовым планом работы ДОУ проводят совместные праздники и досуги, совместные выставки, конкурсы, фотовыставки, экологическая акция. Все используемые программы и технологии в детском саду способствуют успешной работе педагогического  коллектива.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80222_111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069" y="714356"/>
            <a:ext cx="8667211" cy="584595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714356"/>
          </a:xfrm>
        </p:spPr>
        <p:txBody>
          <a:bodyPr/>
          <a:lstStyle/>
          <a:p>
            <a:r>
              <a:rPr lang="ru-RU" dirty="0" smtClean="0"/>
              <a:t>Спортивный праздник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10112012\Downloads\IMG_3764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" y="0"/>
            <a:ext cx="9138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582" y="261575"/>
            <a:ext cx="7335136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Спортивные праздники и досуги.</a:t>
            </a:r>
          </a:p>
        </p:txBody>
      </p:sp>
      <p:pic>
        <p:nvPicPr>
          <p:cNvPr id="15" name="Рисунок 14" descr="20180222_11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544" y="1610436"/>
            <a:ext cx="4471808" cy="2820821"/>
          </a:xfrm>
          <a:prstGeom prst="rect">
            <a:avLst/>
          </a:prstGeom>
        </p:spPr>
      </p:pic>
      <p:pic>
        <p:nvPicPr>
          <p:cNvPr id="18" name="Рисунок 17" descr="IMG_20180830_095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6591" y="3384644"/>
            <a:ext cx="4517409" cy="3473355"/>
          </a:xfrm>
          <a:prstGeom prst="rect">
            <a:avLst/>
          </a:prstGeom>
        </p:spPr>
      </p:pic>
      <p:pic>
        <p:nvPicPr>
          <p:cNvPr id="19" name="Рисунок 18" descr="IMG_20190419_1538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4012" y="1465571"/>
            <a:ext cx="4176215" cy="2642406"/>
          </a:xfrm>
          <a:prstGeom prst="rect">
            <a:avLst/>
          </a:prstGeom>
        </p:spPr>
      </p:pic>
      <p:pic>
        <p:nvPicPr>
          <p:cNvPr id="20" name="Рисунок 19" descr="P_20180605_0954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8363" y="4394580"/>
            <a:ext cx="4285397" cy="24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837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10112012\Downloads\IMG_3764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" y="0"/>
            <a:ext cx="9138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77" y="154876"/>
            <a:ext cx="1059071" cy="1159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93" y="545120"/>
            <a:ext cx="379237" cy="37923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009018" y="214765"/>
            <a:ext cx="4957313" cy="58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Взаимодействие с социумом</a:t>
            </a:r>
          </a:p>
        </p:txBody>
      </p:sp>
      <p:pic>
        <p:nvPicPr>
          <p:cNvPr id="23" name="Рисунок 22" descr="P_20180615_1611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5899" y="764275"/>
            <a:ext cx="3944203" cy="2825088"/>
          </a:xfrm>
          <a:prstGeom prst="rect">
            <a:avLst/>
          </a:prstGeom>
        </p:spPr>
      </p:pic>
      <p:pic>
        <p:nvPicPr>
          <p:cNvPr id="25" name="Рисунок 24" descr="IMG_20190416_102052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6842" y="3725839"/>
            <a:ext cx="3803176" cy="2852382"/>
          </a:xfrm>
          <a:prstGeom prst="rect">
            <a:avLst/>
          </a:prstGeom>
        </p:spPr>
      </p:pic>
      <p:pic>
        <p:nvPicPr>
          <p:cNvPr id="27" name="Рисунок 26" descr="IMG_20190417_1124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149" y="648269"/>
            <a:ext cx="4162568" cy="3121925"/>
          </a:xfrm>
          <a:prstGeom prst="rect">
            <a:avLst/>
          </a:prstGeom>
        </p:spPr>
      </p:pic>
      <p:pic>
        <p:nvPicPr>
          <p:cNvPr id="22" name="Рисунок 21" descr="герб берез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96537" cy="1566648"/>
          </a:xfrm>
          <a:prstGeom prst="rect">
            <a:avLst/>
          </a:prstGeom>
        </p:spPr>
      </p:pic>
      <p:pic>
        <p:nvPicPr>
          <p:cNvPr id="28" name="Содержимое 16" descr="P_20180525_165257.jpg"/>
          <p:cNvPicPr>
            <a:picLocks noGrp="1" noChangeAspect="1"/>
          </p:cNvPicPr>
          <p:nvPr>
            <p:ph sz="half" idx="1"/>
          </p:nvPr>
        </p:nvPicPr>
        <p:blipFill>
          <a:blip r:embed="rId9" cstate="print"/>
          <a:stretch>
            <a:fillRect/>
          </a:stretch>
        </p:blipFill>
        <p:spPr>
          <a:xfrm>
            <a:off x="532264" y="3785914"/>
            <a:ext cx="3998794" cy="2999095"/>
          </a:xfrm>
        </p:spPr>
      </p:pic>
    </p:spTree>
    <p:extLst>
      <p:ext uri="{BB962C8B-B14F-4D97-AF65-F5344CB8AC3E}">
        <p14:creationId xmlns:p14="http://schemas.microsoft.com/office/powerpoint/2010/main" xmlns="" val="263593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786322"/>
            <a:ext cx="8501122" cy="65880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800" dirty="0" smtClean="0">
                <a:latin typeface="Monotype Corsiva" pitchFamily="66" charset="0"/>
              </a:rPr>
              <a:t>		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>
              <a:latin typeface="Monotype Corsiva" pitchFamily="66" charset="0"/>
            </a:endParaRPr>
          </a:p>
        </p:txBody>
      </p:sp>
      <p:pic>
        <p:nvPicPr>
          <p:cNvPr id="3076" name="Picture 6" descr="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868863"/>
            <a:ext cx="16383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Современное образование во главе ставит формирование гармонично развитой личности ребенка, самостоятельной, умеющей творчески мыслить и добывать знания. Система дошкольного образования на современном этапе развития претерпевает серьезные изменения, связанные с обновлением нормативно-правового обеспечения функционирования дошкольных образовательных организаций, введением федерального государственного образовательного стандарта.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соответствии с положениями Федерального закона от 29.12.2012 г. № 273-ФЗ «Об образовании» дошкольное образование в Российской Федерации имеет статус первого уровня общего образования. Отношения в системе дошкольного образования при реализации программ обучения строятся на основе требований Федерального государственного образовательного стандарта дошкольного образования (далее - ФГОС ДО), который содержит систему требований, являющихся обязательными к исполнению при реализации основных образовательных программ.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10112012\Downloads\IMG_3764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" y="0"/>
            <a:ext cx="9138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77" y="154876"/>
            <a:ext cx="1059071" cy="1159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493" y="545120"/>
            <a:ext cx="379237" cy="37923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012219" y="41981"/>
            <a:ext cx="4957313" cy="58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Взаимодействие с социумом</a:t>
            </a:r>
          </a:p>
        </p:txBody>
      </p:sp>
      <p:pic>
        <p:nvPicPr>
          <p:cNvPr id="21" name="Рисунок 20" descr="IMG_20190417_1105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6023" y="904165"/>
            <a:ext cx="4107977" cy="3159708"/>
          </a:xfrm>
          <a:prstGeom prst="rect">
            <a:avLst/>
          </a:prstGeom>
        </p:spPr>
      </p:pic>
      <p:pic>
        <p:nvPicPr>
          <p:cNvPr id="23" name="Рисунок 22" descr="P_20181218_0932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898" y="1580582"/>
            <a:ext cx="4704803" cy="2622928"/>
          </a:xfrm>
          <a:prstGeom prst="rect">
            <a:avLst/>
          </a:prstGeom>
        </p:spPr>
      </p:pic>
      <p:pic>
        <p:nvPicPr>
          <p:cNvPr id="25" name="Рисунок 24" descr="20181023_1050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2954" y="4148919"/>
            <a:ext cx="4531057" cy="2664725"/>
          </a:xfrm>
          <a:prstGeom prst="rect">
            <a:avLst/>
          </a:prstGeom>
        </p:spPr>
      </p:pic>
      <p:pic>
        <p:nvPicPr>
          <p:cNvPr id="19" name="Рисунок 18" descr="герб берез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1"/>
            <a:ext cx="1624084" cy="1962434"/>
          </a:xfrm>
          <a:prstGeom prst="rect">
            <a:avLst/>
          </a:prstGeom>
        </p:spPr>
      </p:pic>
      <p:pic>
        <p:nvPicPr>
          <p:cNvPr id="26" name="Рисунок 25" descr="SLXUEPgMpb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76716" y="4026090"/>
            <a:ext cx="4367284" cy="2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1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r>
              <a:rPr lang="ru-RU" dirty="0" smtClean="0"/>
              <a:t>***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Настоящие педагоги – это такие педагоги преданы своему делу, они видят в педагогическом труде высокие цели, это люди целеустремленные. Такой педагог может научить детей благородству, стойкости и служению людям, служению высоким целям. Они притягательны как цельные и целеустремленные люди, готовые всегда прийти на помощь тем, кто в этом нуждается. Они интересны детям своей последовательностью и целеустремленностью. Их занятия  продуманы, структурны, они легко создают четкую структуру обучения. И детям в этой структуре легко и все понятно.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47050" cy="777875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14340" name="Picture 5" descr="Положения о кабинет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997200"/>
            <a:ext cx="295275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Рабочая программа воспитателя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5" descr="Документы и методические пособия для воспитателя - страница номер 20 - каталог интернет магазина OZON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99425">
            <a:off x="1487488" y="1898650"/>
            <a:ext cx="30956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i?id=97f17cceca8c4fefb7cdb56162ee9db0-42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916113"/>
            <a:ext cx="27463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561975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rgbClr val="FF0000"/>
                </a:solidFill>
              </a:rPr>
              <a:t>Ι</a:t>
            </a:r>
            <a:r>
              <a:rPr lang="ru-RU" sz="2800" b="1" smtClean="0">
                <a:solidFill>
                  <a:srgbClr val="FF0000"/>
                </a:solidFill>
              </a:rPr>
              <a:t>. Пояснительная записка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147050" cy="5218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1.1.Нормативная база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1.2.Актуальность и новизна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1.3.Цели и задачи рабочей программы, направления группы (коррекционно-развивающей работы)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1.4.Принципы и подходы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1.5.Характеристика возрастных особенностей воспитанников (особенности речи детей с ФФНР)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1.6.Организация образовательного процесса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1.7.Программно-методическое обеспечение образовательного процесса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16388" name="Picture 4" descr="BOO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620713"/>
            <a:ext cx="15430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633412"/>
          </a:xfrm>
        </p:spPr>
        <p:txBody>
          <a:bodyPr/>
          <a:lstStyle/>
          <a:p>
            <a:pPr eaLnBrk="1" hangingPunct="1"/>
            <a:r>
              <a:rPr lang="el-GR" sz="3200" b="1" smtClean="0">
                <a:solidFill>
                  <a:srgbClr val="FF0000"/>
                </a:solidFill>
              </a:rPr>
              <a:t>ΙΙ</a:t>
            </a:r>
            <a:r>
              <a:rPr lang="ru-RU" sz="3200" b="1" smtClean="0">
                <a:solidFill>
                  <a:srgbClr val="FF0000"/>
                </a:solidFill>
              </a:rPr>
              <a:t>. Основная часть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mtClean="0"/>
              <a:t>2.1.Календарно-тематический план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2.2.Расписание  организованной образовательной деятельности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2.3.Циклограмма совместной деятельности педагога с детьми в режиме дня</a:t>
            </a:r>
          </a:p>
          <a:p>
            <a:pPr marL="609600" indent="-609600" eaLnBrk="1" hangingPunct="1">
              <a:buFontTx/>
              <a:buNone/>
            </a:pPr>
            <a:r>
              <a:rPr lang="ru-RU" smtClean="0"/>
              <a:t>2.4.Содержание образования</a:t>
            </a:r>
          </a:p>
        </p:txBody>
      </p:sp>
      <p:pic>
        <p:nvPicPr>
          <p:cNvPr id="17412" name="Picture 5" descr="shutterstock_48142351_968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005263"/>
            <a:ext cx="3960813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490537"/>
          </a:xfrm>
        </p:spPr>
        <p:txBody>
          <a:bodyPr/>
          <a:lstStyle/>
          <a:p>
            <a:pPr eaLnBrk="1" hangingPunct="1"/>
            <a:r>
              <a:rPr lang="ru-RU" sz="2000" b="1" smtClean="0"/>
              <a:t>Перспективное планирование образовательного процесса  в подготовительной к школе группе для детей с ФФНР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(с учетом требований ФГОС ДО)</a:t>
            </a:r>
          </a:p>
        </p:txBody>
      </p:sp>
      <p:graphicFrame>
        <p:nvGraphicFramePr>
          <p:cNvPr id="19665" name="Group 209"/>
          <p:cNvGraphicFramePr>
            <a:graphicFrameLocks noGrp="1"/>
          </p:cNvGraphicFramePr>
          <p:nvPr>
            <p:ph idx="1"/>
          </p:nvPr>
        </p:nvGraphicFramePr>
        <p:xfrm>
          <a:off x="395288" y="1196975"/>
          <a:ext cx="8353425" cy="5481448"/>
        </p:xfrm>
        <a:graphic>
          <a:graphicData uri="http://schemas.openxmlformats.org/drawingml/2006/table">
            <a:tbl>
              <a:tblPr/>
              <a:tblGrid>
                <a:gridCol w="431800"/>
                <a:gridCol w="2190750"/>
                <a:gridCol w="1087437"/>
                <a:gridCol w="1498600"/>
                <a:gridCol w="1700213"/>
                <a:gridCol w="1444625"/>
              </a:tblGrid>
              <a:tr h="5413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п/п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Образовательная область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Содержание 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Взаимодействие с родителями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ОД в ходе режимных моментов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(совместная с педагогом)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Самостоятельная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День Знаний (4 неделя августа – 1 неделя сентября)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Социально-коммуникативное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Познавательное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Речевое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Художественно-эстетическое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Коррекционно-развивающая работа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1714500"/>
          </a:xfrm>
        </p:spPr>
        <p:txBody>
          <a:bodyPr/>
          <a:lstStyle/>
          <a:p>
            <a:pPr algn="l" eaLnBrk="1" hangingPunct="1"/>
            <a: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Основная миссия ФГОС ДО – преемственность целей, задач и содержания различных уровней образования при сохранении уникальности и </a:t>
            </a:r>
            <a:r>
              <a:rPr lang="ru-RU" sz="1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самоценности</a:t>
            </a:r>
            <a:r>
              <a:rPr lang="ru-RU" sz="1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дошкольного детства как важного социально значимого этапа в жизни человека. ФГОС – это смена образовательной цели. Согласно его положениям, важна не сама передача знаний, а развитие личности воспитанника посредством освоения способов деятельности. </a:t>
            </a:r>
            <a:r>
              <a:rPr lang="ru-RU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2357430"/>
            <a:ext cx="8318530" cy="40322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latin typeface="Monotype Corsiva" pitchFamily="66" charset="0"/>
              </a:rPr>
              <a:t> -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4100" name="Picture 10" descr="p59_yembl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932362"/>
            <a:ext cx="183356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ик\фото театр\CIMG25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421484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ик\фото театр\CIMG25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071678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713" cy="201612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074025" cy="60483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2.5. Оценка результатов освоения детьми ООП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2.6. Особенности организации образовательного процесса (режим дня, двигательный режим, модель организации образовательного процесса в группе)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2.7. Условия и средства реализации Рабочей программы (среда групповой комнаты, среда детского сада, территория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	детского сада)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2.8. Взаимодействие с родителями (перспективный план работы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	с семьей)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Список литературы.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ru-RU" sz="2800" b="1" smtClean="0"/>
          </a:p>
        </p:txBody>
      </p:sp>
      <p:pic>
        <p:nvPicPr>
          <p:cNvPr id="19460" name="Picture 8" descr="6b40e86a77fec1250c9f9e7cb9481f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149725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346075"/>
          </a:xfrm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rgbClr val="FF0000"/>
                </a:solidFill>
              </a:rPr>
              <a:t>             Стандарты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13787" cy="5976937"/>
          </a:xfrm>
        </p:spPr>
        <p:txBody>
          <a:bodyPr/>
          <a:lstStyle/>
          <a:p>
            <a:pPr eaLnBrk="1" hangingPunct="1"/>
            <a:r>
              <a:rPr lang="ru-RU" sz="1800" smtClean="0"/>
              <a:t>Ребенок проявляет активность и самостоятельность в разных видах деятельности, способен выбирать себе род занятий, участников совместной деятельности, способен к разнообразным замыслам</a:t>
            </a:r>
          </a:p>
          <a:p>
            <a:pPr eaLnBrk="1" hangingPunct="1"/>
            <a:r>
              <a:rPr lang="ru-RU" sz="1800" smtClean="0"/>
              <a:t>Ребенок уверен в своих силах, открыт внешнему миру, положительно относится к себе и другим, обладает чувством собственного достоинства</a:t>
            </a:r>
          </a:p>
          <a:p>
            <a:pPr eaLnBrk="1" hangingPunct="1"/>
            <a:r>
              <a:rPr lang="ru-RU" sz="1800" smtClean="0"/>
              <a:t>Ребенок обладает развитым воображением, которое реализуется в разных видах деятельности. Ребенок владеет разными формами и видами игры</a:t>
            </a:r>
          </a:p>
          <a:p>
            <a:pPr eaLnBrk="1" hangingPunct="1"/>
            <a:r>
              <a:rPr lang="ru-RU" sz="1800" smtClean="0"/>
              <a:t>Творческие способности ребенка проявляются в рисовании, придумывании сказок, танцах, пении. Хорошо понимает устную речь, может выражать чувства и желания</a:t>
            </a:r>
          </a:p>
          <a:p>
            <a:pPr eaLnBrk="1" hangingPunct="1"/>
            <a:r>
              <a:rPr lang="ru-RU" sz="1800" smtClean="0"/>
              <a:t>У ребенка развита крупная и мелкая моторика.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т.п.</a:t>
            </a:r>
          </a:p>
          <a:p>
            <a:pPr eaLnBrk="1" hangingPunct="1"/>
            <a:r>
              <a:rPr lang="ru-RU" sz="1800" smtClean="0"/>
              <a:t>Ребенок способен к волевым усилиям в разных видах деятельности, преодолевать сиюминутные побуждения, доводить начатое дело до конца</a:t>
            </a:r>
          </a:p>
          <a:p>
            <a:pPr eaLnBrk="1" hangingPunct="1"/>
            <a:r>
              <a:rPr lang="ru-RU" sz="1800" smtClean="0"/>
              <a:t>Ребенок проявляет любознательность, задает вопросы, интересуется причинно-следственными связями. Обладает начальными знаниями о себе, о предметном, природном, социальном и культурном мире. Способен к принятию собственных решений, опираясь на свои знания и умения в различных сферах деятельности.</a:t>
            </a:r>
          </a:p>
          <a:p>
            <a:pPr eaLnBrk="1" hangingPunct="1"/>
            <a:endParaRPr lang="ru-RU" sz="1800" smtClean="0"/>
          </a:p>
        </p:txBody>
      </p:sp>
      <p:pic>
        <p:nvPicPr>
          <p:cNvPr id="20484" name="Picture 4" descr="FRIE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188913"/>
            <a:ext cx="147637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BOO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1036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200" b="1" smtClean="0">
                <a:solidFill>
                  <a:srgbClr val="FF0000"/>
                </a:solidFill>
              </a:rPr>
              <a:t>Основные понятия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8013700" cy="3662362"/>
          </a:xfrm>
        </p:spPr>
        <p:txBody>
          <a:bodyPr/>
          <a:lstStyle/>
          <a:p>
            <a:pPr eaLnBrk="1" hangingPunct="1"/>
            <a:r>
              <a:rPr lang="ru-RU" sz="2800" smtClean="0"/>
              <a:t> </a:t>
            </a:r>
            <a:r>
              <a:rPr lang="ru-RU" sz="2800" b="1" smtClean="0"/>
              <a:t>Компете́нтность</a:t>
            </a:r>
            <a:r>
              <a:rPr lang="ru-RU" sz="2800" smtClean="0"/>
              <a:t> — наличие знаний и опыта, необходимых для эффективной деятельности в заданной предметной области</a:t>
            </a:r>
          </a:p>
          <a:p>
            <a:pPr eaLnBrk="1" hangingPunct="1"/>
            <a:r>
              <a:rPr lang="ru-RU" sz="2800" b="1" smtClean="0"/>
              <a:t>Компетенция </a:t>
            </a:r>
            <a:r>
              <a:rPr lang="ru-RU" sz="2800" smtClean="0"/>
              <a:t>– способность применять знания, умения, успешно действовать на основе практического опыта </a:t>
            </a:r>
          </a:p>
        </p:txBody>
      </p:sp>
      <p:pic>
        <p:nvPicPr>
          <p:cNvPr id="21508" name="Picture 7" descr="1350450249_pictur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88913"/>
            <a:ext cx="29273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64500" cy="7207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Чем должен владеть педагог?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91512" cy="5218113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endParaRPr lang="ru-RU" sz="2400" smtClean="0"/>
          </a:p>
          <a:p>
            <a:pPr eaLnBrk="1" hangingPunct="1">
              <a:lnSpc>
                <a:spcPct val="50000"/>
              </a:lnSpc>
            </a:pPr>
            <a:r>
              <a:rPr lang="ru-RU" sz="2400" smtClean="0"/>
              <a:t>Современными формами организации 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ru-RU" sz="2400" smtClean="0"/>
              <a:t>	образовательного процесса;</a:t>
            </a:r>
          </a:p>
          <a:p>
            <a:pPr eaLnBrk="1" hangingPunct="1">
              <a:lnSpc>
                <a:spcPct val="50000"/>
              </a:lnSpc>
            </a:pPr>
            <a:endParaRPr lang="ru-RU" sz="2400" smtClean="0"/>
          </a:p>
          <a:p>
            <a:pPr eaLnBrk="1" hangingPunct="1">
              <a:lnSpc>
                <a:spcPct val="50000"/>
              </a:lnSpc>
            </a:pPr>
            <a:r>
              <a:rPr lang="ru-RU" sz="2400" smtClean="0"/>
              <a:t> Методами индивидуального взаимодействия в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ru-RU" sz="2400" smtClean="0"/>
              <a:t> 	процессе работы с группой детей;</a:t>
            </a:r>
          </a:p>
          <a:p>
            <a:pPr eaLnBrk="1" hangingPunct="1">
              <a:lnSpc>
                <a:spcPct val="50000"/>
              </a:lnSpc>
            </a:pPr>
            <a:endParaRPr lang="ru-RU" sz="2400" smtClean="0"/>
          </a:p>
          <a:p>
            <a:pPr eaLnBrk="1" hangingPunct="1">
              <a:lnSpc>
                <a:spcPct val="50000"/>
              </a:lnSpc>
            </a:pPr>
            <a:r>
              <a:rPr lang="ru-RU" sz="2400" smtClean="0"/>
              <a:t> Методами активного обучения;</a:t>
            </a:r>
          </a:p>
          <a:p>
            <a:pPr eaLnBrk="1" hangingPunct="1">
              <a:lnSpc>
                <a:spcPct val="50000"/>
              </a:lnSpc>
            </a:pPr>
            <a:endParaRPr lang="ru-RU" sz="2400" smtClean="0"/>
          </a:p>
          <a:p>
            <a:pPr eaLnBrk="1" hangingPunct="1">
              <a:lnSpc>
                <a:spcPct val="50000"/>
              </a:lnSpc>
            </a:pPr>
            <a:r>
              <a:rPr lang="ru-RU" sz="2400" smtClean="0"/>
              <a:t> Средствами и методами использования ИКТ в 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ru-RU" sz="2400" smtClean="0"/>
              <a:t>	образовательном процессе;</a:t>
            </a:r>
          </a:p>
          <a:p>
            <a:pPr eaLnBrk="1" hangingPunct="1">
              <a:lnSpc>
                <a:spcPct val="50000"/>
              </a:lnSpc>
            </a:pPr>
            <a:endParaRPr lang="ru-RU" sz="2400" smtClean="0"/>
          </a:p>
          <a:p>
            <a:pPr eaLnBrk="1" hangingPunct="1">
              <a:lnSpc>
                <a:spcPct val="50000"/>
              </a:lnSpc>
            </a:pPr>
            <a:r>
              <a:rPr lang="ru-RU" sz="2400" smtClean="0"/>
              <a:t>  Средствами и методами проектирования 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ru-RU" sz="2400" smtClean="0"/>
              <a:t>	образовательного процесса в соответствии 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ru-RU" sz="2400" smtClean="0"/>
              <a:t>	с требованиями стандарта;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50000"/>
              </a:lnSpc>
            </a:pPr>
            <a:r>
              <a:rPr lang="ru-RU" sz="2400" smtClean="0"/>
              <a:t> Методами партнерского взаимодействия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ru-RU" sz="2400" smtClean="0"/>
              <a:t>	 с родителями воспитанников.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 </a:t>
            </a:r>
          </a:p>
        </p:txBody>
      </p:sp>
      <p:pic>
        <p:nvPicPr>
          <p:cNvPr id="22532" name="Picture 5" descr="pedagog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221163"/>
            <a:ext cx="2400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713" cy="633412"/>
          </a:xfrm>
        </p:spPr>
        <p:txBody>
          <a:bodyPr/>
          <a:lstStyle/>
          <a:p>
            <a:pPr algn="r" eaLnBrk="1" hangingPunct="1"/>
            <a:r>
              <a:rPr lang="ru-RU" sz="2400" smtClean="0">
                <a:solidFill>
                  <a:srgbClr val="800000"/>
                </a:solidFill>
              </a:rPr>
              <a:t>Китайская поговорка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147050" cy="5289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Расскажи мне – и я забуду,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Покажи мне – и я запомню,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Вовлеки меня – и я пойму и чему-то научусь…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Человек усваивает: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10% того, что слышит,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50% того, что видит,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70% того, что сам пережил,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90% того, что сам делает…</a:t>
            </a:r>
          </a:p>
        </p:txBody>
      </p:sp>
      <p:pic>
        <p:nvPicPr>
          <p:cNvPr id="23556" name="Picture 4" descr="L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141663"/>
            <a:ext cx="226218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2311394"/>
          </a:xfrm>
        </p:spPr>
        <p:txBody>
          <a:bodyPr/>
          <a:lstStyle/>
          <a:p>
            <a:pPr algn="just" eaLnBrk="1" hangingPunct="1"/>
            <a: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8002587" cy="52181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Учебный процесс в ДОУ педагоги осуществляют  согласно утвержденным календарным учебным графикам, учебным планам, составленным в соответствии с образовательной программой дошкольного образования. В структуре учебного плана отражена реализация обязательной части образовательной программы дошкольного образования МБДОУ Сакмарский детский сад «Березка» и части, формируемой участниками образовательных отношений. Часть, формируемая участниками образовательных отношений, учитывает образовательные потребности, интересы и мотивы детей, членов их семей и педагогов и представлена авторской программой Е.А Беляк «Детская универсальная STEAM-лаборатория».</a:t>
            </a:r>
            <a:endParaRPr lang="ru-RU" sz="2400" i="1" dirty="0" smtClean="0"/>
          </a:p>
        </p:txBody>
      </p:sp>
      <p:pic>
        <p:nvPicPr>
          <p:cNvPr id="5124" name="Picture 5" descr="i?id=77bc74e822e0272f38b10d020e8b4037-34-144&amp;n=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EECC6"/>
              </a:clrFrom>
              <a:clrTo>
                <a:srgbClr val="CEEC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5286388"/>
            <a:ext cx="2447925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428604"/>
            <a:ext cx="7931150" cy="5849951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реализации Программы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восприятия информации дошкольника с помощью зрительных и слуховых анализаторов.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базовые основы личности в изменившейся диспозиции «ребенок-взрослый», когда ребенок является более осведомлённым и лучше адаптированным к жизни в цифровом обществе;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овладевать появляющимися вновь профессиям, справляется с социальными вызовами, использовать технологии, которые предстоит изобрести;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следующее поколение успешных экспертов в области науки, технологий, инженерии, математики, языка и анализа специалистов 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кибербезопасности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картографии, астрономии.  </a:t>
            </a:r>
          </a:p>
          <a:p>
            <a:pPr eaLnBrk="1" hangingPunct="1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5" descr="САЙТ ПРЕПОДАВАТЕЛЯ РУССКОГО ЯЗЫКА ЦЫБАНОВОЙ Т.М. - ПОДГОТОВКА К ГИА ПО РАЗДЕЛА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7850" y="4122737"/>
            <a:ext cx="22161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351837" cy="346075"/>
          </a:xfrm>
        </p:spPr>
        <p:txBody>
          <a:bodyPr/>
          <a:lstStyle/>
          <a:p>
            <a:pPr algn="l" eaLnBrk="1" hangingPunct="1"/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7172" name="Picture 7" descr="Детский сад 30 - Программы и направлен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572139"/>
            <a:ext cx="1214446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29190" cy="38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2" y="3571876"/>
            <a:ext cx="438149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7848600" cy="850900"/>
          </a:xfrm>
        </p:spPr>
        <p:txBody>
          <a:bodyPr/>
          <a:lstStyle/>
          <a:p>
            <a:pPr eaLnBrk="1" hangingPunct="1"/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3999" cy="68579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6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429000"/>
            <a:ext cx="571500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62950" cy="922338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 занятии идет освоение детьми определенного объема знаний, навыков и умений по той или другой образовательной области. Занятия организуются и проводятся под руководством специалистов и воспитателей, которые определяют задачи и содержание занятия, подбирает методы и приемы, организует и направляет познавательную деятельность детей. В соответствии с новыми требованиями педагоги при планировании соблюдают комплексно - тематический принцип. Действительно, при таком подходе дети получают знания непосредственно, ненавязчиво.  Происходит «проживание» ребенком содержания образовательного материала во всех видах детской деятельности. </a:t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47050" cy="993775"/>
          </a:xfrm>
        </p:spPr>
        <p:txBody>
          <a:bodyPr/>
          <a:lstStyle/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5" name="Рисунок 4" descr="F:\фото сада\для призентации\IMG_20180111_1620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сада\для призентации\IMG_20180122_1607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0"/>
            <a:ext cx="407196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 сада\для призентации\IMG_20180201_0958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496"/>
            <a:ext cx="478631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 сада\для призентации\IMG_20180208_1057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857496"/>
            <a:ext cx="407196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1092</Words>
  <Application>Microsoft Office PowerPoint</Application>
  <PresentationFormat>Экран (4:3)</PresentationFormat>
  <Paragraphs>122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  Роль педагога в реализации ФГОС дошкольного образования Подготовила :  </vt:lpstr>
      <vt:lpstr>Современное образование во главе ставит формирование гармонично развитой личности ребенка, самостоятельной, умеющей творчески мыслить и добывать знания. Система дошкольного образования на современном этапе развития претерпевает серьезные изменения, связанные с обновлением нормативно-правового обеспечения функционирования дошкольных образовательных организаций, введением федерального государственного образовательного стандарта. В соответствии с положениями Федерального закона от 29.12.2012 г. № 273-ФЗ «Об образовании» дошкольное образование в Российской Федерации имеет статус первого уровня общего образования. Отношения в системе дошкольного образования при реализации программ обучения строятся на основе требований Федерального государственного образовательного стандарта дошкольного образования (далее - ФГОС ДО), который содержит систему требований, являющихся обязательными к исполнению при реализации основных образовательных программ.</vt:lpstr>
      <vt:lpstr>Основная миссия ФГОС ДО – преемственность целей, задач и содержания различных уровней образования при сохранении уникальности и самоценности дошкольного детства как важного социально значимого этапа в жизни человека. ФГОС – это смена образовательной цели. Согласно его положениям, важна не сама передача знаний, а развитие личности воспитанника посредством освоения способов деятельности.  </vt:lpstr>
      <vt:lpstr>              </vt:lpstr>
      <vt:lpstr> </vt:lpstr>
      <vt:lpstr>Слайд 6</vt:lpstr>
      <vt:lpstr>Слайд 7</vt:lpstr>
      <vt:lpstr>           На занятии идет освоение детьми определенного объема знаний, навыков и умений по той или другой образовательной области. Занятия организуются и проводятся под руководством специалистов и воспитателей, которые определяют задачи и содержание занятия, подбирает методы и приемы, организует и направляет познавательную деятельность детей. В соответствии с новыми требованиями педагоги при планировании соблюдают комплексно - тематический принцип. Действительно, при таком подходе дети получают знания непосредственно, ненавязчиво.  Происходит «проживание» ребенком содержания образовательного материала во всех видах детской деятельности.  </vt:lpstr>
      <vt:lpstr>Слайд 9</vt:lpstr>
      <vt:lpstr> </vt:lpstr>
      <vt:lpstr>                Педагоги ДОУ   организуют разнообразные формы работы с детьми. Дети включены в различные виды деятельности, что способствует  развитию  знаний об окружающем мире, формированию различных умений и навыков и  развитию познавательного отношения к миру.  Результатом введения ФГОС в ДОУ  явилось  становление индивидуальной, авторской, высокоэффективной системы педагогической деятельности, методической работы. Педагоги  оперативно и адекватно реагируют на происходящие изменения в образовании, умеют работать в команде единомышленников, а это все участники образовательного процесса.  </vt:lpstr>
      <vt:lpstr>************</vt:lpstr>
      <vt:lpstr>Слайд 13</vt:lpstr>
      <vt:lpstr>*****</vt:lpstr>
      <vt:lpstr>Слайд 15</vt:lpstr>
      <vt:lpstr>Слайд 16</vt:lpstr>
      <vt:lpstr>Спортивные праздники и досуги.</vt:lpstr>
      <vt:lpstr>Слайд 18</vt:lpstr>
      <vt:lpstr>Слайд 19</vt:lpstr>
      <vt:lpstr>Слайд 20</vt:lpstr>
      <vt:lpstr>Слайд 21</vt:lpstr>
      <vt:lpstr>Слайд 22</vt:lpstr>
      <vt:lpstr>***</vt:lpstr>
      <vt:lpstr>Слайд 24</vt:lpstr>
      <vt:lpstr> </vt:lpstr>
      <vt:lpstr>Рабочая программа воспитателя</vt:lpstr>
      <vt:lpstr>Ι. Пояснительная записка</vt:lpstr>
      <vt:lpstr>ΙΙ. Основная часть</vt:lpstr>
      <vt:lpstr>Перспективное планирование образовательного процесса  в подготовительной к школе группе для детей с ФФНР (с учетом требований ФГОС ДО)</vt:lpstr>
      <vt:lpstr>Слайд 30</vt:lpstr>
      <vt:lpstr>             Стандарты</vt:lpstr>
      <vt:lpstr>Основные понятия</vt:lpstr>
      <vt:lpstr>Чем должен владеть педагог?</vt:lpstr>
      <vt:lpstr>Китайская поговорка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 место педагога в реализации ФГОС дошкольного образования</dc:title>
  <dc:creator>Ирина</dc:creator>
  <cp:lastModifiedBy>Windows User</cp:lastModifiedBy>
  <cp:revision>44</cp:revision>
  <dcterms:created xsi:type="dcterms:W3CDTF">2014-11-04T08:41:12Z</dcterms:created>
  <dcterms:modified xsi:type="dcterms:W3CDTF">2022-10-17T09:11:29Z</dcterms:modified>
</cp:coreProperties>
</file>