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EF0"/>
    <a:srgbClr val="B7FFDB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1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7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8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7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91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6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29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F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A8872-02A9-4A01-B2C2-5FF750C0A6FE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B5CB1-BFEF-4B8D-8418-FDE42D02F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9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74" y="1984511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Arial Black" panose="020B0A04020102020204" pitchFamily="34" charset="0"/>
              </a:rPr>
              <a:t>РАЗРАБОТКА ДИДАКТИЧЕСКОЙ ИГРЫ</a:t>
            </a:r>
            <a:endParaRPr lang="ru-RU" sz="4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1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12874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Arial Black" panose="020B0A04020102020204" pitchFamily="34" charset="0"/>
              </a:rPr>
              <a:t>Домашнее задание:</a:t>
            </a:r>
            <a:endParaRPr lang="ru-RU" sz="2800" b="1" i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1018904"/>
            <a:ext cx="8830492" cy="5656216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Красиво оформите описание дидактической </a:t>
            </a:r>
            <a:r>
              <a:rPr lang="ru-RU" sz="2400" b="1" dirty="0" smtClean="0">
                <a:latin typeface="Arial Black" panose="020B0A04020102020204" pitchFamily="34" charset="0"/>
              </a:rPr>
              <a:t>игры в следующем порядке: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Название игры: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Цель игры: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Дидактическая задача: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Игровая задача: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Игровые действия: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Правила игры: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Результат игры:. </a:t>
            </a:r>
            <a:endParaRPr lang="ru-RU" sz="2000" b="1" dirty="0" smtClean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Выполните материал дидактической игры.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Оформите дидактическую игру в коробку.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На лицевой стороне коробки поместите название игры и картинку для детей, поясняющую цель игры.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Внутрь коробки вклейте описание дидактической игры.</a:t>
            </a:r>
          </a:p>
          <a:p>
            <a:pPr marL="1254125" indent="0" algn="just">
              <a:buNone/>
            </a:pPr>
            <a:endParaRPr lang="ru-RU" sz="2400" b="1" dirty="0" smtClean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ru-RU" sz="24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7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 Black" panose="020B0A04020102020204" pitchFamily="34" charset="0"/>
              </a:rPr>
              <a:t>Алгоритм </a:t>
            </a:r>
            <a:br>
              <a:rPr lang="ru-RU" sz="2800" b="1" dirty="0" smtClean="0">
                <a:latin typeface="Arial Black" panose="020B0A04020102020204" pitchFamily="34" charset="0"/>
              </a:rPr>
            </a:br>
            <a:r>
              <a:rPr lang="ru-RU" sz="2800" b="1" dirty="0" smtClean="0">
                <a:latin typeface="Arial Black" panose="020B0A04020102020204" pitchFamily="34" charset="0"/>
              </a:rPr>
              <a:t>разработки дидактической игры</a:t>
            </a:r>
            <a:endParaRPr lang="ru-RU" sz="28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" y="1423852"/>
            <a:ext cx="8830492" cy="5355771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Постановка цели игры.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Формулирование дидактической задачи.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Arial Black" panose="020B0A04020102020204" pitchFamily="34" charset="0"/>
              </a:rPr>
              <a:t>Формулирование игровой задачи для детей.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Формулирование результата игры.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Определение игровых действий детей, обеспечивающих решение обучающей задачи.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Определение </a:t>
            </a:r>
            <a:r>
              <a:rPr lang="ru-RU" b="1" dirty="0">
                <a:latin typeface="Arial Black" panose="020B0A04020102020204" pitchFamily="34" charset="0"/>
              </a:rPr>
              <a:t>необходимого материала игры.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Формулирование правил. 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5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7740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Постановка цели игры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744584"/>
            <a:ext cx="8830492" cy="593053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Определите, для какого этапа развития игр с правилами предназначена данная дидактическая игра.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Для первого этапа ключевая цель – формирование умения поочередного взаимодействия в соответствии с предложенным взрослым готовым правилом.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Для второго этапа </a:t>
            </a:r>
            <a:r>
              <a:rPr lang="ru-RU" sz="2000" b="1" dirty="0">
                <a:latin typeface="Arial Black" panose="020B0A04020102020204" pitchFamily="34" charset="0"/>
              </a:rPr>
              <a:t>ключевая цель – формирование </a:t>
            </a:r>
            <a:r>
              <a:rPr lang="ru-RU" sz="2000" b="1" dirty="0" smtClean="0">
                <a:latin typeface="Arial Black" panose="020B0A04020102020204" pitchFamily="34" charset="0"/>
              </a:rPr>
              <a:t>принятия ценности выигрыша, стимулирование состязательности, умения выстраивать игру циклически (</a:t>
            </a:r>
            <a:r>
              <a:rPr lang="ru-RU" sz="2000" b="1" dirty="0" err="1" smtClean="0">
                <a:latin typeface="Arial Black" panose="020B0A04020102020204" pitchFamily="34" charset="0"/>
              </a:rPr>
              <a:t>многоконность</a:t>
            </a:r>
            <a:r>
              <a:rPr lang="ru-RU" sz="2000" b="1" dirty="0" smtClean="0">
                <a:latin typeface="Arial Black" panose="020B0A04020102020204" pitchFamily="34" charset="0"/>
              </a:rPr>
              <a:t> игры).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Для третьего этапа </a:t>
            </a:r>
            <a:r>
              <a:rPr lang="ru-RU" sz="2000" b="1" dirty="0">
                <a:latin typeface="Arial Black" panose="020B0A04020102020204" pitchFamily="34" charset="0"/>
              </a:rPr>
              <a:t>ключевая цель – формирование </a:t>
            </a:r>
            <a:r>
              <a:rPr lang="ru-RU" sz="2000" b="1" dirty="0" smtClean="0">
                <a:latin typeface="Arial Black" panose="020B0A04020102020204" pitchFamily="34" charset="0"/>
              </a:rPr>
              <a:t>умений преобразовывать известные правила игры, приходить к соглашению относительно новых правил, обязательных для всех участников.</a:t>
            </a:r>
          </a:p>
          <a:p>
            <a:pPr marL="1528763" indent="0" algn="just">
              <a:buNone/>
            </a:pPr>
            <a:r>
              <a:rPr lang="ru-RU" sz="2100" b="1" i="1" dirty="0" smtClean="0">
                <a:latin typeface="Arial Black" panose="020B0A04020102020204" pitchFamily="34" charset="0"/>
              </a:rPr>
              <a:t>Выбранная цель должна найти свое отражение в формулировке игровых действий, игровой задачи, правил игры и в подборе предметного материала дидактической игры</a:t>
            </a:r>
          </a:p>
          <a:p>
            <a:pPr marL="514350" indent="-514350" algn="just">
              <a:buFont typeface="+mj-lt"/>
              <a:buAutoNum type="arabicPeriod"/>
            </a:pPr>
            <a:endParaRPr lang="ru-RU" sz="1600" b="1" dirty="0">
              <a:latin typeface="Arial Black" panose="020B0A040201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 rot="10800000">
            <a:off x="927464" y="5068388"/>
            <a:ext cx="378823" cy="82296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18898" y="6074230"/>
            <a:ext cx="222069" cy="2220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2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9992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Формулирование дидактической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927462"/>
            <a:ext cx="8830492" cy="574765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Выберите, в рамках какой образовательной области  </a:t>
            </a:r>
            <a:r>
              <a:rPr lang="ru-RU" sz="2000" b="1" dirty="0" smtClean="0">
                <a:latin typeface="Arial Black" panose="020B0A04020102020204" pitchFamily="34" charset="0"/>
              </a:rPr>
              <a:t>будет </a:t>
            </a:r>
            <a:r>
              <a:rPr lang="ru-RU" sz="2000" b="1" dirty="0" smtClean="0">
                <a:latin typeface="Arial Black" panose="020B0A04020102020204" pitchFamily="34" charset="0"/>
              </a:rPr>
              <a:t>выполнена дидактическая игра.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Выберите, для какой возрастной группы разрабатывается игра.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Выберите конкретную задачу в рамках образовательной области.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Упростите задачу до минимума, который можно решить на протяжении 5 – 7 минут игры детей.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Сформулируйте дидактическую задачу. Используйте для ее формулировки ключевые слова: </a:t>
            </a:r>
          </a:p>
          <a:p>
            <a:pPr marL="1962150" indent="-34290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latin typeface="Arial Black" panose="020B0A04020102020204" pitchFamily="34" charset="0"/>
              </a:rPr>
              <a:t>«Упражнять в …»</a:t>
            </a:r>
            <a:r>
              <a:rPr lang="ru-RU" sz="2000" b="1" dirty="0" smtClean="0">
                <a:latin typeface="Arial Black" panose="020B0A04020102020204" pitchFamily="34" charset="0"/>
              </a:rPr>
              <a:t>, </a:t>
            </a:r>
          </a:p>
          <a:p>
            <a:pPr marL="1962150" indent="-34290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latin typeface="Arial Black" panose="020B0A04020102020204" pitchFamily="34" charset="0"/>
              </a:rPr>
              <a:t>«Стимулировать …»</a:t>
            </a:r>
            <a:r>
              <a:rPr lang="ru-RU" sz="2000" b="1" dirty="0" smtClean="0">
                <a:latin typeface="Arial Black" panose="020B0A04020102020204" pitchFamily="34" charset="0"/>
              </a:rPr>
              <a:t> и т.п.</a:t>
            </a:r>
          </a:p>
          <a:p>
            <a:pPr marL="1528763" indent="0" algn="just">
              <a:buNone/>
            </a:pPr>
            <a:endParaRPr lang="en-US" sz="1200" b="1" i="1" dirty="0" smtClean="0">
              <a:latin typeface="Arial Black" panose="020B0A04020102020204" pitchFamily="34" charset="0"/>
            </a:endParaRPr>
          </a:p>
          <a:p>
            <a:pPr marL="1528763" indent="0" algn="just">
              <a:buNone/>
            </a:pPr>
            <a:r>
              <a:rPr lang="ru-RU" sz="2100" b="1" i="1" dirty="0" smtClean="0">
                <a:latin typeface="Arial Black" panose="020B0A04020102020204" pitchFamily="34" charset="0"/>
              </a:rPr>
              <a:t>Не </a:t>
            </a:r>
            <a:r>
              <a:rPr lang="ru-RU" sz="2100" b="1" i="1" dirty="0">
                <a:latin typeface="Arial Black" panose="020B0A04020102020204" pitchFamily="34" charset="0"/>
              </a:rPr>
              <a:t>забудьте: формулировка дидактической задачи должна учитывать общую цель </a:t>
            </a:r>
            <a:r>
              <a:rPr lang="ru-RU" sz="2100" b="1" i="1" dirty="0" smtClean="0">
                <a:latin typeface="Arial Black" panose="020B0A04020102020204" pitchFamily="34" charset="0"/>
              </a:rPr>
              <a:t>игры</a:t>
            </a:r>
            <a:endParaRPr lang="ru-RU" sz="2100" b="1" dirty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600" b="1" dirty="0">
              <a:latin typeface="Arial Black" panose="020B0A040201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 rot="10800000">
            <a:off x="927464" y="5068388"/>
            <a:ext cx="378823" cy="82296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18898" y="6074230"/>
            <a:ext cx="222069" cy="2220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1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9992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Формулирование </a:t>
            </a:r>
            <a:r>
              <a:rPr lang="ru-RU" sz="2800" b="1" dirty="0" smtClean="0">
                <a:latin typeface="Arial Black" panose="020B0A04020102020204" pitchFamily="34" charset="0"/>
              </a:rPr>
              <a:t>игровой </a:t>
            </a:r>
            <a:r>
              <a:rPr lang="ru-RU" sz="2800" b="1" dirty="0">
                <a:latin typeface="Arial Black" panose="020B0A04020102020204" pitchFamily="34" charset="0"/>
              </a:rPr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927462"/>
            <a:ext cx="8830492" cy="574765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Определите, что должен сделать ребенок для решения дидактической задачи, с одной стороны, и для достижения выигрыша.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Сформулируйте игровую задачу. Постарайтесь  уложить ее в две фразы.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Первую фразу начните так: «Вам надо …».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Вторую фразу сформулируйте следующим образом: «Выигрывает тот, кто </a:t>
            </a:r>
            <a:r>
              <a:rPr lang="ru-RU" sz="2400" b="1" dirty="0" smtClean="0">
                <a:latin typeface="Arial Black" panose="020B0A04020102020204" pitchFamily="34" charset="0"/>
              </a:rPr>
              <a:t>…».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Сформулируйте название игры</a:t>
            </a:r>
            <a:endParaRPr lang="ru-RU" sz="2400" b="1" dirty="0" smtClean="0">
              <a:latin typeface="Arial Black" panose="020B0A04020102020204" pitchFamily="34" charset="0"/>
            </a:endParaRPr>
          </a:p>
          <a:p>
            <a:pPr marL="1528763" indent="0" algn="just">
              <a:buNone/>
            </a:pPr>
            <a:endParaRPr lang="ru-RU" sz="1200" b="1" i="1" dirty="0" smtClean="0">
              <a:latin typeface="Arial Black" panose="020B0A04020102020204" pitchFamily="34" charset="0"/>
            </a:endParaRPr>
          </a:p>
          <a:p>
            <a:pPr marL="1528763" indent="0" algn="just">
              <a:buNone/>
            </a:pPr>
            <a:r>
              <a:rPr lang="ru-RU" sz="2100" b="1" i="1" dirty="0" smtClean="0">
                <a:latin typeface="Arial Black" panose="020B0A04020102020204" pitchFamily="34" charset="0"/>
              </a:rPr>
              <a:t>Не </a:t>
            </a:r>
            <a:r>
              <a:rPr lang="ru-RU" sz="2100" b="1" i="1" dirty="0">
                <a:latin typeface="Arial Black" panose="020B0A04020102020204" pitchFamily="34" charset="0"/>
              </a:rPr>
              <a:t>забудьте: формулировка </a:t>
            </a:r>
            <a:r>
              <a:rPr lang="ru-RU" sz="2100" b="1" i="1" dirty="0" smtClean="0">
                <a:latin typeface="Arial Black" panose="020B0A04020102020204" pitchFamily="34" charset="0"/>
              </a:rPr>
              <a:t>игровой задачи </a:t>
            </a:r>
            <a:r>
              <a:rPr lang="ru-RU" sz="2100" b="1" i="1" dirty="0">
                <a:latin typeface="Arial Black" panose="020B0A04020102020204" pitchFamily="34" charset="0"/>
              </a:rPr>
              <a:t>должна учитывать общую цель </a:t>
            </a:r>
            <a:r>
              <a:rPr lang="ru-RU" sz="2100" b="1" i="1" dirty="0" smtClean="0">
                <a:latin typeface="Arial Black" panose="020B0A04020102020204" pitchFamily="34" charset="0"/>
              </a:rPr>
              <a:t>игры. Формулировка игровой задачи зачастую дублирует формулировку игровых действий </a:t>
            </a:r>
            <a:r>
              <a:rPr lang="ru-RU" sz="2100" b="1" i="1" dirty="0" smtClean="0">
                <a:latin typeface="Arial Black" panose="020B0A04020102020204" pitchFamily="34" charset="0"/>
              </a:rPr>
              <a:t>детей</a:t>
            </a:r>
            <a:r>
              <a:rPr lang="en-US" sz="2100" b="1" i="1" dirty="0" smtClean="0">
                <a:latin typeface="Arial Black" panose="020B0A04020102020204" pitchFamily="34" charset="0"/>
              </a:rPr>
              <a:t> </a:t>
            </a:r>
            <a:r>
              <a:rPr lang="ru-RU" sz="2100" b="1" i="1" dirty="0" smtClean="0">
                <a:latin typeface="Arial Black" panose="020B0A04020102020204" pitchFamily="34" charset="0"/>
              </a:rPr>
              <a:t>и дает название игре: «Подбери по цвету», «Разложи по форме» и т.п.</a:t>
            </a:r>
            <a:endParaRPr lang="ru-RU" sz="2100" b="1" dirty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600" b="1" dirty="0">
              <a:latin typeface="Arial Black" panose="020B0A040201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 rot="10800000">
            <a:off x="979716" y="5081451"/>
            <a:ext cx="378823" cy="82296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58086" y="6139544"/>
            <a:ext cx="222069" cy="2220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0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7740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Формулирование результата игры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888274"/>
            <a:ext cx="8830492" cy="578684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Сформулируйте результат дидактической игры с 3-х точек зрения: </a:t>
            </a:r>
          </a:p>
          <a:p>
            <a:pPr marL="434975" indent="-342900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latin typeface="Arial Black" panose="020B0A04020102020204" pitchFamily="34" charset="0"/>
              </a:rPr>
              <a:t>С точки зрения достижения цели игры - </a:t>
            </a:r>
            <a:r>
              <a:rPr lang="ru-RU" sz="2100" b="1" i="1" dirty="0" smtClean="0">
                <a:latin typeface="Arial Black" panose="020B0A04020102020204" pitchFamily="34" charset="0"/>
              </a:rPr>
              <a:t>какие игровые умения детей должны быть сформированы в ее итоге</a:t>
            </a:r>
            <a:r>
              <a:rPr lang="ru-RU" sz="2100" b="1" dirty="0" smtClean="0">
                <a:latin typeface="Arial Black" panose="020B0A04020102020204" pitchFamily="34" charset="0"/>
              </a:rPr>
              <a:t>.</a:t>
            </a:r>
          </a:p>
          <a:p>
            <a:pPr marL="434975" indent="-342900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latin typeface="Arial Black" panose="020B0A04020102020204" pitchFamily="34" charset="0"/>
              </a:rPr>
              <a:t>С точки зрения решения дидактической задачи </a:t>
            </a:r>
            <a:r>
              <a:rPr lang="ru-RU" sz="2100" b="1" i="1" dirty="0" smtClean="0">
                <a:latin typeface="Arial Black" panose="020B0A04020102020204" pitchFamily="34" charset="0"/>
              </a:rPr>
              <a:t>– какие знания будут закреплены, какие образовательные умения и навыки сформированы, какие познавательные психические процессы развиты</a:t>
            </a:r>
            <a:r>
              <a:rPr lang="ru-RU" sz="2100" b="1" dirty="0" smtClean="0">
                <a:latin typeface="Arial Black" panose="020B0A04020102020204" pitchFamily="34" charset="0"/>
              </a:rPr>
              <a:t>.</a:t>
            </a:r>
          </a:p>
          <a:p>
            <a:pPr marL="434975" indent="-342900" algn="just">
              <a:buFont typeface="Wingdings" panose="05000000000000000000" pitchFamily="2" charset="2"/>
              <a:buChar char="ü"/>
            </a:pPr>
            <a:r>
              <a:rPr lang="ru-RU" sz="2100" b="1" dirty="0" smtClean="0">
                <a:latin typeface="Arial Black" panose="020B0A04020102020204" pitchFamily="34" charset="0"/>
              </a:rPr>
              <a:t>С точки зрения решения игровой задачи ребенком – </a:t>
            </a:r>
            <a:r>
              <a:rPr lang="ru-RU" sz="2100" b="1" i="1" dirty="0" smtClean="0">
                <a:latin typeface="Arial Black" panose="020B0A04020102020204" pitchFamily="34" charset="0"/>
              </a:rPr>
              <a:t>в чем состоит его персональный выигрыш, каковы критерии его достижения</a:t>
            </a:r>
            <a:r>
              <a:rPr lang="ru-RU" sz="2100" b="1" dirty="0" smtClean="0">
                <a:latin typeface="Arial Black" panose="020B0A04020102020204" pitchFamily="34" charset="0"/>
              </a:rPr>
              <a:t>.</a:t>
            </a:r>
          </a:p>
          <a:p>
            <a:pPr marL="1528763" indent="0" algn="just">
              <a:buNone/>
            </a:pPr>
            <a:endParaRPr lang="ru-RU" sz="200" b="1" i="1" dirty="0" smtClean="0">
              <a:latin typeface="Arial Black" panose="020B0A04020102020204" pitchFamily="34" charset="0"/>
            </a:endParaRPr>
          </a:p>
          <a:p>
            <a:pPr marL="1528763" indent="0" algn="just">
              <a:buNone/>
            </a:pPr>
            <a:r>
              <a:rPr lang="ru-RU" sz="2100" b="1" i="1" dirty="0" smtClean="0">
                <a:latin typeface="Arial Black" panose="020B0A04020102020204" pitchFamily="34" charset="0"/>
              </a:rPr>
              <a:t>Не </a:t>
            </a:r>
            <a:r>
              <a:rPr lang="ru-RU" sz="2100" b="1" i="1" dirty="0">
                <a:latin typeface="Arial Black" panose="020B0A04020102020204" pitchFamily="34" charset="0"/>
              </a:rPr>
              <a:t>забудьте: формулировка </a:t>
            </a:r>
            <a:r>
              <a:rPr lang="ru-RU" sz="2100" b="1" i="1" dirty="0" smtClean="0">
                <a:latin typeface="Arial Black" panose="020B0A04020102020204" pitchFamily="34" charset="0"/>
              </a:rPr>
              <a:t>результата  </a:t>
            </a:r>
            <a:r>
              <a:rPr lang="ru-RU" sz="2100" b="1" i="1" dirty="0">
                <a:latin typeface="Arial Black" panose="020B0A04020102020204" pitchFamily="34" charset="0"/>
              </a:rPr>
              <a:t>должна </a:t>
            </a:r>
            <a:r>
              <a:rPr lang="ru-RU" sz="2100" b="1" i="1" dirty="0" smtClean="0">
                <a:latin typeface="Arial Black" panose="020B0A04020102020204" pitchFamily="34" charset="0"/>
              </a:rPr>
              <a:t>быть напрямую ориентирована на </a:t>
            </a:r>
            <a:r>
              <a:rPr lang="ru-RU" sz="2100" b="1" i="1" dirty="0">
                <a:latin typeface="Arial Black" panose="020B0A04020102020204" pitchFamily="34" charset="0"/>
              </a:rPr>
              <a:t>общую цель игры</a:t>
            </a:r>
            <a:endParaRPr lang="ru-RU" sz="2100" b="1" dirty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600" b="1" dirty="0">
              <a:latin typeface="Arial Black" panose="020B0A040201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 rot="10800000">
            <a:off x="927464" y="5068388"/>
            <a:ext cx="378823" cy="82296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18898" y="6074230"/>
            <a:ext cx="222069" cy="2220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9992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Определение игровых действий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888274"/>
            <a:ext cx="8830492" cy="5878286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Определите и сформулируйте предметные действия детей, направленные на решение игровой задачи (</a:t>
            </a:r>
            <a:r>
              <a:rPr lang="ru-RU" sz="2000" b="1" i="1" dirty="0" smtClean="0">
                <a:latin typeface="Arial Black" panose="020B0A04020102020204" pitchFamily="34" charset="0"/>
              </a:rPr>
              <a:t>что и как надо делать с материалом, предлагаемым в игре – разложить, выстроить в определенной последовательности, собрать целое из частей и т.п</a:t>
            </a:r>
            <a:r>
              <a:rPr lang="ru-RU" sz="2000" b="1" dirty="0" smtClean="0">
                <a:latin typeface="Arial Black" panose="020B0A04020102020204" pitchFamily="34" charset="0"/>
              </a:rPr>
              <a:t>.).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Пропишите схему развертывания процесса игры:</a:t>
            </a:r>
          </a:p>
          <a:p>
            <a:pPr marL="434975" indent="-342900" algn="just">
              <a:buFont typeface="Wingdings" panose="05000000000000000000" pitchFamily="2" charset="2"/>
              <a:buChar char="Ø"/>
            </a:pPr>
            <a:r>
              <a:rPr lang="ru-RU" sz="2100" b="1" dirty="0" smtClean="0">
                <a:latin typeface="Arial Black" panose="020B0A04020102020204" pitchFamily="34" charset="0"/>
              </a:rPr>
              <a:t>определение исходных позиций – функциональных мест играющих </a:t>
            </a:r>
            <a:r>
              <a:rPr lang="ru-RU" sz="2100" b="1" i="1" dirty="0" smtClean="0">
                <a:latin typeface="Arial Black" panose="020B0A04020102020204" pitchFamily="34" charset="0"/>
              </a:rPr>
              <a:t>(кто водящий, кто игроки, порядок их вступления в игру</a:t>
            </a:r>
            <a:r>
              <a:rPr lang="ru-RU" sz="2100" b="1" dirty="0" smtClean="0">
                <a:latin typeface="Arial Black" panose="020B0A04020102020204" pitchFamily="34" charset="0"/>
              </a:rPr>
              <a:t>);</a:t>
            </a:r>
          </a:p>
          <a:p>
            <a:pPr marL="434975" indent="-342900" algn="just">
              <a:buFont typeface="Wingdings" panose="05000000000000000000" pitchFamily="2" charset="2"/>
              <a:buChar char="Ø"/>
            </a:pPr>
            <a:r>
              <a:rPr lang="ru-RU" sz="2100" b="1" dirty="0">
                <a:latin typeface="Arial Black" panose="020B0A04020102020204" pitchFamily="34" charset="0"/>
              </a:rPr>
              <a:t>р</a:t>
            </a:r>
            <a:r>
              <a:rPr lang="ru-RU" sz="2100" b="1" dirty="0" smtClean="0">
                <a:latin typeface="Arial Black" panose="020B0A04020102020204" pitchFamily="34" charset="0"/>
              </a:rPr>
              <a:t>азворачивание игрового цикла </a:t>
            </a:r>
            <a:r>
              <a:rPr lang="ru-RU" sz="2100" b="1" i="1" dirty="0" smtClean="0">
                <a:latin typeface="Arial Black" panose="020B0A04020102020204" pitchFamily="34" charset="0"/>
              </a:rPr>
              <a:t>(последовательность осуществляемых игровых действий)</a:t>
            </a:r>
            <a:r>
              <a:rPr lang="ru-RU" sz="2100" b="1" dirty="0">
                <a:latin typeface="Arial Black" panose="020B0A04020102020204" pitchFamily="34" charset="0"/>
              </a:rPr>
              <a:t>;</a:t>
            </a:r>
            <a:endParaRPr lang="ru-RU" sz="2100" b="1" dirty="0" smtClean="0">
              <a:latin typeface="Arial Black" panose="020B0A04020102020204" pitchFamily="34" charset="0"/>
            </a:endParaRPr>
          </a:p>
          <a:p>
            <a:pPr marL="434975" indent="-342900" algn="just">
              <a:buFont typeface="Wingdings" panose="05000000000000000000" pitchFamily="2" charset="2"/>
              <a:buChar char="Ø"/>
            </a:pPr>
            <a:r>
              <a:rPr lang="ru-RU" sz="2100" b="1" dirty="0" smtClean="0">
                <a:latin typeface="Arial Black" panose="020B0A04020102020204" pitchFamily="34" charset="0"/>
              </a:rPr>
              <a:t>определение выигравшего;</a:t>
            </a:r>
          </a:p>
          <a:p>
            <a:pPr marL="434975" indent="-342900" algn="just">
              <a:buFont typeface="Wingdings" panose="05000000000000000000" pitchFamily="2" charset="2"/>
              <a:buChar char="Ø"/>
            </a:pPr>
            <a:r>
              <a:rPr lang="ru-RU" sz="2100" b="1" dirty="0" smtClean="0">
                <a:latin typeface="Arial Black" panose="020B0A04020102020204" pitchFamily="34" charset="0"/>
              </a:rPr>
              <a:t>новое определение исходных позиций играющих в новом коне игры. </a:t>
            </a:r>
            <a:endParaRPr lang="ru-RU" sz="200" b="1" dirty="0" smtClean="0">
              <a:latin typeface="Arial Black" panose="020B0A04020102020204" pitchFamily="34" charset="0"/>
            </a:endParaRPr>
          </a:p>
          <a:p>
            <a:pPr marL="1528763" indent="0" algn="just">
              <a:buNone/>
            </a:pPr>
            <a:endParaRPr lang="ru-RU" sz="1200" b="1" i="1" dirty="0" smtClean="0">
              <a:latin typeface="Arial Black" panose="020B0A04020102020204" pitchFamily="34" charset="0"/>
            </a:endParaRPr>
          </a:p>
          <a:p>
            <a:pPr marL="1528763" indent="0" algn="just">
              <a:buNone/>
            </a:pPr>
            <a:r>
              <a:rPr lang="ru-RU" sz="2100" b="1" i="1" dirty="0" smtClean="0">
                <a:latin typeface="Arial Black" panose="020B0A04020102020204" pitchFamily="34" charset="0"/>
              </a:rPr>
              <a:t>Не </a:t>
            </a:r>
            <a:r>
              <a:rPr lang="ru-RU" sz="2100" b="1" i="1" dirty="0">
                <a:latin typeface="Arial Black" panose="020B0A04020102020204" pitchFamily="34" charset="0"/>
              </a:rPr>
              <a:t>забудьте: формулировка </a:t>
            </a:r>
            <a:r>
              <a:rPr lang="ru-RU" sz="2100" b="1" i="1" dirty="0" smtClean="0">
                <a:latin typeface="Arial Black" panose="020B0A04020102020204" pitchFamily="34" charset="0"/>
              </a:rPr>
              <a:t>игровых действий должна быть ориентирована на достижение общей цели </a:t>
            </a:r>
            <a:r>
              <a:rPr lang="ru-RU" sz="2100" b="1" i="1" dirty="0">
                <a:latin typeface="Arial Black" panose="020B0A04020102020204" pitchFamily="34" charset="0"/>
              </a:rPr>
              <a:t>игры</a:t>
            </a:r>
            <a:endParaRPr lang="ru-RU" sz="2100" b="1" dirty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600" b="1" dirty="0">
              <a:latin typeface="Arial Black" panose="020B0A040201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 rot="10800000">
            <a:off x="1058093" y="5408022"/>
            <a:ext cx="378823" cy="82296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36463" y="6309361"/>
            <a:ext cx="222069" cy="2220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0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3055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Определение необходимого материала игры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966652"/>
            <a:ext cx="8830492" cy="578684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Определите, какой предметный материал понадобится детям для осуществления игровых действий.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Составьте перечень материалов (предметов, игрушек, картинок), который нужен для разворачивания игры.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latin typeface="Arial Black" panose="020B0A04020102020204" pitchFamily="34" charset="0"/>
              </a:rPr>
              <a:t>Определите, какой материал понадобится для усложнения дидактической игры:</a:t>
            </a:r>
          </a:p>
          <a:p>
            <a:pPr marL="719138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Arial Black" panose="020B0A04020102020204" pitchFamily="34" charset="0"/>
              </a:rPr>
              <a:t> </a:t>
            </a:r>
            <a:r>
              <a:rPr lang="ru-RU" sz="2400" b="1" i="1" dirty="0" smtClean="0">
                <a:latin typeface="Arial Black" panose="020B0A04020102020204" pitchFamily="34" charset="0"/>
              </a:rPr>
              <a:t>с точки зрения усложнения дидактической задачи;</a:t>
            </a:r>
          </a:p>
          <a:p>
            <a:pPr marL="719138" algn="just"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latin typeface="Arial Black" panose="020B0A04020102020204" pitchFamily="34" charset="0"/>
              </a:rPr>
              <a:t>с точки зрения перехода на новый этап развития игры с правилами.</a:t>
            </a:r>
          </a:p>
          <a:p>
            <a:pPr marL="1528763" indent="0" algn="just">
              <a:buNone/>
            </a:pPr>
            <a:endParaRPr lang="ru-RU" sz="200" b="1" i="1" dirty="0" smtClean="0">
              <a:latin typeface="Arial Black" panose="020B0A04020102020204" pitchFamily="34" charset="0"/>
            </a:endParaRPr>
          </a:p>
          <a:p>
            <a:pPr marL="1528763" indent="0" algn="just">
              <a:buNone/>
            </a:pPr>
            <a:r>
              <a:rPr lang="ru-RU" sz="2100" b="1" i="1" dirty="0" smtClean="0">
                <a:latin typeface="Arial Black" panose="020B0A04020102020204" pitchFamily="34" charset="0"/>
              </a:rPr>
              <a:t>Не </a:t>
            </a:r>
            <a:r>
              <a:rPr lang="ru-RU" sz="2100" b="1" i="1" dirty="0">
                <a:latin typeface="Arial Black" panose="020B0A04020102020204" pitchFamily="34" charset="0"/>
              </a:rPr>
              <a:t>забудьте: </a:t>
            </a:r>
            <a:r>
              <a:rPr lang="ru-RU" sz="2100" b="1" i="1" dirty="0" smtClean="0">
                <a:latin typeface="Arial Black" panose="020B0A04020102020204" pitchFamily="34" charset="0"/>
              </a:rPr>
              <a:t>выбор материалов должен быть напрямую ориентирован на </a:t>
            </a:r>
            <a:r>
              <a:rPr lang="ru-RU" sz="2100" b="1" i="1" dirty="0">
                <a:latin typeface="Arial Black" panose="020B0A04020102020204" pitchFamily="34" charset="0"/>
              </a:rPr>
              <a:t>общую цель игры</a:t>
            </a:r>
            <a:endParaRPr lang="ru-RU" sz="2100" b="1" dirty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600" b="1" dirty="0">
              <a:latin typeface="Arial Black" panose="020B0A040201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 rot="10800000">
            <a:off x="1005841" y="5525588"/>
            <a:ext cx="378823" cy="82296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84212" y="6400801"/>
            <a:ext cx="222069" cy="2220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30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7740"/>
            <a:ext cx="7886700" cy="7190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</a:rPr>
              <a:t>Формулирование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744584"/>
            <a:ext cx="8830492" cy="593053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Определите, какие правила будут регулировать действия детей в дидактической игре.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Сформулируйте нормативные правила игры (</a:t>
            </a:r>
            <a:r>
              <a:rPr lang="ru-RU" sz="2000" b="1" i="1" dirty="0" smtClean="0">
                <a:latin typeface="Arial Black" panose="020B0A04020102020204" pitchFamily="34" charset="0"/>
              </a:rPr>
              <a:t>регулирующие деятельность и направленные на реализацию принципа справедливости</a:t>
            </a:r>
            <a:r>
              <a:rPr lang="ru-RU" sz="2000" b="1" dirty="0" smtClean="0">
                <a:latin typeface="Arial Black" panose="020B0A04020102020204" pitchFamily="34" charset="0"/>
              </a:rPr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>
                <a:latin typeface="Arial Black" panose="020B0A04020102020204" pitchFamily="34" charset="0"/>
              </a:rPr>
              <a:t>Сформулируйте </a:t>
            </a:r>
            <a:r>
              <a:rPr lang="ru-RU" sz="2000" b="1" dirty="0" smtClean="0">
                <a:latin typeface="Arial Black" panose="020B0A04020102020204" pitchFamily="34" charset="0"/>
              </a:rPr>
              <a:t>собственно игровые правила (</a:t>
            </a:r>
            <a:r>
              <a:rPr lang="ru-RU" sz="2000" b="1" i="1" dirty="0" smtClean="0">
                <a:latin typeface="Arial Black" panose="020B0A04020102020204" pitchFamily="34" charset="0"/>
              </a:rPr>
              <a:t>конкретные предписания, определяющие действия участников в каждой игре</a:t>
            </a:r>
            <a:r>
              <a:rPr lang="ru-RU" sz="2000" b="1" dirty="0" smtClean="0">
                <a:latin typeface="Arial Black" panose="020B0A04020102020204" pitchFamily="34" charset="0"/>
              </a:rPr>
              <a:t>).</a:t>
            </a:r>
            <a:endParaRPr lang="ru-RU" sz="2000" b="1" dirty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>
                <a:latin typeface="Arial Black" panose="020B0A04020102020204" pitchFamily="34" charset="0"/>
              </a:rPr>
              <a:t>Сформулируйте правила установления выигрыша в игре (</a:t>
            </a:r>
            <a:r>
              <a:rPr lang="ru-RU" sz="2000" b="1" i="1" dirty="0" smtClean="0">
                <a:latin typeface="Arial Black" panose="020B0A04020102020204" pitchFamily="34" charset="0"/>
              </a:rPr>
              <a:t>определение победителя, позволяющие зафиксировать первенство одного из играющих</a:t>
            </a:r>
            <a:r>
              <a:rPr lang="ru-RU" sz="2000" b="1" dirty="0" smtClean="0">
                <a:latin typeface="Arial Black" panose="020B0A04020102020204" pitchFamily="34" charset="0"/>
              </a:rPr>
              <a:t>). В их формулировке опирайтесь на разработанную ранее формулировку игровой задачи для детей – </a:t>
            </a:r>
            <a:r>
              <a:rPr lang="ru-RU" sz="2000" b="1" i="1" dirty="0" smtClean="0">
                <a:latin typeface="Arial Black" panose="020B0A04020102020204" pitchFamily="34" charset="0"/>
              </a:rPr>
              <a:t>«Кто раньше всех …, тот выигрывает», «Кто больше всех …, тот выигрывает» и т.п. </a:t>
            </a:r>
          </a:p>
          <a:p>
            <a:pPr marL="1528763" indent="0" algn="just">
              <a:buNone/>
            </a:pPr>
            <a:r>
              <a:rPr lang="ru-RU" sz="2100" b="1" i="1" dirty="0" smtClean="0">
                <a:latin typeface="Arial Black" panose="020B0A04020102020204" pitchFamily="34" charset="0"/>
              </a:rPr>
              <a:t>Не забудьте: формулировка правил должна быть ориентирована на достижение общей цели игры</a:t>
            </a:r>
            <a:endParaRPr lang="ru-RU" sz="2100" b="1" dirty="0" smtClean="0">
              <a:latin typeface="Arial Black" panose="020B0A040201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600" b="1" dirty="0">
              <a:latin typeface="Arial Black" panose="020B0A04020102020204" pitchFamily="34" charset="0"/>
            </a:endParaRPr>
          </a:p>
        </p:txBody>
      </p:sp>
      <p:sp>
        <p:nvSpPr>
          <p:cNvPr id="4" name="Трапеция 3"/>
          <p:cNvSpPr/>
          <p:nvPr/>
        </p:nvSpPr>
        <p:spPr>
          <a:xfrm rot="10800000">
            <a:off x="1031965" y="5342708"/>
            <a:ext cx="274321" cy="640079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58087" y="6074230"/>
            <a:ext cx="222069" cy="2220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62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763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Тема Office</vt:lpstr>
      <vt:lpstr>РАЗРАБОТКА ДИДАКТИЧЕСКОЙ ИГРЫ</vt:lpstr>
      <vt:lpstr>Алгоритм  разработки дидактической игры</vt:lpstr>
      <vt:lpstr>Постановка цели игры </vt:lpstr>
      <vt:lpstr>Формулирование дидактической задачи</vt:lpstr>
      <vt:lpstr>Формулирование игровой задачи</vt:lpstr>
      <vt:lpstr>Формулирование результата игры</vt:lpstr>
      <vt:lpstr>Определение игровых действий детей</vt:lpstr>
      <vt:lpstr>Определение необходимого материала игры</vt:lpstr>
      <vt:lpstr>Формулирование правил</vt:lpstr>
      <vt:lpstr>Домашнее задание: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ДИДАКТИЧЕСКОЙ ИГРЫ</dc:title>
  <dc:creator>Наталия Кубарькова</dc:creator>
  <cp:lastModifiedBy>Наталия Кубарькова</cp:lastModifiedBy>
  <cp:revision>14</cp:revision>
  <dcterms:created xsi:type="dcterms:W3CDTF">2017-05-03T05:55:21Z</dcterms:created>
  <dcterms:modified xsi:type="dcterms:W3CDTF">2017-05-03T08:37:24Z</dcterms:modified>
</cp:coreProperties>
</file>