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66" r:id="rId6"/>
    <p:sldId id="262" r:id="rId7"/>
    <p:sldId id="263" r:id="rId8"/>
    <p:sldId id="258" r:id="rId9"/>
    <p:sldId id="259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0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43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254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027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0109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373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69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2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38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9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205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771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64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78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57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12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6118-8DEC-40D3-A394-4FDF69FCCFE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EE36AA-6025-441F-AC8F-851AF2051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57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 «Карбоновые кислоты»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972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1228" y="1416676"/>
            <a:ext cx="9083384" cy="463639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 Узнать состав вещества, его строение, функциональную группу класса соединения, виды изомерии;</a:t>
            </a:r>
          </a:p>
          <a:p>
            <a:r>
              <a:rPr lang="ru-RU" sz="2400" b="1" dirty="0" smtClean="0"/>
              <a:t>2. Изучить физические и химические свойства вещества;</a:t>
            </a:r>
          </a:p>
          <a:p>
            <a:r>
              <a:rPr lang="ru-RU" sz="2400" b="1" dirty="0" smtClean="0"/>
              <a:t>3. Определить электропроводность и рН с помощью цифровых датчиков;</a:t>
            </a:r>
          </a:p>
          <a:p>
            <a:r>
              <a:rPr lang="ru-RU" sz="2400" b="1" dirty="0" smtClean="0"/>
              <a:t>4. Рассмотреть способы получения исследуемого вещества;</a:t>
            </a:r>
          </a:p>
          <a:p>
            <a:r>
              <a:rPr lang="ru-RU" sz="2400" b="1" dirty="0" smtClean="0"/>
              <a:t>5. Знать распространение в природе и значение изучаемого вещества для живых организмов.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9705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Рефлексия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</a:t>
            </a:r>
          </a:p>
          <a:p>
            <a:r>
              <a:rPr lang="ru-RU" dirty="0" smtClean="0"/>
              <a:t>Я узнал…..</a:t>
            </a:r>
          </a:p>
          <a:p>
            <a:r>
              <a:rPr lang="ru-RU" dirty="0" smtClean="0"/>
              <a:t>Я научился….</a:t>
            </a:r>
          </a:p>
          <a:p>
            <a:r>
              <a:rPr lang="ru-RU" dirty="0" smtClean="0"/>
              <a:t>Мне было легко….</a:t>
            </a:r>
          </a:p>
          <a:p>
            <a:r>
              <a:rPr lang="ru-RU" dirty="0" smtClean="0"/>
              <a:t>Мне было сложно….</a:t>
            </a:r>
          </a:p>
          <a:p>
            <a:r>
              <a:rPr lang="ru-RU" dirty="0" smtClean="0"/>
              <a:t>Самостоятельно </a:t>
            </a:r>
          </a:p>
          <a:p>
            <a:r>
              <a:rPr lang="ru-RU" dirty="0" smtClean="0"/>
              <a:t>смог 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П.49, стр.282 вопрос 1-5 всем, вопрос 8, 10 – по желанию (для профильной группы)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П. 15, стр. 81вопрос 1-5 всем, вопрос 7,8 – по желанию (для непрофильной группы)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1228" y="1416676"/>
            <a:ext cx="9083384" cy="463639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 Узнать состав вещества, его строение, функциональную группу класса соединения, виды изомерии;</a:t>
            </a:r>
          </a:p>
          <a:p>
            <a:r>
              <a:rPr lang="ru-RU" sz="2400" b="1" dirty="0" smtClean="0"/>
              <a:t>2. Изучить физические и химические свойства вещества;</a:t>
            </a:r>
          </a:p>
          <a:p>
            <a:r>
              <a:rPr lang="ru-RU" sz="2400" b="1" dirty="0" smtClean="0"/>
              <a:t>3. Определить электропроводность и рН с помощью цифровых датчиков;</a:t>
            </a:r>
          </a:p>
          <a:p>
            <a:r>
              <a:rPr lang="ru-RU" sz="2400" b="1" dirty="0" smtClean="0"/>
              <a:t>4. Рассмотреть способы получения исследуемого вещества;</a:t>
            </a:r>
          </a:p>
          <a:p>
            <a:r>
              <a:rPr lang="ru-RU" sz="2400" b="1" dirty="0" smtClean="0"/>
              <a:t>5. Знать распространение в природе и значение изучаемого вещества для живых организмов.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970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01" y="624110"/>
            <a:ext cx="10303099" cy="1280890"/>
          </a:xfrm>
        </p:spPr>
        <p:txBody>
          <a:bodyPr/>
          <a:lstStyle/>
          <a:p>
            <a:pPr algn="ctr"/>
            <a:r>
              <a:rPr lang="ru-RU" b="1" dirty="0" smtClean="0"/>
              <a:t>Структурная формула уксусной кислоты</a:t>
            </a:r>
            <a:endParaRPr lang="ru-RU" b="1" dirty="0"/>
          </a:p>
        </p:txBody>
      </p:sp>
      <p:pic>
        <p:nvPicPr>
          <p:cNvPr id="1026" name="Picture 2" descr="https://kurs.znate.ru/pars_docs/refs/112/111519/111519_html_m3fe3a725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8702" y="1355796"/>
            <a:ext cx="8713895" cy="51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500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1" y="624110"/>
            <a:ext cx="9572781" cy="1280890"/>
          </a:xfrm>
        </p:spPr>
        <p:txBody>
          <a:bodyPr/>
          <a:lstStyle/>
          <a:p>
            <a:r>
              <a:rPr lang="ru-RU" b="1" dirty="0" smtClean="0"/>
              <a:t>Общая формула карбоновых кислот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90917"/>
            <a:ext cx="8915400" cy="4906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" panose="020B0604020202020204" pitchFamily="34" charset="0"/>
              </a:rPr>
              <a:t>С</a:t>
            </a:r>
            <a:r>
              <a:rPr lang="en-US" sz="9600" baseline="-25000" dirty="0" smtClean="0">
                <a:solidFill>
                  <a:srgbClr val="C00000"/>
                </a:solidFill>
                <a:latin typeface="Arial" panose="020B0604020202020204" pitchFamily="34" charset="0"/>
              </a:rPr>
              <a:t>n</a:t>
            </a:r>
            <a:r>
              <a:rPr lang="en-US" sz="9600" dirty="0" smtClean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9600" baseline="-25000" dirty="0" smtClean="0">
                <a:solidFill>
                  <a:srgbClr val="C00000"/>
                </a:solidFill>
                <a:latin typeface="Arial" panose="020B0604020202020204" pitchFamily="34" charset="0"/>
              </a:rPr>
              <a:t>2n</a:t>
            </a:r>
            <a:r>
              <a:rPr lang="en-US" sz="9600" dirty="0" smtClean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  <a:r>
              <a:rPr lang="en-US" sz="9600" baseline="-25000" dirty="0" smtClean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ru-RU" sz="9500" dirty="0" smtClean="0">
                <a:solidFill>
                  <a:srgbClr val="00B0F0"/>
                </a:solidFill>
                <a:latin typeface="Arial" panose="020B0604020202020204" pitchFamily="34" charset="0"/>
              </a:rPr>
              <a:t>С</a:t>
            </a:r>
            <a:r>
              <a:rPr lang="en-US" sz="9500" baseline="-25000" dirty="0" smtClean="0">
                <a:solidFill>
                  <a:srgbClr val="00B0F0"/>
                </a:solidFill>
                <a:latin typeface="Arial" panose="020B0604020202020204" pitchFamily="34" charset="0"/>
              </a:rPr>
              <a:t>n</a:t>
            </a:r>
            <a:r>
              <a:rPr lang="en-US" sz="9500" dirty="0" smtClean="0">
                <a:solidFill>
                  <a:srgbClr val="00B0F0"/>
                </a:solidFill>
                <a:latin typeface="Arial" panose="020B0604020202020204" pitchFamily="34" charset="0"/>
              </a:rPr>
              <a:t>H</a:t>
            </a:r>
            <a:r>
              <a:rPr lang="en-US" sz="9500" baseline="-25000" dirty="0" smtClean="0">
                <a:solidFill>
                  <a:srgbClr val="00B0F0"/>
                </a:solidFill>
                <a:latin typeface="Arial" panose="020B0604020202020204" pitchFamily="34" charset="0"/>
              </a:rPr>
              <a:t>2n+1</a:t>
            </a:r>
            <a:r>
              <a:rPr lang="en-US" sz="9500" dirty="0" smtClean="0">
                <a:solidFill>
                  <a:srgbClr val="00B0F0"/>
                </a:solidFill>
                <a:latin typeface="Arial" panose="020B0604020202020204" pitchFamily="34" charset="0"/>
              </a:rPr>
              <a:t>COOH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002060"/>
                </a:solidFill>
                <a:latin typeface="Arial" panose="020B0604020202020204" pitchFamily="34" charset="0"/>
              </a:rPr>
              <a:t>R—COOH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0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изомерии предельных одноосновных карбоновых кислот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Структурная (изомерия углеродного скелета)</a:t>
            </a:r>
          </a:p>
          <a:p>
            <a:pPr>
              <a:buNone/>
            </a:pPr>
            <a:endParaRPr lang="ru-RU" sz="3200" b="1" dirty="0" smtClean="0"/>
          </a:p>
          <a:p>
            <a:r>
              <a:rPr lang="ru-RU" sz="3200" b="1" dirty="0" smtClean="0"/>
              <a:t>Межклассовая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Физические свойства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436914"/>
            <a:ext cx="9675812" cy="4474308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Уксусная кислота представляет собой бесцветную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жидкость с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характерным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резким запахом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 и кислым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вкусом.</a:t>
            </a:r>
          </a:p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Гигроскопична.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Неограниченно растворима в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воде.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Смешивается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со многими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растворителями.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Абсолютная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уксусная кислота называется </a:t>
            </a: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</a:rPr>
              <a:t>ледяной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, так как при замерзании образует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льдовидную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 массу.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Способ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получения ледяной уксусной кислоты в 1789 году открыл российский химик немецкого происхождения 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Товий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Егорович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Ловиц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18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Химические свойства</a:t>
            </a:r>
            <a:endParaRPr lang="ru-RU" b="1" dirty="0"/>
          </a:p>
        </p:txBody>
      </p:sp>
      <p:sp>
        <p:nvSpPr>
          <p:cNvPr id="4" name="AutoShape 2" descr="{\displaystyle {\mathsf {Mg+2CH_{3}COOH\rightarrow (CH_{3}COO)_{2}Mg+H_{2}\uparrow }}}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2589212" y="1571223"/>
            <a:ext cx="8915400" cy="433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CH₃COOH + KOH = CH₃COOK + H₂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</a:t>
            </a:r>
            <a:endParaRPr lang="ru-RU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2CH₃COOH + Mg = (CH₃COO)₂Mg + H₂ </a:t>
            </a:r>
            <a:endParaRPr lang="ru-RU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2CH₃COOH + </a:t>
            </a:r>
            <a:r>
              <a:rPr lang="en-US" sz="2800" b="1" dirty="0" err="1">
                <a:solidFill>
                  <a:srgbClr val="333333"/>
                </a:solidFill>
                <a:latin typeface="Arial" panose="020B0604020202020204" pitchFamily="34" charset="0"/>
              </a:rPr>
              <a:t>MgO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 = (CH₃COO)₂Mg + H₂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</a:t>
            </a:r>
            <a:endParaRPr lang="ru-RU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CH₃COOH + C₂H₅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OH</a:t>
            </a:r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800" b="1" baseline="30000" dirty="0" smtClean="0">
                <a:solidFill>
                  <a:srgbClr val="333333"/>
                </a:solidFill>
                <a:latin typeface="Arial" panose="020B0604020202020204" pitchFamily="34" charset="0"/>
              </a:rPr>
              <a:t>Н+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=</a:t>
            </a:r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CH₃COOC₂H₅ + H₂O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CH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₃COOH + 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Na</a:t>
            </a:r>
            <a:r>
              <a:rPr lang="ru-RU" sz="2800" b="1" baseline="-25000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CO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₃ = </a:t>
            </a:r>
            <a:r>
              <a:rPr lang="ru-RU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CH</a:t>
            </a:r>
            <a:r>
              <a:rPr lang="en-US" sz="2800" b="1" dirty="0" err="1">
                <a:solidFill>
                  <a:srgbClr val="333333"/>
                </a:solidFill>
                <a:latin typeface="Arial" panose="020B0604020202020204" pitchFamily="34" charset="0"/>
              </a:rPr>
              <a:t>₃COONa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 + CO₂ + H₂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O</a:t>
            </a:r>
            <a:endParaRPr lang="ru-RU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16407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Получение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9482" y="1734671"/>
            <a:ext cx="9595130" cy="41765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Ферментативное брожение                                                              </a:t>
            </a:r>
            <a:r>
              <a:rPr lang="pl-PL" sz="2800" b="1" dirty="0" smtClean="0"/>
              <a:t>CH</a:t>
            </a:r>
            <a:r>
              <a:rPr lang="pl-PL" sz="2800" b="1" baseline="-25000" dirty="0" smtClean="0"/>
              <a:t>3</a:t>
            </a:r>
            <a:r>
              <a:rPr lang="pl-PL" sz="2800" b="1" dirty="0" smtClean="0"/>
              <a:t>CH</a:t>
            </a:r>
            <a:r>
              <a:rPr lang="pl-PL" sz="2800" b="1" baseline="-25000" dirty="0" smtClean="0"/>
              <a:t>2</a:t>
            </a:r>
            <a:r>
              <a:rPr lang="pl-PL" sz="2800" b="1" dirty="0" smtClean="0"/>
              <a:t>OH </a:t>
            </a:r>
            <a:r>
              <a:rPr lang="pl-PL" sz="2800" b="1" dirty="0" smtClean="0"/>
              <a:t>+ O</a:t>
            </a:r>
            <a:r>
              <a:rPr lang="pl-PL" sz="2800" b="1" baseline="-25000" dirty="0" smtClean="0"/>
              <a:t>2</a:t>
            </a:r>
            <a:r>
              <a:rPr lang="pl-PL" sz="2800" b="1" dirty="0" smtClean="0"/>
              <a:t> → CH</a:t>
            </a:r>
            <a:r>
              <a:rPr lang="pl-PL" sz="2800" b="1" baseline="-25000" dirty="0" smtClean="0"/>
              <a:t>3</a:t>
            </a:r>
            <a:r>
              <a:rPr lang="pl-PL" sz="2800" b="1" dirty="0" smtClean="0"/>
              <a:t>COOH + </a:t>
            </a:r>
            <a:r>
              <a:rPr lang="pl-PL" sz="2800" b="1" dirty="0" smtClean="0"/>
              <a:t>H</a:t>
            </a:r>
            <a:r>
              <a:rPr lang="pl-PL" sz="2800" b="1" baseline="-25000" dirty="0" smtClean="0"/>
              <a:t>2</a:t>
            </a:r>
            <a:r>
              <a:rPr lang="pl-PL" sz="2800" b="1" dirty="0" smtClean="0"/>
              <a:t>O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Каталитическое окисление бутана                                             </a:t>
            </a:r>
            <a:r>
              <a:rPr lang="en-US" sz="2800" b="1" dirty="0" smtClean="0"/>
              <a:t>2CH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CH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CH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CH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 + 5O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 → 4CH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COOH + </a:t>
            </a:r>
            <a:r>
              <a:rPr lang="en-US" sz="2800" b="1" dirty="0" smtClean="0"/>
              <a:t>2H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Окисление альдегида </a:t>
            </a:r>
            <a:r>
              <a:rPr lang="ru-RU" sz="2800" b="1" dirty="0" err="1" smtClean="0"/>
              <a:t>гидроксидом</a:t>
            </a:r>
            <a:r>
              <a:rPr lang="en-US" sz="2800" b="1" dirty="0" smtClean="0"/>
              <a:t> </a:t>
            </a:r>
            <a:r>
              <a:rPr lang="ru-RU" sz="2800" b="1" dirty="0" smtClean="0"/>
              <a:t> меди (</a:t>
            </a:r>
            <a:r>
              <a:rPr lang="en-US" sz="2800" b="1" dirty="0" smtClean="0"/>
              <a:t>II</a:t>
            </a:r>
            <a:r>
              <a:rPr lang="ru-RU" sz="2800" b="1" dirty="0" smtClean="0"/>
              <a:t>)</a:t>
            </a:r>
            <a:r>
              <a:rPr lang="en-US" sz="2800" b="1" dirty="0" smtClean="0"/>
              <a:t>                                           </a:t>
            </a:r>
            <a:r>
              <a:rPr lang="ru-RU" sz="2800" b="1" dirty="0" smtClean="0"/>
              <a:t>СН</a:t>
            </a:r>
            <a:r>
              <a:rPr lang="ru-RU" sz="2800" b="1" baseline="-25000" dirty="0" smtClean="0"/>
              <a:t>3</a:t>
            </a:r>
            <a:r>
              <a:rPr lang="ru-RU" sz="2800" b="1" dirty="0" smtClean="0"/>
              <a:t>-СОН</a:t>
            </a:r>
            <a:r>
              <a:rPr lang="ru-RU" sz="2800" b="1" dirty="0" smtClean="0"/>
              <a:t>  + 2 </a:t>
            </a:r>
            <a:r>
              <a:rPr lang="en-US" sz="2800" b="1" dirty="0" smtClean="0"/>
              <a:t>Cu(OH)₂ </a:t>
            </a:r>
            <a:r>
              <a:rPr lang="en-US" sz="2800" b="1" dirty="0" smtClean="0"/>
              <a:t>=</a:t>
            </a:r>
            <a:r>
              <a:rPr lang="ru-RU" sz="2800" b="1" dirty="0" smtClean="0"/>
              <a:t>С</a:t>
            </a:r>
            <a:r>
              <a:rPr lang="en-US" sz="2800" b="1" dirty="0" smtClean="0"/>
              <a:t>H</a:t>
            </a:r>
            <a:r>
              <a:rPr lang="ru-RU" sz="2800" b="1" baseline="-25000" dirty="0" smtClean="0"/>
              <a:t>3</a:t>
            </a:r>
            <a:r>
              <a:rPr lang="en-US" sz="2800" b="1" dirty="0" smtClean="0"/>
              <a:t>COOH</a:t>
            </a:r>
            <a:r>
              <a:rPr lang="en-US" sz="2800" b="1" dirty="0" smtClean="0"/>
              <a:t>  + </a:t>
            </a:r>
            <a:r>
              <a:rPr lang="en-US" sz="2800" b="1" dirty="0" err="1" smtClean="0"/>
              <a:t>Cu₂O</a:t>
            </a:r>
            <a:r>
              <a:rPr lang="en-US" sz="2800" b="1" dirty="0" smtClean="0"/>
              <a:t>↓+ 2 H₂</a:t>
            </a:r>
            <a:r>
              <a:rPr lang="en-US" sz="2800" b="1" dirty="0" smtClean="0"/>
              <a:t>O</a:t>
            </a:r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087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Взаимопроверка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024" y="1319349"/>
            <a:ext cx="8915400" cy="459187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1-3				6-3</a:t>
            </a:r>
          </a:p>
          <a:p>
            <a:r>
              <a:rPr lang="ru-RU" sz="5400" b="1" dirty="0" smtClean="0"/>
              <a:t>2-2				7-2</a:t>
            </a:r>
          </a:p>
          <a:p>
            <a:r>
              <a:rPr lang="ru-RU" sz="5400" b="1" dirty="0" smtClean="0"/>
              <a:t>3-2				8-2</a:t>
            </a:r>
          </a:p>
          <a:p>
            <a:r>
              <a:rPr lang="ru-RU" sz="5400" b="1" dirty="0" smtClean="0"/>
              <a:t>4-1				9-3</a:t>
            </a:r>
          </a:p>
          <a:p>
            <a:r>
              <a:rPr lang="ru-RU" sz="5400" b="1" dirty="0" smtClean="0"/>
              <a:t>5-2</a:t>
            </a:r>
          </a:p>
        </p:txBody>
      </p:sp>
    </p:spTree>
    <p:extLst>
      <p:ext uri="{BB962C8B-B14F-4D97-AF65-F5344CB8AC3E}">
        <p14:creationId xmlns:p14="http://schemas.microsoft.com/office/powerpoint/2010/main" xmlns="" val="7039571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</TotalTime>
  <Words>264</Words>
  <Application>Microsoft Office PowerPoint</Application>
  <PresentationFormat>Произвольный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Тема урока «Карбоновые кислоты»</vt:lpstr>
      <vt:lpstr>Цели урока:</vt:lpstr>
      <vt:lpstr>Структурная формула уксусной кислоты</vt:lpstr>
      <vt:lpstr>Общая формула карбоновых кислот</vt:lpstr>
      <vt:lpstr>Виды изомерии предельных одноосновных карбоновых кислот</vt:lpstr>
      <vt:lpstr>Физические свойства </vt:lpstr>
      <vt:lpstr>Химические свойства</vt:lpstr>
      <vt:lpstr>Получение</vt:lpstr>
      <vt:lpstr>Взаимопроверка</vt:lpstr>
      <vt:lpstr>Цели урока:</vt:lpstr>
      <vt:lpstr>Рефлексия</vt:lpstr>
      <vt:lpstr>Домашнее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«Карбоновые кислоты»</dc:title>
  <dc:creator>Андрей</dc:creator>
  <cp:lastModifiedBy>Андрей</cp:lastModifiedBy>
  <cp:revision>21</cp:revision>
  <dcterms:created xsi:type="dcterms:W3CDTF">2021-02-27T19:06:32Z</dcterms:created>
  <dcterms:modified xsi:type="dcterms:W3CDTF">2021-02-28T12:58:19Z</dcterms:modified>
</cp:coreProperties>
</file>