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94" r:id="rId6"/>
    <p:sldId id="262" r:id="rId7"/>
    <p:sldId id="269" r:id="rId8"/>
    <p:sldId id="281" r:id="rId9"/>
    <p:sldId id="277" r:id="rId10"/>
    <p:sldId id="271" r:id="rId11"/>
    <p:sldId id="272" r:id="rId12"/>
    <p:sldId id="270" r:id="rId13"/>
    <p:sldId id="282" r:id="rId14"/>
    <p:sldId id="275" r:id="rId15"/>
    <p:sldId id="279" r:id="rId16"/>
    <p:sldId id="273" r:id="rId17"/>
    <p:sldId id="274" r:id="rId18"/>
    <p:sldId id="280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68" r:id="rId30"/>
    <p:sldId id="263" r:id="rId31"/>
    <p:sldId id="264" r:id="rId32"/>
    <p:sldId id="265" r:id="rId33"/>
    <p:sldId id="266" r:id="rId34"/>
    <p:sldId id="267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5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3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7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7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0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0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1BDD-2B6F-4533-A7C9-67A4F8601D65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BC9F-511D-4CD7-AC3A-253D3AD2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oetory.ru/authors/l-m-/al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vchaya-ptiza.livejournal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oetory.ru/content/list?author=31&amp;sort=lik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etory.ru/authors/lyzha/all" TargetMode="External"/><Relationship Id="rId2" Type="http://schemas.openxmlformats.org/officeDocument/2006/relationships/hyperlink" Target="https://poetory.ru/authors/todibo/al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oetory.ru/content/list?author=37&amp;sort=lik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poetory.ru/authors/l-m-/all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etory.ru/authors/andro/al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Литературные аллюзии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в сети Интернет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488832" cy="25671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Урок-поиск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algn="l"/>
            <a:r>
              <a:rPr lang="ru-RU" sz="2600" dirty="0" smtClean="0">
                <a:solidFill>
                  <a:srgbClr val="7030A0"/>
                </a:solidFill>
              </a:rPr>
              <a:t>Автор: </a:t>
            </a:r>
            <a:r>
              <a:rPr lang="ru-RU" sz="2600" dirty="0" err="1" smtClean="0">
                <a:solidFill>
                  <a:srgbClr val="7030A0"/>
                </a:solidFill>
              </a:rPr>
              <a:t>Артюх</a:t>
            </a:r>
            <a:r>
              <a:rPr lang="ru-RU" sz="2600" dirty="0" smtClean="0">
                <a:solidFill>
                  <a:srgbClr val="7030A0"/>
                </a:solidFill>
              </a:rPr>
              <a:t> С.В.,</a:t>
            </a:r>
          </a:p>
          <a:p>
            <a:pPr algn="l"/>
            <a:r>
              <a:rPr lang="ru-RU" sz="2600" dirty="0" smtClean="0">
                <a:solidFill>
                  <a:srgbClr val="7030A0"/>
                </a:solidFill>
              </a:rPr>
              <a:t>учитель русского языка и литературы </a:t>
            </a:r>
          </a:p>
          <a:p>
            <a:pPr algn="l"/>
            <a:endParaRPr lang="ru-RU" sz="2600" dirty="0">
              <a:solidFill>
                <a:srgbClr val="7030A0"/>
              </a:solidFill>
            </a:endParaRPr>
          </a:p>
          <a:p>
            <a:r>
              <a:rPr lang="ru-RU" sz="2600" dirty="0" smtClean="0">
                <a:solidFill>
                  <a:srgbClr val="7030A0"/>
                </a:solidFill>
              </a:rPr>
              <a:t>Санкт-Петербург, 2023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188640"/>
            <a:ext cx="8136904" cy="117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7030A0"/>
                </a:solidFill>
              </a:rPr>
              <a:t>Государственное бюджетное образовательное учреждение школа № 494 Выборгского района г. Санкт-Петербурга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да </a:t>
            </a:r>
            <a:r>
              <a:rPr lang="ru-RU" sz="4400" dirty="0"/>
              <a:t>вы </a:t>
            </a:r>
            <a:r>
              <a:rPr lang="ru-RU" sz="4400" dirty="0" err="1"/>
              <a:t>дубровский</a:t>
            </a:r>
            <a:r>
              <a:rPr lang="ru-RU" sz="4400" dirty="0"/>
              <a:t> </a:t>
            </a:r>
            <a:r>
              <a:rPr lang="ru-RU" sz="4400" dirty="0" err="1" smtClean="0"/>
              <a:t>офи</a:t>
            </a:r>
            <a:r>
              <a:rPr lang="ru-RU" sz="4400" dirty="0" smtClean="0"/>
              <a:t>**ли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я год </a:t>
            </a:r>
            <a:r>
              <a:rPr lang="ru-RU" sz="4400" dirty="0" err="1"/>
              <a:t>верейского</a:t>
            </a:r>
            <a:r>
              <a:rPr lang="ru-RU" sz="4400" dirty="0"/>
              <a:t> пасла</a:t>
            </a:r>
            <a:br>
              <a:rPr lang="ru-RU" sz="4400" dirty="0"/>
            </a:br>
            <a:r>
              <a:rPr lang="ru-RU" sz="4400" dirty="0"/>
              <a:t>вдовство намечено на август</a:t>
            </a:r>
            <a:br>
              <a:rPr lang="ru-RU" sz="4400" dirty="0"/>
            </a:br>
            <a:r>
              <a:rPr lang="ru-RU" sz="4400" dirty="0"/>
              <a:t>уймите вашу </a:t>
            </a:r>
            <a:r>
              <a:rPr lang="ru-RU" sz="4400" dirty="0" err="1"/>
              <a:t>опг</a:t>
            </a:r>
            <a:endParaRPr lang="ru-RU" sz="4400" dirty="0"/>
          </a:p>
          <a:p>
            <a:pPr marL="0" indent="0" algn="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4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письмо </a:t>
            </a:r>
            <a:r>
              <a:rPr lang="ru-RU" sz="4800" dirty="0"/>
              <a:t>окончено </a:t>
            </a:r>
            <a:r>
              <a:rPr lang="ru-RU" sz="4800" dirty="0" err="1"/>
              <a:t>татьяна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остатки мужества собрав</a:t>
            </a:r>
            <a:br>
              <a:rPr lang="ru-RU" sz="4800" dirty="0"/>
            </a:br>
            <a:r>
              <a:rPr lang="ru-RU" sz="4800" dirty="0"/>
              <a:t>рукой дрожащею выводит</a:t>
            </a:r>
            <a:br>
              <a:rPr lang="ru-RU" sz="4800" dirty="0"/>
            </a:br>
            <a:r>
              <a:rPr lang="ru-RU" sz="4800" dirty="0" err="1"/>
              <a:t>онегин</a:t>
            </a:r>
            <a:r>
              <a:rPr lang="ru-RU" sz="4800" dirty="0"/>
              <a:t> </a:t>
            </a:r>
            <a:r>
              <a:rPr lang="ru-RU" sz="4800" dirty="0" err="1"/>
              <a:t>жека</a:t>
            </a:r>
            <a:r>
              <a:rPr lang="ru-RU" sz="4800" dirty="0"/>
              <a:t> </a:t>
            </a:r>
            <a:r>
              <a:rPr lang="ru-RU" sz="4800" dirty="0" err="1"/>
              <a:t>яндекс</a:t>
            </a:r>
            <a:r>
              <a:rPr lang="ru-RU" sz="4800" dirty="0"/>
              <a:t> </a:t>
            </a:r>
            <a:r>
              <a:rPr lang="ru-RU" sz="4800" dirty="0" err="1" smtClean="0"/>
              <a:t>ру</a:t>
            </a:r>
            <a:endParaRPr lang="ru-RU" sz="4800" dirty="0" smtClean="0"/>
          </a:p>
          <a:p>
            <a:pPr marL="0" indent="0" algn="r">
              <a:buNone/>
            </a:pPr>
            <a:r>
              <a:rPr lang="en-US" sz="2400" u="sng" dirty="0" err="1" smtClean="0">
                <a:solidFill>
                  <a:srgbClr val="0070C0"/>
                </a:solidFill>
              </a:rPr>
              <a:t>pevchaya_ptiza</a:t>
            </a:r>
            <a:endParaRPr lang="ru-RU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 </a:t>
            </a:r>
            <a:r>
              <a:rPr lang="ru-RU" sz="4000" dirty="0"/>
              <a:t>если башмачок хрустальный </a:t>
            </a:r>
          </a:p>
          <a:p>
            <a:pPr marL="0" indent="0">
              <a:buNone/>
            </a:pPr>
            <a:r>
              <a:rPr lang="ru-RU" sz="4000" dirty="0"/>
              <a:t>для вашей ножки тесноват </a:t>
            </a:r>
          </a:p>
          <a:p>
            <a:pPr marL="0" indent="0">
              <a:buNone/>
            </a:pPr>
            <a:r>
              <a:rPr lang="ru-RU" sz="4000" dirty="0"/>
              <a:t>на этот случай приготовлен </a:t>
            </a:r>
          </a:p>
          <a:p>
            <a:pPr marL="0" indent="0">
              <a:buNone/>
            </a:pPr>
            <a:r>
              <a:rPr lang="ru-RU" sz="4000" dirty="0"/>
              <a:t>вместительный хрустальный гроб</a:t>
            </a:r>
          </a:p>
          <a:p>
            <a:pPr marL="0" indent="0" algn="r">
              <a:buNone/>
            </a:pPr>
            <a:r>
              <a:rPr lang="ru-RU" sz="2400" dirty="0"/>
              <a:t>© </a:t>
            </a:r>
            <a:r>
              <a:rPr lang="ru-RU" sz="2400" u="sng" dirty="0">
                <a:hlinkClick r:id="rId2"/>
              </a:rPr>
              <a:t>Л.М.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54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5400" dirty="0"/>
              <a:t>мы растеряли дух протеста</a:t>
            </a:r>
            <a:br>
              <a:rPr lang="ru-RU" sz="5400" dirty="0"/>
            </a:br>
            <a:r>
              <a:rPr lang="ru-RU" sz="5400" dirty="0"/>
              <a:t>в окрестностях монастырей</a:t>
            </a:r>
            <a:br>
              <a:rPr lang="ru-RU" sz="5400" dirty="0"/>
            </a:br>
            <a:r>
              <a:rPr lang="ru-RU" sz="5400" dirty="0"/>
              <a:t>давно уж не находят беглых</a:t>
            </a:r>
            <a:br>
              <a:rPr lang="ru-RU" sz="5400" dirty="0"/>
            </a:br>
            <a:r>
              <a:rPr lang="ru-RU" sz="5400" dirty="0" err="1"/>
              <a:t>мцырей</a:t>
            </a:r>
            <a:r>
              <a:rPr lang="ru-RU" sz="5400" dirty="0"/>
              <a:t> </a:t>
            </a:r>
            <a:endParaRPr lang="ru-RU" sz="5400" dirty="0" smtClean="0"/>
          </a:p>
          <a:p>
            <a:pPr marL="0" indent="0" algn="r">
              <a:buNone/>
            </a:pPr>
            <a:r>
              <a:rPr lang="ru-RU" sz="3000" u="sng" dirty="0" err="1" smtClean="0">
                <a:hlinkClick r:id="rId2"/>
              </a:rPr>
              <a:t>pevchaya_ptiza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7367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ru-RU" sz="4800" dirty="0"/>
              <a:t>я обожаю этот город</a:t>
            </a:r>
            <a:br>
              <a:rPr lang="ru-RU" sz="4800" dirty="0"/>
            </a:br>
            <a:r>
              <a:rPr lang="ru-RU" sz="4800" dirty="0"/>
              <a:t>скажу вам более того</a:t>
            </a:r>
            <a:br>
              <a:rPr lang="ru-RU" sz="4800" dirty="0"/>
            </a:br>
            <a:r>
              <a:rPr lang="ru-RU" sz="4800" dirty="0" smtClean="0"/>
              <a:t>не </a:t>
            </a:r>
            <a:r>
              <a:rPr lang="ru-RU" sz="4800" dirty="0"/>
              <a:t>жаль что я больна </a:t>
            </a:r>
            <a:r>
              <a:rPr lang="ru-RU" sz="4800" dirty="0" err="1"/>
              <a:t>невами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его</a:t>
            </a:r>
          </a:p>
          <a:p>
            <a:pPr marL="0" indent="0" algn="r">
              <a:buNone/>
            </a:pPr>
            <a:r>
              <a:rPr lang="ru-RU" sz="2800" dirty="0"/>
              <a:t>© </a:t>
            </a:r>
            <a:r>
              <a:rPr lang="ru-RU" sz="2800" dirty="0" err="1" smtClean="0">
                <a:hlinkClick r:id="rId2"/>
              </a:rPr>
              <a:t>bro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24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dirty="0" err="1"/>
              <a:t>степан</a:t>
            </a:r>
            <a:r>
              <a:rPr lang="ru-RU" sz="5400" dirty="0"/>
              <a:t> бросает в речку мячик</a:t>
            </a:r>
            <a:br>
              <a:rPr lang="ru-RU" sz="5400" dirty="0"/>
            </a:br>
            <a:r>
              <a:rPr lang="ru-RU" sz="5400" dirty="0"/>
              <a:t>собачку невод и </a:t>
            </a:r>
            <a:r>
              <a:rPr lang="ru-RU" sz="5400" dirty="0" err="1"/>
              <a:t>кусто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не то кричат ему казаки</a:t>
            </a:r>
            <a:br>
              <a:rPr lang="ru-RU" sz="5400" dirty="0"/>
            </a:br>
            <a:r>
              <a:rPr lang="ru-RU" sz="5400" dirty="0"/>
              <a:t>не </a:t>
            </a:r>
            <a:r>
              <a:rPr lang="ru-RU" sz="5400" dirty="0" smtClean="0"/>
              <a:t>то</a:t>
            </a:r>
          </a:p>
          <a:p>
            <a:pPr marL="0" indent="0" algn="r"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000" dirty="0" smtClean="0"/>
              <a:t>© </a:t>
            </a:r>
            <a:r>
              <a:rPr lang="ru-RU" sz="3000" u="sng" dirty="0" err="1" smtClean="0">
                <a:solidFill>
                  <a:srgbClr val="0070C0"/>
                </a:solidFill>
              </a:rPr>
              <a:t>андро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4800" dirty="0" smtClean="0"/>
              <a:t>став </a:t>
            </a:r>
            <a:r>
              <a:rPr lang="ru-RU" sz="4800" dirty="0"/>
              <a:t>после смерти тараканом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4800" dirty="0"/>
              <a:t>полз </a:t>
            </a:r>
            <a:r>
              <a:rPr lang="ru-RU" sz="4800" dirty="0" err="1"/>
              <a:t>берлиоз</a:t>
            </a:r>
            <a:r>
              <a:rPr lang="ru-RU" sz="4800" dirty="0"/>
              <a:t> на потолок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4800" dirty="0"/>
              <a:t>но </a:t>
            </a:r>
            <a:r>
              <a:rPr lang="ru-RU" sz="4800" dirty="0" err="1"/>
              <a:t>машенька</a:t>
            </a:r>
            <a:r>
              <a:rPr lang="ru-RU" sz="4800" dirty="0"/>
              <a:t> уже купила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4800" dirty="0"/>
              <a:t>мелок</a:t>
            </a:r>
          </a:p>
          <a:p>
            <a:pPr marL="0" indent="0" algn="r">
              <a:buNone/>
            </a:pPr>
            <a:r>
              <a:rPr lang="ru-RU" sz="2800" dirty="0"/>
              <a:t>© </a:t>
            </a:r>
            <a:r>
              <a:rPr lang="ru-RU" sz="2800" u="sng" dirty="0" err="1">
                <a:hlinkClick r:id="rId2"/>
              </a:rPr>
              <a:t>тодибо</a:t>
            </a:r>
            <a:r>
              <a:rPr lang="ru-RU" sz="2800" dirty="0"/>
              <a:t> </a:t>
            </a:r>
            <a:r>
              <a:rPr lang="ru-RU" sz="2800" dirty="0" err="1"/>
              <a:t>muzz</a:t>
            </a:r>
            <a:r>
              <a:rPr lang="ru-RU" sz="2800" dirty="0"/>
              <a:t> </a:t>
            </a:r>
            <a:r>
              <a:rPr lang="ru-RU" sz="2800" u="sng" dirty="0">
                <a:hlinkClick r:id="rId3"/>
              </a:rPr>
              <a:t>лыжа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96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1.10 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ru-RU" sz="4800" dirty="0" smtClean="0"/>
              <a:t>разбуженные жаждой крови</a:t>
            </a:r>
            <a:br>
              <a:rPr lang="ru-RU" sz="4800" dirty="0" smtClean="0"/>
            </a:br>
            <a:r>
              <a:rPr lang="ru-RU" sz="4800" dirty="0" smtClean="0"/>
              <a:t>трамваи в сумрачную рань</a:t>
            </a:r>
            <a:br>
              <a:rPr lang="ru-RU" sz="4800" dirty="0" smtClean="0"/>
            </a:br>
            <a:r>
              <a:rPr lang="ru-RU" sz="4800" dirty="0" smtClean="0"/>
              <a:t>пьют стоя пролитое масло</a:t>
            </a:r>
            <a:br>
              <a:rPr lang="ru-RU" sz="4800" dirty="0" smtClean="0"/>
            </a:br>
            <a:r>
              <a:rPr lang="ru-RU" sz="4800" dirty="0" smtClean="0"/>
              <a:t>за </a:t>
            </a:r>
            <a:r>
              <a:rPr lang="ru-RU" sz="4800" dirty="0" err="1" smtClean="0"/>
              <a:t>ань</a:t>
            </a:r>
            <a:endParaRPr lang="ru-RU" sz="4800" dirty="0" smtClean="0"/>
          </a:p>
          <a:p>
            <a:pPr marL="0" indent="0" algn="r">
              <a:buNone/>
            </a:pPr>
            <a:r>
              <a:rPr lang="ru-RU" sz="2800" dirty="0" smtClean="0"/>
              <a:t>© </a:t>
            </a:r>
            <a:r>
              <a:rPr lang="ru-RU" sz="2800" dirty="0" err="1" smtClean="0">
                <a:hlinkClick r:id="rId2"/>
              </a:rPr>
              <a:t>annushka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33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1.10 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промчался мимо кот в трамвае</a:t>
            </a:r>
            <a:br>
              <a:rPr lang="ru-RU" sz="4400" dirty="0"/>
            </a:br>
            <a:r>
              <a:rPr lang="ru-RU" sz="4400" dirty="0"/>
              <a:t>и мне лукаво подмигнул</a:t>
            </a:r>
            <a:br>
              <a:rPr lang="ru-RU" sz="4400" dirty="0"/>
            </a:br>
            <a:r>
              <a:rPr lang="ru-RU" sz="4400" dirty="0"/>
              <a:t>я так признаться удивилась</a:t>
            </a:r>
            <a:br>
              <a:rPr lang="ru-RU" sz="4400" dirty="0"/>
            </a:br>
            <a:r>
              <a:rPr lang="ru-RU" sz="4400" dirty="0" err="1"/>
              <a:t>што</a:t>
            </a:r>
            <a:r>
              <a:rPr lang="ru-RU" sz="4400" dirty="0"/>
              <a:t> даже масло </a:t>
            </a:r>
            <a:r>
              <a:rPr lang="ru-RU" sz="4400" dirty="0" smtClean="0"/>
              <a:t>пролила</a:t>
            </a:r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r>
              <a:rPr lang="ru-RU" sz="2800" dirty="0" smtClean="0"/>
              <a:t>© </a:t>
            </a:r>
            <a:r>
              <a:rPr lang="ru-RU" sz="2800" u="sng" dirty="0">
                <a:solidFill>
                  <a:srgbClr val="0070C0"/>
                </a:solidFill>
              </a:rPr>
              <a:t>Юлия </a:t>
            </a:r>
            <a:r>
              <a:rPr lang="ru-RU" sz="2800" u="sng" dirty="0" err="1">
                <a:solidFill>
                  <a:srgbClr val="0070C0"/>
                </a:solidFill>
              </a:rPr>
              <a:t>Blackmoon</a:t>
            </a:r>
            <a:endParaRPr lang="ru-RU" sz="2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Графическое творчество: </a:t>
            </a:r>
            <a:r>
              <a:rPr lang="ru-RU" b="1" dirty="0" err="1">
                <a:solidFill>
                  <a:srgbClr val="002060"/>
                </a:solidFill>
              </a:rPr>
              <a:t>мемы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демотиваторы</a:t>
            </a:r>
            <a:r>
              <a:rPr lang="ru-RU" b="1" dirty="0">
                <a:solidFill>
                  <a:srgbClr val="002060"/>
                </a:solidFill>
              </a:rPr>
              <a:t> и </a:t>
            </a:r>
            <a:r>
              <a:rPr lang="ru-RU" b="1" dirty="0" err="1">
                <a:solidFill>
                  <a:srgbClr val="002060"/>
                </a:solidFill>
              </a:rPr>
              <a:t>т.п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49882"/>
            <a:ext cx="6048672" cy="38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Аллюзия</a:t>
            </a:r>
            <a:endParaRPr lang="ru-RU" sz="3600" dirty="0"/>
          </a:p>
        </p:txBody>
      </p:sp>
      <p:sp>
        <p:nvSpPr>
          <p:cNvPr id="5" name="AutoShape 2" descr="https://turbo-yandex-ru.clstorage.net/5vjER1164/475970bDc/Jn2N1PErDkKbqIHaa1VLjLjye8czZSYo18fCk9xNdhmjEaTAfjcPs-BbcnN7xaGofXXTCcmcezHJZ82MW-Hd8WdExZTkOhIypv2RhzNld_xQjhKeZ8gXcYtqv4bQZBrY3kWI5c-OylZU756auhBgRAw8rlHMsVNwwYpx7Zc41ciyLSnE-Ytzpj_seOq7CdOsoLsTU3dQHnBHotrntDEWRPrQhQGjIl5WFD8ujg4AIJhkoBLNAEh_DFWyxDGzEBmkbrERNJ1P454LfIyKn3mXVMzbYz87jDbwTwrqnyA90uCa7EWZH2LyWoxfSobO0IA8IGRelWTIu7QJRgRJM0jtBEZpSTzlx5fOa_D8LovtEzy49xMbT5hy6POi3v9g0WpE0liJuf8q2mLQlwKeWkQgOOygVhFQzGMktaLsxTck0ViytbGsJXMD4ne8VCoD2ctADAfba2_UytAnXu5LyBEeoMbMBZ0jZhpWSEemBi7UeLx8_AYd8DSL_NUq3D2nKBlcRnltICFrC9ozLPBq5433VOgHE6MHLCoU6x5GRxAtKnA-lFV19zqOOhB3rsZWiJj0dJDy9cQAc2DVwtD9v2DdeJqNnZTpP2s6NzTYuqPhT3w4y29fuzBejCsqlic0teL0EkAFEVPiGg7A95pqkshAQPAAxnnQ7AP4XfKsvRM0NdTCZRUgLUfbZs9w-E4j3cfElCfPLyvUyjxzRqb_FGGaYDKEaUGD6mbWTPPCxk7oyJR44FpJXGjLGHVOXAWb7J0khv2VXP3z074f6FB-382zEDxzg89zFH7k2zLSd9TlMgT-mH15vz5qBkiv_pp2JFQ0SLDCIQSIsxxZpmjZv2CluHpNvUxtQ8_a84iMbutJ-8wYt9fvm2By_Pt-YotAJUa41pyZmRdSyvLQA3a6_liQrLCY9pGIMPcUta4cOV_sWcSC_Z2wkffTWv8YqEYHCcuQqNdzU594HgDfJvIDMGXA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575050" y="908720"/>
            <a:ext cx="5111750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/>
              <a:t>Это отсылка, намек на известный факт, произведение, крылатую фразу.</a:t>
            </a:r>
          </a:p>
          <a:p>
            <a:r>
              <a:rPr lang="ru-RU" dirty="0" smtClean="0"/>
              <a:t>Происходит </a:t>
            </a:r>
            <a:r>
              <a:rPr lang="ru-RU" dirty="0"/>
              <a:t>от латинского </a:t>
            </a:r>
            <a:r>
              <a:rPr lang="ru-RU" i="1" dirty="0" err="1"/>
              <a:t>allusidere</a:t>
            </a:r>
            <a:r>
              <a:rPr lang="ru-RU" dirty="0"/>
              <a:t>, которое можно перевести как «подшучивать, намекать».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00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1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7752"/>
            <a:ext cx="8229600" cy="1066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2. 1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3983268" cy="5000750"/>
          </a:xfrm>
        </p:spPr>
      </p:pic>
    </p:spTree>
    <p:extLst>
      <p:ext uri="{BB962C8B-B14F-4D97-AF65-F5344CB8AC3E}">
        <p14:creationId xmlns:p14="http://schemas.microsoft.com/office/powerpoint/2010/main" val="24440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7752"/>
            <a:ext cx="8229600" cy="1066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2. 2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00" y="1079960"/>
            <a:ext cx="3786131" cy="5046204"/>
          </a:xfrm>
        </p:spPr>
      </p:pic>
    </p:spTree>
    <p:extLst>
      <p:ext uri="{BB962C8B-B14F-4D97-AF65-F5344CB8AC3E}">
        <p14:creationId xmlns:p14="http://schemas.microsoft.com/office/powerpoint/2010/main" val="14914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7752"/>
            <a:ext cx="8229600" cy="1066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2. 3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68184"/>
            <a:ext cx="3960440" cy="5278525"/>
          </a:xfrm>
        </p:spPr>
      </p:pic>
    </p:spTree>
    <p:extLst>
      <p:ext uri="{BB962C8B-B14F-4D97-AF65-F5344CB8AC3E}">
        <p14:creationId xmlns:p14="http://schemas.microsoft.com/office/powerpoint/2010/main" val="9023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7752"/>
            <a:ext cx="8229600" cy="1066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4" y="1124744"/>
            <a:ext cx="7217055" cy="5001419"/>
          </a:xfrm>
        </p:spPr>
      </p:pic>
    </p:spTree>
    <p:extLst>
      <p:ext uri="{BB962C8B-B14F-4D97-AF65-F5344CB8AC3E}">
        <p14:creationId xmlns:p14="http://schemas.microsoft.com/office/powerpoint/2010/main" val="8198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7752"/>
            <a:ext cx="8229600" cy="1066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2. 5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963800"/>
            <a:ext cx="5112568" cy="5563677"/>
          </a:xfrm>
        </p:spPr>
      </p:pic>
    </p:spTree>
    <p:extLst>
      <p:ext uri="{BB962C8B-B14F-4D97-AF65-F5344CB8AC3E}">
        <p14:creationId xmlns:p14="http://schemas.microsoft.com/office/powerpoint/2010/main" val="12283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7752"/>
            <a:ext cx="8229600" cy="1066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2. 6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36731"/>
            <a:ext cx="6120680" cy="5527740"/>
          </a:xfrm>
        </p:spPr>
      </p:pic>
    </p:spTree>
    <p:extLst>
      <p:ext uri="{BB962C8B-B14F-4D97-AF65-F5344CB8AC3E}">
        <p14:creationId xmlns:p14="http://schemas.microsoft.com/office/powerpoint/2010/main" val="15705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7752"/>
            <a:ext cx="8229600" cy="1066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2. 7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40769"/>
            <a:ext cx="4968552" cy="5601291"/>
          </a:xfrm>
        </p:spPr>
      </p:pic>
    </p:spTree>
    <p:extLst>
      <p:ext uri="{BB962C8B-B14F-4D97-AF65-F5344CB8AC3E}">
        <p14:creationId xmlns:p14="http://schemas.microsoft.com/office/powerpoint/2010/main" val="14488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7752"/>
            <a:ext cx="8229600" cy="1066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7123774" cy="5491243"/>
          </a:xfrm>
        </p:spPr>
      </p:pic>
    </p:spTree>
    <p:extLst>
      <p:ext uri="{BB962C8B-B14F-4D97-AF65-F5344CB8AC3E}">
        <p14:creationId xmlns:p14="http://schemas.microsoft.com/office/powerpoint/2010/main" val="594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7752"/>
            <a:ext cx="8229600" cy="10669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2. 9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80728"/>
            <a:ext cx="4476388" cy="5595485"/>
          </a:xfrm>
        </p:spPr>
      </p:pic>
    </p:spTree>
    <p:extLst>
      <p:ext uri="{BB962C8B-B14F-4D97-AF65-F5344CB8AC3E}">
        <p14:creationId xmlns:p14="http://schemas.microsoft.com/office/powerpoint/2010/main" val="3997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3042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3. Пародии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«Какие стихи писали бы классики во время пандемии»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3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3.1</a:t>
            </a:r>
            <a:endParaRPr lang="ru-RU" sz="43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800" dirty="0" smtClean="0"/>
              <a:t>Страшный </a:t>
            </a:r>
            <a:r>
              <a:rPr lang="ru-RU" sz="2800" dirty="0"/>
              <a:t>дедушка </a:t>
            </a:r>
            <a:r>
              <a:rPr lang="ru-RU" sz="2800" dirty="0" err="1"/>
              <a:t>Ковид</a:t>
            </a:r>
            <a:r>
              <a:rPr lang="ru-RU" sz="2800" dirty="0"/>
              <a:t>!</a:t>
            </a:r>
            <a:br>
              <a:rPr lang="ru-RU" sz="2800" dirty="0"/>
            </a:br>
            <a:r>
              <a:rPr lang="ru-RU" sz="2800" dirty="0"/>
              <a:t>Он под деревом сидит.</a:t>
            </a:r>
            <a:br>
              <a:rPr lang="ru-RU" sz="2800" dirty="0"/>
            </a:br>
            <a:r>
              <a:rPr lang="ru-RU" sz="2800" dirty="0"/>
              <a:t>Так что может заразиться</a:t>
            </a:r>
            <a:br>
              <a:rPr lang="ru-RU" sz="2800" dirty="0"/>
            </a:br>
            <a:r>
              <a:rPr lang="ru-RU" sz="2800" dirty="0"/>
              <a:t>И мужчина, и девица.</a:t>
            </a:r>
            <a:br>
              <a:rPr lang="ru-RU" sz="2800" dirty="0"/>
            </a:br>
            <a:r>
              <a:rPr lang="ru-RU" sz="2800" dirty="0"/>
              <a:t>Старичок, и грудничок -</a:t>
            </a:r>
            <a:br>
              <a:rPr lang="ru-RU" sz="2800" dirty="0"/>
            </a:br>
            <a:r>
              <a:rPr lang="ru-RU" sz="2800" dirty="0"/>
              <a:t>Все, кто встретится.</a:t>
            </a:r>
            <a:br>
              <a:rPr lang="ru-RU" sz="2800" dirty="0"/>
            </a:br>
            <a:r>
              <a:rPr lang="ru-RU" sz="2800" dirty="0"/>
              <a:t>Всех прохожих заразит</a:t>
            </a:r>
            <a:br>
              <a:rPr lang="ru-RU" sz="2800" dirty="0"/>
            </a:br>
            <a:r>
              <a:rPr lang="ru-RU" sz="2800" dirty="0"/>
              <a:t>Страшный дедушка </a:t>
            </a:r>
            <a:r>
              <a:rPr lang="ru-RU" sz="2800" dirty="0" err="1"/>
              <a:t>Ковид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05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«Я вас любил...»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стихотворении «Я вас любил...» Иосиф Бродский подражает одноименному произведению Александра Пушкина.</a:t>
            </a:r>
          </a:p>
          <a:p>
            <a:pPr marL="0" indent="0">
              <a:buNone/>
            </a:pPr>
            <a:r>
              <a:rPr lang="ru-RU" dirty="0" smtClean="0"/>
              <a:t>Он перекладывает известное признание в любви на язык XX века: к возвышенным фразам добавляет сниженную лексику и лишает лирического героя благородства: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Я вас любил. Любовь еще (возможно,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что просто боль) сверлит мои мозги.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 Бродский иронизирует над собой и своим «бездушным» временем, показывает, насколько изменился мир и его ценности, насколько современное ему эгоистичное понимание любви отличается от благородных и возвышенных чувств эпохи Пушкина.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7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Голова </a:t>
            </a:r>
            <a:r>
              <a:rPr lang="ru-RU" dirty="0"/>
              <a:t>с утра болит.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Сразу мысль - а вдруг </a:t>
            </a:r>
            <a:r>
              <a:rPr lang="ru-RU" dirty="0" err="1"/>
              <a:t>ковид</a:t>
            </a:r>
            <a:r>
              <a:rPr lang="ru-RU" dirty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ж к болезням восприимчив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к тому же не привит.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Только вот моя жена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Мне не верит ни рожна.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Говорит, что пью я больше,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Чем весь Клин и вся Дубна: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А придёт недуг какой,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дыхнёшь разок, другой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пойдёт он свечку ставить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Сам себе за упокой.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Ох и стерву я пригрел.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 ж явный беспредел.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Хорошо ещё, заначка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брюках есть на опохмел.</a:t>
            </a:r>
          </a:p>
        </p:txBody>
      </p:sp>
    </p:spTree>
    <p:extLst>
      <p:ext uri="{BB962C8B-B14F-4D97-AF65-F5344CB8AC3E}">
        <p14:creationId xmlns:p14="http://schemas.microsoft.com/office/powerpoint/2010/main" val="26043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Глазурь выгравирована.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внимательно глянь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город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спустилась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буржуйская дрянь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заморским чудовищным рылом,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мы её…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Мылом!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Мылом!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Да далее, товарищи,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стой словно пень.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Мой! Мыль! Очищай!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Три руки и пень!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Поставим в позу обидную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эту заразу </a:t>
            </a:r>
            <a:r>
              <a:rPr lang="ru-RU" dirty="0" err="1"/>
              <a:t>ковидную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Мылом!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Мылом!</a:t>
            </a:r>
          </a:p>
        </p:txBody>
      </p:sp>
    </p:spTree>
    <p:extLst>
      <p:ext uri="{BB962C8B-B14F-4D97-AF65-F5344CB8AC3E}">
        <p14:creationId xmlns:p14="http://schemas.microsoft.com/office/powerpoint/2010/main" val="7223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Я не люблю быть дома и понуро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Читать </a:t>
            </a:r>
            <a:r>
              <a:rPr lang="ru-RU" dirty="0" err="1"/>
              <a:t>фейсбук</a:t>
            </a:r>
            <a:r>
              <a:rPr lang="ru-RU" dirty="0"/>
              <a:t> и шарить </a:t>
            </a:r>
            <a:r>
              <a:rPr lang="ru-RU" dirty="0" err="1"/>
              <a:t>телеграм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не люблю, когда температура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кашель давит бронхи по утрам.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не люблю до колик, до печёнки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чуять хлеб, уху и колбасу.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Когда сижу один на </a:t>
            </a:r>
            <a:r>
              <a:rPr lang="ru-RU" dirty="0" err="1"/>
              <a:t>удалёнке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волк свирепый, загнанный в лесу.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тяжело внутри такой рутины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Стоять в порту большому кораблю.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потому все ваши карантины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никогда уже не полюблю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0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Я пришёл к тебе с </a:t>
            </a:r>
            <a:r>
              <a:rPr lang="ru-RU" dirty="0" err="1"/>
              <a:t>ковидом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Рассказать, что всё пропало.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чтоб ты к моим флюидам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ночам не припадала.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Рассказать тебе про краски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Те, что осень породила.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чтоб ты, мой друг, без маски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супермаркет не ходила.</a:t>
            </a:r>
          </a:p>
        </p:txBody>
      </p:sp>
    </p:spTree>
    <p:extLst>
      <p:ext uri="{BB962C8B-B14F-4D97-AF65-F5344CB8AC3E}">
        <p14:creationId xmlns:p14="http://schemas.microsoft.com/office/powerpoint/2010/main" val="7097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Однажды, в жестокий </a:t>
            </a:r>
            <a:r>
              <a:rPr lang="ru-RU" dirty="0" err="1"/>
              <a:t>ковидный</a:t>
            </a:r>
            <a:r>
              <a:rPr lang="ru-RU" dirty="0"/>
              <a:t> </a:t>
            </a:r>
            <a:r>
              <a:rPr lang="ru-RU" dirty="0" err="1"/>
              <a:t>локдаун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из дому вышел, вокруг ни души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Вдруг прет мне навстречу (похоже, что </a:t>
            </a:r>
            <a:r>
              <a:rPr lang="ru-RU" dirty="0" err="1"/>
              <a:t>даун</a:t>
            </a:r>
            <a:r>
              <a:rPr lang="ru-RU" dirty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Без маски, перчаток... Кричу</a:t>
            </a:r>
            <a:r>
              <a:rPr lang="ru-RU" dirty="0" smtClean="0"/>
              <a:t>: -</a:t>
            </a:r>
            <a:r>
              <a:rPr lang="ru-RU" dirty="0"/>
              <a:t>Не дыши!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-Откуда, болезный?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-Да тут, недалече. С больницы </a:t>
            </a:r>
            <a:r>
              <a:rPr lang="ru-RU" dirty="0" err="1"/>
              <a:t>ковидной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-Так ты там лежал?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-Чему удивляться, ведь нас там не лечат.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Отец нынче помер, а я убежал</a:t>
            </a:r>
            <a:r>
              <a:rPr lang="ru-RU" dirty="0" smtClean="0"/>
              <a:t>!.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/>
              <a:t>© </a:t>
            </a:r>
            <a:r>
              <a:rPr lang="ru-RU" sz="2000" u="sng" dirty="0">
                <a:solidFill>
                  <a:srgbClr val="0070C0"/>
                </a:solidFill>
              </a:rPr>
              <a:t>Павел Клоков</a:t>
            </a:r>
            <a:endParaRPr lang="ru-RU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Удачных и интересных вам странствий 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поисках утраченных аллюзий!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P.S.</a:t>
            </a:r>
            <a:r>
              <a:rPr lang="ru-RU" sz="2400" b="1" dirty="0" smtClean="0">
                <a:solidFill>
                  <a:srgbClr val="0070C0"/>
                </a:solidFill>
              </a:rPr>
              <a:t> Сдаем листочки с разгадкой аллюзий сегодняшних.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93702"/>
            <a:ext cx="6336704" cy="4910946"/>
          </a:xfrm>
        </p:spPr>
      </p:pic>
    </p:spTree>
    <p:extLst>
      <p:ext uri="{BB962C8B-B14F-4D97-AF65-F5344CB8AC3E}">
        <p14:creationId xmlns:p14="http://schemas.microsoft.com/office/powerpoint/2010/main" val="24751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Литературные аллюзии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в сети Интернет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416824" cy="25671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Ответы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 algn="l"/>
            <a:r>
              <a:rPr lang="ru-RU" sz="2600" dirty="0">
                <a:solidFill>
                  <a:srgbClr val="7030A0"/>
                </a:solidFill>
              </a:rPr>
              <a:t>Автор: </a:t>
            </a:r>
            <a:r>
              <a:rPr lang="ru-RU" sz="2600" dirty="0" err="1">
                <a:solidFill>
                  <a:srgbClr val="7030A0"/>
                </a:solidFill>
              </a:rPr>
              <a:t>Артюх</a:t>
            </a:r>
            <a:r>
              <a:rPr lang="ru-RU" sz="2600" dirty="0">
                <a:solidFill>
                  <a:srgbClr val="7030A0"/>
                </a:solidFill>
              </a:rPr>
              <a:t> С.В.,</a:t>
            </a:r>
          </a:p>
          <a:p>
            <a:pPr algn="l"/>
            <a:r>
              <a:rPr lang="ru-RU" sz="2600" dirty="0">
                <a:solidFill>
                  <a:srgbClr val="7030A0"/>
                </a:solidFill>
              </a:rPr>
              <a:t>учитель русского языка и литературы </a:t>
            </a:r>
          </a:p>
          <a:p>
            <a:pPr algn="l"/>
            <a:endParaRPr lang="ru-RU" sz="2600" dirty="0">
              <a:solidFill>
                <a:srgbClr val="7030A0"/>
              </a:solidFill>
            </a:endParaRPr>
          </a:p>
          <a:p>
            <a:r>
              <a:rPr lang="ru-RU" sz="2600" dirty="0">
                <a:solidFill>
                  <a:srgbClr val="7030A0"/>
                </a:solidFill>
              </a:rPr>
              <a:t>Санкт-Петербург, 2023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Государственное бюджетное образовательное учреждение школа № 494 Выборгского района г</a:t>
            </a:r>
            <a:r>
              <a:rPr lang="ru-RU" sz="2400" dirty="0" smtClean="0">
                <a:solidFill>
                  <a:srgbClr val="7030A0"/>
                </a:solidFill>
              </a:rPr>
              <a:t>. Санкт-Петербурга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 Стишки-пирожки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5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ядро</a:t>
            </a:r>
            <a:r>
              <a:rPr lang="ru-RU" dirty="0"/>
              <a:t> мы ваше подлатали </a:t>
            </a:r>
          </a:p>
          <a:p>
            <a:pPr marL="0" indent="0">
              <a:buNone/>
            </a:pPr>
            <a:r>
              <a:rPr lang="ru-RU" dirty="0"/>
              <a:t>летите </a:t>
            </a:r>
            <a:r>
              <a:rPr lang="ru-RU" b="1" dirty="0">
                <a:solidFill>
                  <a:srgbClr val="00B050"/>
                </a:solidFill>
              </a:rPr>
              <a:t>господин барон </a:t>
            </a:r>
          </a:p>
          <a:p>
            <a:pPr marL="0" indent="0">
              <a:buNone/>
            </a:pPr>
            <a:r>
              <a:rPr lang="ru-RU" dirty="0"/>
              <a:t>сказал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левша</a:t>
            </a:r>
            <a:r>
              <a:rPr lang="ru-RU" dirty="0"/>
              <a:t> прибив отпавший </a:t>
            </a:r>
          </a:p>
          <a:p>
            <a:pPr marL="0" indent="0">
              <a:buNone/>
            </a:pPr>
            <a:r>
              <a:rPr lang="ru-RU" dirty="0"/>
              <a:t>нейтрон</a:t>
            </a:r>
            <a:endParaRPr lang="ru-RU" sz="14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Рудольф Эрих </a:t>
            </a:r>
            <a:r>
              <a:rPr lang="ru-RU" b="1" dirty="0" err="1">
                <a:solidFill>
                  <a:srgbClr val="00B050"/>
                </a:solidFill>
              </a:rPr>
              <a:t>Распе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«Приключения </a:t>
            </a:r>
            <a:r>
              <a:rPr lang="ru-RU" b="1" dirty="0">
                <a:solidFill>
                  <a:srgbClr val="00B050"/>
                </a:solidFill>
              </a:rPr>
              <a:t>барона </a:t>
            </a:r>
            <a:r>
              <a:rPr lang="ru-RU" b="1" dirty="0" err="1" smtClean="0">
                <a:solidFill>
                  <a:srgbClr val="00B050"/>
                </a:solidFill>
              </a:rPr>
              <a:t>Мюнхаузена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Николай Семенович Лесков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«Левша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(Сказ о тульском косом левше и о стальной блохе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6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1.2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B050"/>
                </a:solidFill>
              </a:rPr>
              <a:t>там чудеса </a:t>
            </a:r>
            <a:r>
              <a:rPr lang="ru-RU" dirty="0"/>
              <a:t>сказала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няня</a:t>
            </a:r>
            <a:r>
              <a:rPr lang="ru-RU" dirty="0"/>
              <a:t/>
            </a:r>
            <a:br>
              <a:rPr lang="ru-RU" dirty="0"/>
            </a:br>
            <a:r>
              <a:rPr lang="ru-RU" sz="2600" b="1" dirty="0">
                <a:solidFill>
                  <a:srgbClr val="00B050"/>
                </a:solidFill>
              </a:rPr>
              <a:t>там ступа с бабою ягой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пиши </a:t>
            </a:r>
            <a:r>
              <a:rPr lang="ru-RU" dirty="0" err="1"/>
              <a:t>пиши</a:t>
            </a:r>
            <a:r>
              <a:rPr lang="ru-RU" dirty="0"/>
              <a:t> не сомневайся</a:t>
            </a:r>
            <a:br>
              <a:rPr lang="ru-RU" dirty="0"/>
            </a:br>
            <a:r>
              <a:rPr lang="ru-RU" dirty="0"/>
              <a:t>а я за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кружкою</a:t>
            </a:r>
            <a:r>
              <a:rPr lang="ru-RU" dirty="0"/>
              <a:t> </a:t>
            </a:r>
            <a:r>
              <a:rPr lang="ru-RU" dirty="0" smtClean="0"/>
              <a:t>пошла</a:t>
            </a:r>
          </a:p>
          <a:p>
            <a:pPr marL="0" indent="0" algn="r"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Александр Сергеевич Пушкин</a:t>
            </a:r>
          </a:p>
          <a:p>
            <a:r>
              <a:rPr lang="ru-RU" sz="2600" b="1" dirty="0" smtClean="0">
                <a:solidFill>
                  <a:srgbClr val="00B050"/>
                </a:solidFill>
              </a:rPr>
              <a:t>«У </a:t>
            </a:r>
            <a:r>
              <a:rPr lang="ru-RU" sz="2600" b="1" dirty="0">
                <a:solidFill>
                  <a:srgbClr val="00B050"/>
                </a:solidFill>
              </a:rPr>
              <a:t>лукоморья дуб </a:t>
            </a:r>
            <a:r>
              <a:rPr lang="ru-RU" sz="2600" b="1" dirty="0" smtClean="0">
                <a:solidFill>
                  <a:srgbClr val="00B050"/>
                </a:solidFill>
              </a:rPr>
              <a:t>зеленый» («</a:t>
            </a:r>
            <a:r>
              <a:rPr lang="ru-RU" sz="2600" b="1" i="1" dirty="0" smtClean="0">
                <a:solidFill>
                  <a:srgbClr val="00B050"/>
                </a:solidFill>
              </a:rPr>
              <a:t>Там </a:t>
            </a:r>
            <a:r>
              <a:rPr lang="ru-RU" sz="2600" b="1" i="1" dirty="0">
                <a:solidFill>
                  <a:srgbClr val="00B050"/>
                </a:solidFill>
              </a:rPr>
              <a:t>чудеса: там леший бродит... Там ступа с Бабою Ягой</a:t>
            </a:r>
            <a:br>
              <a:rPr lang="ru-RU" sz="2600" b="1" i="1" dirty="0">
                <a:solidFill>
                  <a:srgbClr val="00B050"/>
                </a:solidFill>
              </a:rPr>
            </a:br>
            <a:r>
              <a:rPr lang="ru-RU" sz="2600" b="1" i="1" dirty="0">
                <a:solidFill>
                  <a:srgbClr val="00B050"/>
                </a:solidFill>
              </a:rPr>
              <a:t>Идёт, бредёт сама собой</a:t>
            </a:r>
            <a:r>
              <a:rPr lang="ru-RU" sz="2600" b="1" i="1" dirty="0" smtClean="0">
                <a:solidFill>
                  <a:srgbClr val="00B050"/>
                </a:solidFill>
              </a:rPr>
              <a:t>..</a:t>
            </a:r>
            <a:r>
              <a:rPr lang="ru-RU" sz="2600" b="1" dirty="0" smtClean="0">
                <a:solidFill>
                  <a:srgbClr val="00B050"/>
                </a:solidFill>
              </a:rPr>
              <a:t>.»)</a:t>
            </a:r>
            <a:endParaRPr lang="ru-RU" sz="2600" b="1" dirty="0">
              <a:solidFill>
                <a:srgbClr val="00B050"/>
              </a:solidFill>
            </a:endParaRPr>
          </a:p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«Зимний вечер»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(Буря мглою небо кроет) «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Выпьем, добрая подружка</a:t>
            </a:r>
            <a:b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Бедной юности моей,</a:t>
            </a:r>
            <a:b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Выпьем с горя; где же кружка?</a:t>
            </a:r>
            <a:b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Сердцу будет веселей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8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Аллюзии могут быть </a:t>
            </a:r>
            <a:r>
              <a:rPr lang="ru-RU" sz="3200" b="1" dirty="0" smtClean="0">
                <a:solidFill>
                  <a:srgbClr val="00B050"/>
                </a:solidFill>
              </a:rPr>
              <a:t>серьезными</a:t>
            </a:r>
            <a:r>
              <a:rPr lang="ru-RU" sz="3200" dirty="0" smtClean="0"/>
              <a:t>, а могут быть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ироническими</a:t>
            </a:r>
            <a:r>
              <a:rPr lang="ru-RU" sz="3200" dirty="0" smtClean="0"/>
              <a:t> или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сатирическими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Например, библейские аллюзии или </a:t>
            </a:r>
            <a:r>
              <a:rPr lang="ru-RU" b="1" dirty="0" err="1" smtClean="0">
                <a:solidFill>
                  <a:srgbClr val="00B050"/>
                </a:solidFill>
              </a:rPr>
              <a:t>библеизмы</a:t>
            </a:r>
            <a:r>
              <a:rPr lang="ru-RU" b="1" dirty="0" smtClean="0">
                <a:solidFill>
                  <a:srgbClr val="00B050"/>
                </a:solidFill>
              </a:rPr>
              <a:t> - это отсылки к сюжетам и персонажам Священного Писания. Так, фраза «Я умываю руки» отсылает к реплике Понтия Пилата, отказавшегося спасти Иисуса от смерти.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Даже юмор интернет-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мемов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часто строится на аллюзиях - без знания фактов и людей, к которым они отсылают, комического эффекта не будет.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0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1.3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ru-RU" dirty="0"/>
              <a:t>а </a:t>
            </a:r>
            <a:r>
              <a:rPr lang="ru-RU" b="1" dirty="0">
                <a:solidFill>
                  <a:srgbClr val="00B050"/>
                </a:solidFill>
              </a:rPr>
              <a:t>если б я была царица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то я б для батюшки царя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царь не дослушал и женился</a:t>
            </a:r>
            <a:br>
              <a:rPr lang="ru-RU" dirty="0"/>
            </a:br>
            <a:r>
              <a:rPr lang="ru-RU" dirty="0"/>
              <a:t>а зря</a:t>
            </a:r>
            <a:r>
              <a:rPr lang="ru-RU" sz="4800" dirty="0"/>
              <a:t/>
            </a:r>
            <a:br>
              <a:rPr lang="ru-RU" sz="48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536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Александр Сергеевич Пушкин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«Сказка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 царе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Салтане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«</a:t>
            </a:r>
            <a:r>
              <a:rPr lang="ru-RU" b="1" i="1" dirty="0">
                <a:solidFill>
                  <a:srgbClr val="00B050"/>
                </a:solidFill>
              </a:rPr>
              <a:t>Кабы я была царица, —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Третья молвила сестрица</a:t>
            </a:r>
            <a:r>
              <a:rPr lang="ru-RU" b="1" i="1" dirty="0" smtClean="0">
                <a:solidFill>
                  <a:srgbClr val="00B050"/>
                </a:solidFill>
              </a:rPr>
              <a:t>,—</a:t>
            </a:r>
            <a:r>
              <a:rPr lang="ru-RU" b="1" i="1" dirty="0">
                <a:solidFill>
                  <a:srgbClr val="00B050"/>
                </a:solidFill>
              </a:rPr>
              <a:t/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Я б для батюшки-царя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Родила богатыря».</a:t>
            </a:r>
          </a:p>
        </p:txBody>
      </p:sp>
    </p:spTree>
    <p:extLst>
      <p:ext uri="{BB962C8B-B14F-4D97-AF65-F5344CB8AC3E}">
        <p14:creationId xmlns:p14="http://schemas.microsoft.com/office/powerpoint/2010/main" val="39449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да </a:t>
            </a:r>
            <a:r>
              <a:rPr lang="ru-RU" sz="2400" dirty="0"/>
              <a:t>вы </a:t>
            </a:r>
            <a:r>
              <a:rPr lang="ru-RU" sz="2400" b="1" dirty="0" err="1">
                <a:solidFill>
                  <a:srgbClr val="00B050"/>
                </a:solidFill>
              </a:rPr>
              <a:t>дубровский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/>
              <a:t>офи</a:t>
            </a:r>
            <a:r>
              <a:rPr lang="ru-RU" sz="2400" dirty="0"/>
              <a:t>**ли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я </a:t>
            </a:r>
            <a:r>
              <a:rPr lang="ru-RU" sz="2400" dirty="0"/>
              <a:t>год </a:t>
            </a:r>
            <a:r>
              <a:rPr lang="ru-RU" sz="2400" b="1" dirty="0" err="1">
                <a:solidFill>
                  <a:srgbClr val="00B050"/>
                </a:solidFill>
              </a:rPr>
              <a:t>верейского</a:t>
            </a:r>
            <a:r>
              <a:rPr lang="ru-RU" sz="2400" dirty="0"/>
              <a:t> пасла</a:t>
            </a:r>
            <a:br>
              <a:rPr lang="ru-RU" sz="2400" dirty="0"/>
            </a:br>
            <a:r>
              <a:rPr lang="ru-RU" sz="2400" dirty="0"/>
              <a:t>вдовство намечено на август</a:t>
            </a:r>
            <a:br>
              <a:rPr lang="ru-RU" sz="2400" dirty="0"/>
            </a:br>
            <a:r>
              <a:rPr lang="ru-RU" sz="2400" dirty="0"/>
              <a:t>уймите вашу </a:t>
            </a:r>
            <a:r>
              <a:rPr lang="ru-RU" sz="2400" dirty="0" err="1" smtClean="0"/>
              <a:t>опг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Александр Сергеевич Пушкин </a:t>
            </a:r>
            <a:endParaRPr lang="ru-RU" sz="3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</a:rPr>
              <a:t>роман «Дубровский»</a:t>
            </a:r>
            <a:endParaRPr lang="ru-RU" sz="33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1.5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00B050"/>
                </a:solidFill>
              </a:rPr>
              <a:t>письмо</a:t>
            </a:r>
            <a:r>
              <a:rPr lang="ru-RU" sz="3300" dirty="0" smtClean="0"/>
              <a:t> </a:t>
            </a:r>
            <a:r>
              <a:rPr lang="ru-RU" sz="3300" dirty="0"/>
              <a:t>окончено </a:t>
            </a:r>
            <a:r>
              <a:rPr lang="ru-RU" sz="3300" b="1" dirty="0" err="1">
                <a:solidFill>
                  <a:srgbClr val="00B050"/>
                </a:solidFill>
              </a:rPr>
              <a:t>татьяна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/>
              <a:t>остатки мужества собрав</a:t>
            </a:r>
            <a:br>
              <a:rPr lang="ru-RU" sz="3300" dirty="0"/>
            </a:br>
            <a:r>
              <a:rPr lang="ru-RU" sz="3300" dirty="0"/>
              <a:t>рукой дрожащею выводит</a:t>
            </a:r>
            <a:br>
              <a:rPr lang="ru-RU" sz="3300" dirty="0"/>
            </a:br>
            <a:r>
              <a:rPr lang="ru-RU" sz="3300" b="1" dirty="0" err="1">
                <a:solidFill>
                  <a:srgbClr val="00B050"/>
                </a:solidFill>
              </a:rPr>
              <a:t>онегин</a:t>
            </a:r>
            <a:r>
              <a:rPr lang="ru-RU" sz="3300" dirty="0"/>
              <a:t> </a:t>
            </a:r>
            <a:r>
              <a:rPr lang="ru-RU" sz="3300" dirty="0" err="1"/>
              <a:t>жека</a:t>
            </a:r>
            <a:r>
              <a:rPr lang="ru-RU" sz="3300" dirty="0"/>
              <a:t> </a:t>
            </a:r>
            <a:r>
              <a:rPr lang="ru-RU" sz="3300" dirty="0" err="1"/>
              <a:t>яндекс</a:t>
            </a:r>
            <a:r>
              <a:rPr lang="ru-RU" sz="3300" dirty="0"/>
              <a:t> </a:t>
            </a:r>
            <a:r>
              <a:rPr lang="ru-RU" sz="3300" dirty="0" err="1" smtClean="0"/>
              <a:t>ру</a:t>
            </a:r>
            <a:endParaRPr lang="ru-RU" sz="3300" dirty="0" smtClean="0"/>
          </a:p>
          <a:p>
            <a:pPr marL="0" indent="0" algn="r">
              <a:buNone/>
            </a:pPr>
            <a:endParaRPr lang="ru-RU" sz="2400" u="sng" dirty="0" smtClean="0"/>
          </a:p>
          <a:p>
            <a:pPr marL="0" indent="0" algn="r">
              <a:buNone/>
            </a:pPr>
            <a:endParaRPr lang="ru-RU" sz="2400" u="sng" dirty="0"/>
          </a:p>
          <a:p>
            <a:pPr marL="0" indent="0" algn="r">
              <a:buNone/>
            </a:pPr>
            <a:r>
              <a:rPr lang="ru-RU" sz="2400" u="sng" dirty="0" smtClean="0">
                <a:hlinkClick r:id="rId2"/>
              </a:rPr>
              <a:t>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Александр Сергеевич Пушкин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«Евгений Онегин»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00B050"/>
                </a:solidFill>
              </a:rPr>
              <a:t>Письмо Татьяны к </a:t>
            </a:r>
            <a:r>
              <a:rPr lang="ru-RU" sz="3000" b="1" dirty="0" smtClean="0">
                <a:solidFill>
                  <a:srgbClr val="00B050"/>
                </a:solidFill>
              </a:rPr>
              <a:t>Онегину</a:t>
            </a:r>
          </a:p>
          <a:p>
            <a:pPr marL="0" indent="0">
              <a:buNone/>
            </a:pPr>
            <a:endParaRPr lang="ru-RU" sz="3000" b="1" dirty="0">
              <a:solidFill>
                <a:srgbClr val="00B050"/>
              </a:solidFill>
            </a:endParaRPr>
          </a:p>
          <a:p>
            <a:pPr fontAlgn="t"/>
            <a:r>
              <a:rPr lang="ru-RU" sz="3000" b="1" i="1" dirty="0">
                <a:solidFill>
                  <a:srgbClr val="00B050"/>
                </a:solidFill>
              </a:rPr>
              <a:t>Я к вам пишу – чего же боле?</a:t>
            </a:r>
            <a:br>
              <a:rPr lang="ru-RU" sz="3000" b="1" i="1" dirty="0">
                <a:solidFill>
                  <a:srgbClr val="00B050"/>
                </a:solidFill>
              </a:rPr>
            </a:br>
            <a:r>
              <a:rPr lang="ru-RU" sz="3000" b="1" i="1" dirty="0">
                <a:solidFill>
                  <a:srgbClr val="00B050"/>
                </a:solidFill>
              </a:rPr>
              <a:t>Что я могу еще сказать?</a:t>
            </a:r>
            <a:br>
              <a:rPr lang="ru-RU" sz="3000" b="1" i="1" dirty="0">
                <a:solidFill>
                  <a:srgbClr val="00B050"/>
                </a:solidFill>
              </a:rPr>
            </a:br>
            <a:r>
              <a:rPr lang="ru-RU" sz="3000" b="1" i="1" dirty="0">
                <a:solidFill>
                  <a:srgbClr val="00B050"/>
                </a:solidFill>
              </a:rPr>
              <a:t>Теперь, я знаю, в вашей воле</a:t>
            </a:r>
            <a:br>
              <a:rPr lang="ru-RU" sz="3000" b="1" i="1" dirty="0">
                <a:solidFill>
                  <a:srgbClr val="00B050"/>
                </a:solidFill>
              </a:rPr>
            </a:br>
            <a:r>
              <a:rPr lang="ru-RU" sz="3000" b="1" i="1" dirty="0">
                <a:solidFill>
                  <a:srgbClr val="00B050"/>
                </a:solidFill>
              </a:rPr>
              <a:t>Меня презреньем наказать.</a:t>
            </a:r>
          </a:p>
        </p:txBody>
      </p:sp>
    </p:spTree>
    <p:extLst>
      <p:ext uri="{BB962C8B-B14F-4D97-AF65-F5344CB8AC3E}">
        <p14:creationId xmlns:p14="http://schemas.microsoft.com/office/powerpoint/2010/main" val="42048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1.6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 </a:t>
            </a:r>
            <a:r>
              <a:rPr lang="ru-RU" sz="2000" dirty="0"/>
              <a:t>если </a:t>
            </a:r>
            <a:r>
              <a:rPr lang="ru-RU" sz="2000" b="1" dirty="0">
                <a:solidFill>
                  <a:srgbClr val="00B050"/>
                </a:solidFill>
              </a:rPr>
              <a:t>башмачок хрустальный</a:t>
            </a: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dirty="0"/>
              <a:t>для вашей ножки тесноват </a:t>
            </a:r>
          </a:p>
          <a:p>
            <a:pPr marL="0" indent="0">
              <a:buNone/>
            </a:pPr>
            <a:r>
              <a:rPr lang="ru-RU" sz="2000" dirty="0"/>
              <a:t>на этот случай приготовлен </a:t>
            </a:r>
          </a:p>
          <a:p>
            <a:pPr marL="0" indent="0">
              <a:buNone/>
            </a:pPr>
            <a:r>
              <a:rPr lang="ru-RU" sz="2000" dirty="0"/>
              <a:t>вместительный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хрустальный гроб</a:t>
            </a:r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Шарль Перро «Золушка»</a:t>
            </a:r>
          </a:p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А.С. Пушкин «Сказка о мертвой царевне и о семи богатырях» </a:t>
            </a:r>
            <a:r>
              <a:rPr lang="ru-RU" sz="2600" b="1" i="1" dirty="0">
                <a:solidFill>
                  <a:schemeClr val="accent6">
                    <a:lumMod val="75000"/>
                  </a:schemeClr>
                </a:solidFill>
              </a:rPr>
              <a:t>(В той норе, во тьме печальной, Гроб качается хрустальный...)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20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1.7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мы растеряли дух протеста</a:t>
            </a:r>
            <a:br>
              <a:rPr lang="ru-RU" sz="2400" dirty="0"/>
            </a:br>
            <a:r>
              <a:rPr lang="ru-RU" sz="2400" dirty="0"/>
              <a:t>в окрестностях </a:t>
            </a:r>
            <a:r>
              <a:rPr lang="ru-RU" sz="2400" b="1" dirty="0">
                <a:solidFill>
                  <a:srgbClr val="00B050"/>
                </a:solidFill>
              </a:rPr>
              <a:t>монастырей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давно уж не находят беглых</a:t>
            </a:r>
            <a:br>
              <a:rPr lang="ru-RU" sz="2400" dirty="0"/>
            </a:br>
            <a:r>
              <a:rPr lang="ru-RU" sz="2400" b="1" dirty="0" err="1">
                <a:solidFill>
                  <a:srgbClr val="00B050"/>
                </a:solidFill>
              </a:rPr>
              <a:t>мцырей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Михаил Юрьевич Лермонтов 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</a:rPr>
              <a:t>поэма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«Мцыри»</a:t>
            </a:r>
          </a:p>
        </p:txBody>
      </p:sp>
    </p:spTree>
    <p:extLst>
      <p:ext uri="{BB962C8B-B14F-4D97-AF65-F5344CB8AC3E}">
        <p14:creationId xmlns:p14="http://schemas.microsoft.com/office/powerpoint/2010/main" val="9524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1.8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ru-RU" dirty="0"/>
              <a:t>я обожаю этот город</a:t>
            </a:r>
            <a:br>
              <a:rPr lang="ru-RU" dirty="0"/>
            </a:br>
            <a:r>
              <a:rPr lang="ru-RU" dirty="0"/>
              <a:t>скажу вам более того</a:t>
            </a:r>
            <a:br>
              <a:rPr lang="ru-RU" dirty="0"/>
            </a:br>
            <a:r>
              <a:rPr lang="ru-RU" dirty="0" smtClean="0"/>
              <a:t>не </a:t>
            </a:r>
            <a:r>
              <a:rPr lang="ru-RU" dirty="0"/>
              <a:t>жаль </a:t>
            </a:r>
            <a:r>
              <a:rPr lang="ru-RU" b="1" dirty="0">
                <a:solidFill>
                  <a:srgbClr val="00B050"/>
                </a:solidFill>
              </a:rPr>
              <a:t>что я больна </a:t>
            </a:r>
            <a:r>
              <a:rPr lang="ru-RU" b="1" dirty="0" err="1">
                <a:solidFill>
                  <a:srgbClr val="00B050"/>
                </a:solidFill>
              </a:rPr>
              <a:t>невами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его</a:t>
            </a:r>
          </a:p>
          <a:p>
            <a:pPr marL="0" indent="0" algn="r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4726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Марина Цветаева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Мне </a:t>
            </a:r>
            <a:r>
              <a:rPr lang="ru-RU" sz="2400" b="1" dirty="0">
                <a:solidFill>
                  <a:srgbClr val="00B050"/>
                </a:solidFill>
              </a:rPr>
              <a:t>нравится, что Вы больны не мной,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Мне нравится, что я больна не Вами,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Что никогда тяжелый шар земной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Не уплывет под нашими ногами.</a:t>
            </a:r>
          </a:p>
        </p:txBody>
      </p:sp>
    </p:spTree>
    <p:extLst>
      <p:ext uri="{BB962C8B-B14F-4D97-AF65-F5344CB8AC3E}">
        <p14:creationId xmlns:p14="http://schemas.microsoft.com/office/powerpoint/2010/main" val="378362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1.9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B050"/>
                </a:solidFill>
              </a:rPr>
              <a:t>степан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/>
              <a:t>бросает в речку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мячик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собачку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невод</a:t>
            </a:r>
            <a:r>
              <a:rPr lang="ru-RU" sz="2400" dirty="0"/>
              <a:t> и </a:t>
            </a:r>
            <a:r>
              <a:rPr lang="ru-RU" sz="2400" dirty="0" err="1"/>
              <a:t>кусто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не то кричат ему </a:t>
            </a:r>
            <a:r>
              <a:rPr lang="ru-RU" sz="2400" b="1" dirty="0">
                <a:solidFill>
                  <a:srgbClr val="00B050"/>
                </a:solidFill>
              </a:rPr>
              <a:t>казаки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не </a:t>
            </a:r>
            <a:r>
              <a:rPr lang="ru-RU" sz="2400" dirty="0" smtClean="0"/>
              <a:t>то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124744"/>
            <a:ext cx="5292080" cy="54726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«Из-за острова на стрежень» </a:t>
            </a:r>
            <a:r>
              <a:rPr lang="ru-RU" sz="2400" dirty="0"/>
              <a:t>(музыка народная, слова: Дмитрий Садовников) </a:t>
            </a:r>
            <a:r>
              <a:rPr lang="ru-RU" sz="2400" dirty="0" smtClean="0"/>
              <a:t>самая </a:t>
            </a:r>
            <a:r>
              <a:rPr lang="ru-RU" sz="2400" dirty="0"/>
              <a:t>известная песня о Степане </a:t>
            </a:r>
            <a:r>
              <a:rPr lang="ru-RU" sz="2400" dirty="0" smtClean="0"/>
              <a:t>Разине: </a:t>
            </a:r>
            <a:r>
              <a:rPr lang="ru-RU" sz="2400" b="1" i="1" dirty="0">
                <a:solidFill>
                  <a:srgbClr val="00B050"/>
                </a:solidFill>
              </a:rPr>
              <a:t>Мощным взмахом поднимает Он красавицу княжну И за борт её бросает В набежавшую волну</a:t>
            </a:r>
            <a:r>
              <a:rPr lang="ru-RU" sz="2400" b="1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Агния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Барто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«Мячик» («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Наша Таня громко плачет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...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»)</a:t>
            </a:r>
          </a:p>
          <a:p>
            <a:r>
              <a:rPr lang="ru-RU" sz="2400" b="1" dirty="0" err="1">
                <a:solidFill>
                  <a:srgbClr val="FF0000"/>
                </a:solidFill>
              </a:rPr>
              <a:t>И.С.Тургенев</a:t>
            </a:r>
            <a:r>
              <a:rPr lang="ru-RU" sz="2400" b="1" dirty="0">
                <a:solidFill>
                  <a:srgbClr val="FF0000"/>
                </a:solidFill>
              </a:rPr>
              <a:t> «</a:t>
            </a:r>
            <a:r>
              <a:rPr lang="ru-RU" sz="2400" b="1" dirty="0" smtClean="0">
                <a:solidFill>
                  <a:srgbClr val="FF0000"/>
                </a:solidFill>
              </a:rPr>
              <a:t>Муму»</a:t>
            </a:r>
          </a:p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А.С.Пушкин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«Сказка о рыбаке и рыбке» («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Раз он в море закинул невод, — Пришел невод с одною тиной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..»)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1.10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став </a:t>
            </a:r>
            <a:r>
              <a:rPr lang="ru-RU" sz="3300" dirty="0">
                <a:solidFill>
                  <a:srgbClr val="00B050"/>
                </a:solidFill>
              </a:rPr>
              <a:t>после</a:t>
            </a:r>
            <a:r>
              <a:rPr lang="ru-RU" sz="3300" b="1" dirty="0">
                <a:solidFill>
                  <a:srgbClr val="00B050"/>
                </a:solidFill>
              </a:rPr>
              <a:t> смерти </a:t>
            </a:r>
            <a:r>
              <a:rPr lang="ru-RU" sz="2900" dirty="0"/>
              <a:t>тараканом </a:t>
            </a:r>
          </a:p>
          <a:p>
            <a:pPr marL="0" indent="0">
              <a:buNone/>
            </a:pPr>
            <a:r>
              <a:rPr lang="ru-RU" sz="2900" dirty="0"/>
              <a:t>полз </a:t>
            </a:r>
            <a:r>
              <a:rPr lang="ru-RU" sz="2900" b="1" dirty="0" err="1">
                <a:solidFill>
                  <a:srgbClr val="00B050"/>
                </a:solidFill>
              </a:rPr>
              <a:t>берлиоз</a:t>
            </a:r>
            <a:r>
              <a:rPr lang="ru-RU" sz="2900" dirty="0">
                <a:solidFill>
                  <a:srgbClr val="00B050"/>
                </a:solidFill>
              </a:rPr>
              <a:t> </a:t>
            </a:r>
            <a:r>
              <a:rPr lang="ru-RU" sz="2900" dirty="0"/>
              <a:t>на потолок </a:t>
            </a:r>
          </a:p>
          <a:p>
            <a:pPr marL="0" indent="0">
              <a:buNone/>
            </a:pPr>
            <a:r>
              <a:rPr lang="ru-RU" sz="2900" dirty="0"/>
              <a:t>но </a:t>
            </a:r>
            <a:r>
              <a:rPr lang="ru-RU" sz="2900" dirty="0" err="1"/>
              <a:t>машенька</a:t>
            </a:r>
            <a:r>
              <a:rPr lang="ru-RU" sz="2900" dirty="0"/>
              <a:t> </a:t>
            </a:r>
            <a:r>
              <a:rPr lang="ru-RU" sz="3300" b="1" dirty="0">
                <a:solidFill>
                  <a:srgbClr val="00B050"/>
                </a:solidFill>
              </a:rPr>
              <a:t>уже купила </a:t>
            </a:r>
          </a:p>
          <a:p>
            <a:pPr marL="0" indent="0">
              <a:buNone/>
            </a:pPr>
            <a:r>
              <a:rPr lang="ru-RU" sz="2900" dirty="0" smtClean="0"/>
              <a:t>мелок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разбуженные жаждой крови</a:t>
            </a:r>
            <a:br>
              <a:rPr lang="ru-RU" sz="2900" dirty="0"/>
            </a:br>
            <a:r>
              <a:rPr lang="ru-RU" sz="3300" b="1" dirty="0">
                <a:solidFill>
                  <a:schemeClr val="accent6">
                    <a:lumMod val="75000"/>
                  </a:schemeClr>
                </a:solidFill>
              </a:rPr>
              <a:t>трамваи</a:t>
            </a:r>
            <a:r>
              <a:rPr lang="ru-RU" sz="2900" dirty="0"/>
              <a:t> в сумрачную рань</a:t>
            </a:r>
            <a:br>
              <a:rPr lang="ru-RU" sz="2900" dirty="0"/>
            </a:br>
            <a:r>
              <a:rPr lang="ru-RU" sz="2900" dirty="0"/>
              <a:t>пьют стоя </a:t>
            </a:r>
            <a:r>
              <a:rPr lang="ru-RU" sz="3300" b="1" dirty="0">
                <a:solidFill>
                  <a:schemeClr val="accent6">
                    <a:lumMod val="75000"/>
                  </a:schemeClr>
                </a:solidFill>
              </a:rPr>
              <a:t>пролитое масло</a:t>
            </a:r>
            <a:br>
              <a:rPr lang="ru-RU" sz="33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300" b="1" dirty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3300" b="1" dirty="0" err="1">
                <a:solidFill>
                  <a:schemeClr val="accent6">
                    <a:lumMod val="75000"/>
                  </a:schemeClr>
                </a:solidFill>
              </a:rPr>
              <a:t>ань</a:t>
            </a:r>
            <a:endParaRPr lang="ru-RU" sz="33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r>
              <a:rPr lang="ru-RU" sz="2900" dirty="0"/>
              <a:t>промчался мимо </a:t>
            </a:r>
            <a:r>
              <a:rPr lang="ru-RU" sz="2900" b="1" dirty="0">
                <a:solidFill>
                  <a:srgbClr val="FF0000"/>
                </a:solidFill>
              </a:rPr>
              <a:t>кот в трамвае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и мне лукаво подмигнул</a:t>
            </a:r>
            <a:br>
              <a:rPr lang="ru-RU" sz="2900" dirty="0"/>
            </a:br>
            <a:r>
              <a:rPr lang="ru-RU" sz="2900" dirty="0"/>
              <a:t>я так признаться удивилась</a:t>
            </a:r>
            <a:br>
              <a:rPr lang="ru-RU" sz="2900" dirty="0"/>
            </a:br>
            <a:r>
              <a:rPr lang="ru-RU" sz="2900" dirty="0" err="1"/>
              <a:t>што</a:t>
            </a:r>
            <a:r>
              <a:rPr lang="ru-RU" sz="2900" dirty="0"/>
              <a:t> даже </a:t>
            </a:r>
            <a:r>
              <a:rPr lang="ru-RU" sz="2900" b="1" dirty="0">
                <a:solidFill>
                  <a:srgbClr val="FF0000"/>
                </a:solidFill>
              </a:rPr>
              <a:t>масло</a:t>
            </a:r>
            <a:r>
              <a:rPr lang="ru-RU" sz="2900" dirty="0"/>
              <a:t> пролила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r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908720"/>
            <a:ext cx="547260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Михаил Афанасьевич Булгаков «Мастер и Маргарита»</a:t>
            </a:r>
          </a:p>
          <a:p>
            <a:r>
              <a:rPr lang="ru-RU" sz="1600" i="1" dirty="0" smtClean="0"/>
              <a:t>«</a:t>
            </a:r>
            <a:r>
              <a:rPr lang="ru-RU" sz="1600" i="1" dirty="0"/>
              <a:t>В час жаркого весеннего заката на Патриарших прудах появилось двое граждан</a:t>
            </a:r>
            <a:r>
              <a:rPr lang="ru-RU" sz="1600" i="1" dirty="0" smtClean="0"/>
              <a:t>. /.../ </a:t>
            </a:r>
            <a:r>
              <a:rPr lang="ru-RU" sz="1600" i="1" dirty="0"/>
              <a:t>Первый был не кто иной, как </a:t>
            </a:r>
            <a:r>
              <a:rPr lang="ru-RU" sz="1800" b="1" i="1" dirty="0">
                <a:solidFill>
                  <a:srgbClr val="00B050"/>
                </a:solidFill>
              </a:rPr>
              <a:t>Михаил Александрович Берлиоз</a:t>
            </a:r>
            <a:r>
              <a:rPr lang="ru-RU" sz="1600" i="1" dirty="0"/>
              <a:t>, редактор толстого художественного журнала и председатель правления одной из крупнейших московских литературных ассоциаций, сокращенно именуемой </a:t>
            </a:r>
            <a:r>
              <a:rPr lang="ru-RU" sz="1600" i="1" dirty="0" smtClean="0"/>
              <a:t>МАССОЛИТ»</a:t>
            </a:r>
          </a:p>
          <a:p>
            <a:pPr fontAlgn="base"/>
            <a:r>
              <a:rPr lang="ru-RU" sz="1600" i="1" dirty="0" smtClean="0"/>
              <a:t>–</a:t>
            </a:r>
            <a:r>
              <a:rPr lang="ru-RU" sz="1600" i="1" dirty="0"/>
              <a:t> Нет, этого быть никак не может, – твердо возразил </a:t>
            </a:r>
            <a:r>
              <a:rPr lang="ru-RU" sz="1800" i="1" dirty="0"/>
              <a:t>иностранец</a:t>
            </a:r>
            <a:r>
              <a:rPr lang="ru-RU" sz="1600" i="1" dirty="0"/>
              <a:t>.</a:t>
            </a:r>
          </a:p>
          <a:p>
            <a:pPr marL="0" indent="0" fontAlgn="base">
              <a:buNone/>
            </a:pPr>
            <a:r>
              <a:rPr lang="ru-RU" sz="1600" i="1" dirty="0"/>
              <a:t>– Это почему?</a:t>
            </a:r>
          </a:p>
          <a:p>
            <a:pPr marL="0" indent="0" fontAlgn="base">
              <a:buNone/>
            </a:pPr>
            <a:r>
              <a:rPr lang="ru-RU" sz="1600" i="1" dirty="0"/>
              <a:t>– Потому, – ответил иностранец и прищуренными глазами поглядел в небо, где, предчувствуя вечернюю прохладу, бесшумно чертили черные птицы, – что </a:t>
            </a:r>
            <a:r>
              <a:rPr lang="ru-RU" sz="1600" b="1" i="1" dirty="0">
                <a:solidFill>
                  <a:srgbClr val="00B050"/>
                </a:solidFill>
              </a:rPr>
              <a:t>Аннушка уже купила подсолнечное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масло</a:t>
            </a:r>
            <a:r>
              <a:rPr lang="ru-RU" sz="1600" i="1" dirty="0"/>
              <a:t>, и не только купила, но даже и разлила. Так что заседание не состоится</a:t>
            </a:r>
            <a:r>
              <a:rPr lang="ru-RU" sz="1600" i="1" dirty="0" smtClean="0"/>
              <a:t>.</a:t>
            </a:r>
          </a:p>
          <a:p>
            <a:pPr fontAlgn="base"/>
            <a:r>
              <a:rPr lang="ru-RU" sz="1600" i="1" dirty="0"/>
              <a:t>Ни  кондукторшу, ни пассажиров не поразила самая суть дела: не  то,  что  </a:t>
            </a:r>
            <a:r>
              <a:rPr lang="ru-RU" sz="1600" b="1" i="1" dirty="0">
                <a:solidFill>
                  <a:srgbClr val="FF0000"/>
                </a:solidFill>
              </a:rPr>
              <a:t>кот лезет в трамвай</a:t>
            </a:r>
            <a:r>
              <a:rPr lang="ru-RU" sz="1600" i="1" dirty="0"/>
              <a:t>, в чем было бы еще полбеды, а то, что он собирается платить</a:t>
            </a:r>
            <a:r>
              <a:rPr lang="ru-RU" sz="1600" i="1" dirty="0" smtClean="0"/>
              <a:t>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60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Графическое творчество: </a:t>
            </a:r>
            <a:r>
              <a:rPr lang="ru-RU" b="1" dirty="0" err="1">
                <a:solidFill>
                  <a:srgbClr val="002060"/>
                </a:solidFill>
              </a:rPr>
              <a:t>мемы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демотиваторы</a:t>
            </a:r>
            <a:r>
              <a:rPr lang="ru-RU" b="1" dirty="0">
                <a:solidFill>
                  <a:srgbClr val="002060"/>
                </a:solidFill>
              </a:rPr>
              <a:t> и </a:t>
            </a:r>
            <a:r>
              <a:rPr lang="ru-RU" b="1" dirty="0" err="1">
                <a:solidFill>
                  <a:srgbClr val="002060"/>
                </a:solidFill>
              </a:rPr>
              <a:t>т.п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49882"/>
            <a:ext cx="6048672" cy="38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2. 1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1" y="1600200"/>
            <a:ext cx="3395798" cy="452596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Николай Васильевич Гоголь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комедия «Ревизор»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8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0195"/>
            <a:ext cx="7416824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Викторина</a:t>
            </a:r>
            <a:endParaRPr lang="ru-RU" sz="5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8424936" cy="22818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Comic Sans MS" panose="030F0702030302020204" pitchFamily="66" charset="0"/>
              </a:rPr>
              <a:t>«Отыщи аллюзию!»</a:t>
            </a:r>
            <a:endParaRPr lang="ru-RU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2. 2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1" y="1600200"/>
            <a:ext cx="3395798" cy="452596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Александр Сергеевич Грибоедов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комедия «Горе от ума»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6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2. 3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1" y="1600200"/>
            <a:ext cx="3395798" cy="452596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Михаил Афанасьевич Булгаков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роман «Мастер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и Маргарита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3807"/>
            <a:ext cx="4038600" cy="2798749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Николай Семенович Лесков 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Левша (Сказ о тульском косом левше и о стальной блохе)»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2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2. 5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5708"/>
            <a:ext cx="4038600" cy="4394947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Рудольф Эрих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Распе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«Приключения барона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Мюнхаузена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6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2. 6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9501"/>
            <a:ext cx="4038600" cy="364736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Федор Михайлович Достоевский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роман «Преступление и наказание»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2. 7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2" y="1600200"/>
            <a:ext cx="4014696" cy="452596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756" b="1" dirty="0" smtClean="0">
                <a:solidFill>
                  <a:srgbClr val="00B050"/>
                </a:solidFill>
              </a:rPr>
              <a:t>А.С. Пушкин «Зимнее утро» </a:t>
            </a:r>
            <a:r>
              <a:rPr lang="ru-RU" sz="1756" dirty="0" smtClean="0"/>
              <a:t>(«</a:t>
            </a:r>
            <a:r>
              <a:rPr lang="ru-RU" sz="1756" b="1" dirty="0"/>
              <a:t>Мороз и солнце; день чудесный!</a:t>
            </a:r>
            <a:br>
              <a:rPr lang="ru-RU" sz="1756" b="1" dirty="0"/>
            </a:br>
            <a:r>
              <a:rPr lang="ru-RU" sz="1756" dirty="0"/>
              <a:t>Еще ты дремлешь, друг </a:t>
            </a:r>
            <a:r>
              <a:rPr lang="ru-RU" sz="1756" dirty="0" smtClean="0"/>
              <a:t>прелестный...)</a:t>
            </a:r>
          </a:p>
          <a:p>
            <a:r>
              <a:rPr lang="ru-RU" sz="1756" b="1" dirty="0" err="1" smtClean="0">
                <a:solidFill>
                  <a:schemeClr val="accent6">
                    <a:lumMod val="75000"/>
                  </a:schemeClr>
                </a:solidFill>
              </a:rPr>
              <a:t>А.А.Блок</a:t>
            </a:r>
            <a:r>
              <a:rPr lang="ru-RU" sz="1756" b="1" dirty="0" smtClean="0">
                <a:solidFill>
                  <a:schemeClr val="accent6">
                    <a:lumMod val="75000"/>
                  </a:schemeClr>
                </a:solidFill>
              </a:rPr>
              <a:t> «Ночь</a:t>
            </a:r>
            <a:r>
              <a:rPr lang="ru-RU" sz="1756" b="1" dirty="0">
                <a:solidFill>
                  <a:schemeClr val="accent6">
                    <a:lumMod val="75000"/>
                  </a:schemeClr>
                </a:solidFill>
              </a:rPr>
              <a:t>, улица, фонарь, </a:t>
            </a:r>
            <a:r>
              <a:rPr lang="ru-RU" sz="1756" b="1" dirty="0" smtClean="0">
                <a:solidFill>
                  <a:schemeClr val="accent6">
                    <a:lumMod val="75000"/>
                  </a:schemeClr>
                </a:solidFill>
              </a:rPr>
              <a:t>аптека...» </a:t>
            </a:r>
            <a:r>
              <a:rPr lang="ru-RU" sz="1756" dirty="0" smtClean="0"/>
              <a:t>(«</a:t>
            </a:r>
            <a:r>
              <a:rPr lang="ru-RU" sz="1756" dirty="0"/>
              <a:t>Умрешь — начнешь опять сначала</a:t>
            </a:r>
            <a:br>
              <a:rPr lang="ru-RU" sz="1756" dirty="0"/>
            </a:br>
            <a:r>
              <a:rPr lang="ru-RU" sz="1756" dirty="0"/>
              <a:t>И повторится всё, как встарь:</a:t>
            </a:r>
            <a:br>
              <a:rPr lang="ru-RU" sz="1756" dirty="0"/>
            </a:br>
            <a:r>
              <a:rPr lang="ru-RU" sz="1756" dirty="0"/>
              <a:t>Ночь, ледяная рябь канала,</a:t>
            </a:r>
            <a:br>
              <a:rPr lang="ru-RU" sz="1756" dirty="0"/>
            </a:br>
            <a:r>
              <a:rPr lang="ru-RU" sz="1756" b="1" dirty="0"/>
              <a:t>Аптека, улица, </a:t>
            </a:r>
            <a:r>
              <a:rPr lang="ru-RU" sz="1756" b="1" dirty="0" smtClean="0"/>
              <a:t>фонарь</a:t>
            </a:r>
            <a:r>
              <a:rPr lang="ru-RU" sz="1756" dirty="0" smtClean="0"/>
              <a:t>»).</a:t>
            </a:r>
          </a:p>
          <a:p>
            <a:r>
              <a:rPr lang="ru-RU" sz="1756" b="1" dirty="0">
                <a:solidFill>
                  <a:srgbClr val="FF0000"/>
                </a:solidFill>
              </a:rPr>
              <a:t>Олег Митяев </a:t>
            </a:r>
            <a:r>
              <a:rPr lang="ru-RU" sz="1756" b="1" dirty="0" smtClean="0">
                <a:solidFill>
                  <a:srgbClr val="FF0000"/>
                </a:solidFill>
              </a:rPr>
              <a:t>«Крепитесь, люди, скоро лето!» </a:t>
            </a:r>
            <a:r>
              <a:rPr lang="ru-RU" sz="1756" dirty="0" smtClean="0"/>
              <a:t>(«И </a:t>
            </a:r>
            <a:r>
              <a:rPr lang="ru-RU" sz="1756" dirty="0"/>
              <a:t>кто-то пишет рукой </a:t>
            </a:r>
            <a:r>
              <a:rPr lang="ru-RU" sz="1756" dirty="0" smtClean="0"/>
              <a:t>согретой </a:t>
            </a:r>
            <a:br>
              <a:rPr lang="ru-RU" sz="1756" dirty="0" smtClean="0"/>
            </a:br>
            <a:r>
              <a:rPr lang="ru-RU" sz="1756" dirty="0" smtClean="0"/>
              <a:t>На </a:t>
            </a:r>
            <a:r>
              <a:rPr lang="ru-RU" sz="1756" dirty="0"/>
              <a:t>замороженном троллейбусном стекле</a:t>
            </a:r>
            <a:r>
              <a:rPr lang="ru-RU" sz="1756" dirty="0" smtClean="0"/>
              <a:t>: </a:t>
            </a:r>
            <a:br>
              <a:rPr lang="ru-RU" sz="1756" dirty="0" smtClean="0"/>
            </a:br>
            <a:r>
              <a:rPr lang="ru-RU" sz="1756" dirty="0" smtClean="0"/>
              <a:t>«</a:t>
            </a:r>
            <a:r>
              <a:rPr lang="ru-RU" sz="1756" b="1" dirty="0"/>
              <a:t>Крепитесь</a:t>
            </a:r>
            <a:r>
              <a:rPr lang="ru-RU" sz="1756" dirty="0"/>
              <a:t>, </a:t>
            </a:r>
            <a:r>
              <a:rPr lang="ru-RU" sz="1756" b="1" dirty="0"/>
              <a:t>люди</a:t>
            </a:r>
            <a:r>
              <a:rPr lang="ru-RU" sz="1756" dirty="0" smtClean="0"/>
              <a:t>, </a:t>
            </a:r>
            <a:r>
              <a:rPr lang="ru-RU" sz="1756" b="1" dirty="0" smtClean="0"/>
              <a:t>Скоро</a:t>
            </a:r>
            <a:r>
              <a:rPr lang="ru-RU" sz="1756" dirty="0"/>
              <a:t> </a:t>
            </a:r>
            <a:r>
              <a:rPr lang="ru-RU" sz="1756" b="1" dirty="0"/>
              <a:t>лето</a:t>
            </a:r>
            <a:r>
              <a:rPr lang="ru-RU" sz="1756" dirty="0"/>
              <a:t>!" </a:t>
            </a:r>
            <a:r>
              <a:rPr lang="ru-RU" sz="1756" dirty="0" smtClean="0"/>
              <a:t>—</a:t>
            </a:r>
            <a:br>
              <a:rPr lang="ru-RU" sz="1756" dirty="0" smtClean="0"/>
            </a:br>
            <a:r>
              <a:rPr lang="ru-RU" sz="1756" dirty="0" smtClean="0"/>
              <a:t>И </a:t>
            </a:r>
            <a:r>
              <a:rPr lang="ru-RU" sz="1756" dirty="0"/>
              <a:t>всем от этого становится </a:t>
            </a:r>
            <a:r>
              <a:rPr lang="ru-RU" sz="1756" dirty="0" smtClean="0"/>
              <a:t>теплей»).</a:t>
            </a:r>
            <a:endParaRPr lang="ru-RU" sz="1756" dirty="0"/>
          </a:p>
        </p:txBody>
      </p:sp>
    </p:spTree>
    <p:extLst>
      <p:ext uri="{BB962C8B-B14F-4D97-AF65-F5344CB8AC3E}">
        <p14:creationId xmlns:p14="http://schemas.microsoft.com/office/powerpoint/2010/main" val="36955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6638"/>
            <a:ext cx="4038600" cy="3113087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Антуан де Сент-Экзюпери «Маленький принц»</a:t>
            </a:r>
          </a:p>
          <a:p>
            <a:pPr marL="0" indent="0">
              <a:buNone/>
            </a:pPr>
            <a:r>
              <a:rPr lang="ru-RU" sz="2200" i="1" dirty="0" smtClean="0"/>
              <a:t>Я </a:t>
            </a:r>
            <a:r>
              <a:rPr lang="ru-RU" sz="2200" i="1" dirty="0"/>
              <a:t>показал мое творение взрослым и спросил, не страшно ли им.</a:t>
            </a:r>
          </a:p>
          <a:p>
            <a:pPr marL="0" indent="0">
              <a:buNone/>
            </a:pPr>
            <a:r>
              <a:rPr lang="ru-RU" sz="2200" i="1" dirty="0" smtClean="0"/>
              <a:t>— </a:t>
            </a:r>
            <a:r>
              <a:rPr lang="ru-RU" sz="2200" i="1" dirty="0"/>
              <a:t>Разве шляпа страшная? — возразили мне.</a:t>
            </a:r>
          </a:p>
          <a:p>
            <a:pPr marL="0" indent="0">
              <a:buNone/>
            </a:pPr>
            <a:r>
              <a:rPr lang="ru-RU" sz="2200" i="1" dirty="0" smtClean="0"/>
              <a:t>А </a:t>
            </a:r>
            <a:r>
              <a:rPr lang="ru-RU" sz="2200" i="1" dirty="0"/>
              <a:t>это была совсем не шляпа. Это был удав, который проглотил слона. Тогда я нарисовал удава изнутри, чтобы взрослым было понятнее. Им ведь всегда нужно все объяснять. Это мой рисунок №2: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2428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2. 9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" y="1600200"/>
            <a:ext cx="3620770" cy="4525963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Русская народная сказка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«Три медведя»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Пародии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3.1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Страшный </a:t>
            </a:r>
            <a:r>
              <a:rPr lang="ru-RU" sz="2800" dirty="0"/>
              <a:t>дедушка </a:t>
            </a:r>
            <a:r>
              <a:rPr lang="ru-RU" sz="2800" dirty="0" err="1"/>
              <a:t>Ковид</a:t>
            </a:r>
            <a:r>
              <a:rPr lang="ru-RU" sz="2800" dirty="0"/>
              <a:t>!</a:t>
            </a:r>
            <a:br>
              <a:rPr lang="ru-RU" sz="2800" dirty="0"/>
            </a:br>
            <a:r>
              <a:rPr lang="ru-RU" sz="2800" dirty="0"/>
              <a:t>Он под деревом сидит.</a:t>
            </a:r>
            <a:br>
              <a:rPr lang="ru-RU" sz="2800" dirty="0"/>
            </a:br>
            <a:r>
              <a:rPr lang="ru-RU" sz="2800" dirty="0"/>
              <a:t>Так что может заразиться</a:t>
            </a:r>
            <a:br>
              <a:rPr lang="ru-RU" sz="2800" dirty="0"/>
            </a:br>
            <a:r>
              <a:rPr lang="ru-RU" sz="2800" dirty="0"/>
              <a:t>И мужчина, и девица.</a:t>
            </a:r>
            <a:br>
              <a:rPr lang="ru-RU" sz="2800" dirty="0"/>
            </a:br>
            <a:r>
              <a:rPr lang="ru-RU" sz="2800" dirty="0"/>
              <a:t>Старичок, и грудничок -</a:t>
            </a:r>
            <a:br>
              <a:rPr lang="ru-RU" sz="2800" dirty="0"/>
            </a:br>
            <a:r>
              <a:rPr lang="ru-RU" sz="2800" dirty="0"/>
              <a:t>Все, кто встретится.</a:t>
            </a:r>
            <a:br>
              <a:rPr lang="ru-RU" sz="2800" dirty="0"/>
            </a:br>
            <a:r>
              <a:rPr lang="ru-RU" sz="2800" dirty="0"/>
              <a:t>Всех прохожих заразит</a:t>
            </a:r>
            <a:br>
              <a:rPr lang="ru-RU" sz="2800" dirty="0"/>
            </a:br>
            <a:r>
              <a:rPr lang="ru-RU" sz="2800" dirty="0"/>
              <a:t>Страшный дедушка </a:t>
            </a:r>
            <a:r>
              <a:rPr lang="ru-RU" sz="2800" dirty="0" err="1"/>
              <a:t>Ковид</a:t>
            </a:r>
            <a:r>
              <a:rPr lang="ru-RU" sz="2800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Корней Чуковский «Айболит»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Добрый доктор Айболит!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Он под деревом сидит.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Приходи к нему лечиться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корова, и волчица,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жучок, и червячок,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медведица!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Всех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излечит, исцелит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Добрый доктор Айболит!</a:t>
            </a:r>
          </a:p>
        </p:txBody>
      </p:sp>
    </p:spTree>
    <p:extLst>
      <p:ext uri="{BB962C8B-B14F-4D97-AF65-F5344CB8AC3E}">
        <p14:creationId xmlns:p14="http://schemas.microsoft.com/office/powerpoint/2010/main" val="26612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Голова </a:t>
            </a:r>
            <a:r>
              <a:rPr lang="ru-RU" dirty="0"/>
              <a:t>с утра болит.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Сразу мысль - а вдруг </a:t>
            </a:r>
            <a:r>
              <a:rPr lang="ru-RU" dirty="0" err="1"/>
              <a:t>ковид</a:t>
            </a:r>
            <a:r>
              <a:rPr lang="ru-RU" dirty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ж к болезням восприимчив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к тому же не привит.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Только вот моя жена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Мне не верит ни рожна.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Говорит, что пью я больше,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Чем весь Клин и вся Дубна: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А придёт недуг какой,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дыхнёшь разок, другой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пойдёт он свечку ставить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Сам себе за упокой.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Ох и стерву я пригрел.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 ж явный беспредел.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Хорошо ещё, заначка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брюках есть на опохмел.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50131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Леонид Филатов</a:t>
            </a: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 Федота-стрельца, удалого молодца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67945" y="2174875"/>
            <a:ext cx="4618856" cy="39512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Утром мажу бутерброд —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Сразу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мысль: а как народ?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икра не лезет в горло,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компот не льется в рот!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тебя, моя душа,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Век глядел бы не дыша,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Только стать твоим супругом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Мне не светит ни шиша!..</a:t>
            </a:r>
          </a:p>
        </p:txBody>
      </p:sp>
    </p:spTree>
    <p:extLst>
      <p:ext uri="{BB962C8B-B14F-4D97-AF65-F5344CB8AC3E}">
        <p14:creationId xmlns:p14="http://schemas.microsoft.com/office/powerpoint/2010/main" val="32389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 Стишки-пирожки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/>
              <a:t>Когда-то давно, </a:t>
            </a:r>
            <a:r>
              <a:rPr lang="ru-RU" sz="2800" dirty="0" smtClean="0"/>
              <a:t>в </a:t>
            </a:r>
            <a:r>
              <a:rPr lang="ru-RU" sz="2800" dirty="0"/>
              <a:t>начале 2003 </a:t>
            </a:r>
            <a:r>
              <a:rPr lang="ru-RU" sz="2800" dirty="0" smtClean="0"/>
              <a:t>года, </a:t>
            </a:r>
            <a:r>
              <a:rPr lang="ru-RU" sz="2800" dirty="0"/>
              <a:t>один из </a:t>
            </a:r>
            <a:r>
              <a:rPr lang="ru-RU" sz="2800" dirty="0" smtClean="0"/>
              <a:t>авторов опубликовал </a:t>
            </a:r>
            <a:r>
              <a:rPr lang="ru-RU" sz="2800" dirty="0"/>
              <a:t>на сайте stih.ru </a:t>
            </a:r>
            <a:r>
              <a:rPr lang="ru-RU" sz="2800" dirty="0" smtClean="0"/>
              <a:t>несколько </a:t>
            </a:r>
            <a:r>
              <a:rPr lang="ru-RU" sz="2800" dirty="0"/>
              <a:t>четверостиший под общим названием </a:t>
            </a:r>
            <a:r>
              <a:rPr lang="ru-RU" sz="2800" b="1" dirty="0"/>
              <a:t>"пирожки"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3400" dirty="0" smtClean="0"/>
              <a:t>Каждое </a:t>
            </a:r>
            <a:r>
              <a:rPr lang="ru-RU" sz="3400" dirty="0"/>
              <a:t>четверостишие было написано </a:t>
            </a:r>
            <a:endParaRPr lang="ru-RU" sz="3400" dirty="0" smtClean="0"/>
          </a:p>
          <a:p>
            <a:r>
              <a:rPr lang="ru-RU" sz="3400" dirty="0" smtClean="0"/>
              <a:t>четырёхстопным </a:t>
            </a:r>
            <a:r>
              <a:rPr lang="ru-RU" sz="3400" dirty="0"/>
              <a:t>ямбом, </a:t>
            </a:r>
            <a:endParaRPr lang="ru-RU" sz="3400" dirty="0" smtClean="0"/>
          </a:p>
          <a:p>
            <a:r>
              <a:rPr lang="ru-RU" sz="3400" dirty="0" smtClean="0"/>
              <a:t>без </a:t>
            </a:r>
            <a:r>
              <a:rPr lang="ru-RU" sz="3400" dirty="0"/>
              <a:t>заглавных букв, </a:t>
            </a:r>
            <a:endParaRPr lang="ru-RU" sz="3400" dirty="0" smtClean="0"/>
          </a:p>
          <a:p>
            <a:r>
              <a:rPr lang="ru-RU" sz="3400" dirty="0" smtClean="0"/>
              <a:t>без </a:t>
            </a:r>
            <a:r>
              <a:rPr lang="ru-RU" sz="3400" dirty="0"/>
              <a:t>рифмы </a:t>
            </a:r>
            <a:endParaRPr lang="ru-RU" sz="3400" dirty="0" smtClean="0"/>
          </a:p>
          <a:p>
            <a:r>
              <a:rPr lang="ru-RU" sz="3400" dirty="0" smtClean="0"/>
              <a:t>и </a:t>
            </a:r>
            <a:r>
              <a:rPr lang="ru-RU" sz="3400" dirty="0"/>
              <a:t>без знаков препинания. </a:t>
            </a:r>
            <a:endParaRPr lang="ru-RU" sz="34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Со </a:t>
            </a:r>
            <a:r>
              <a:rPr lang="ru-RU" sz="2800" dirty="0"/>
              <a:t>временем у классических «пирожков» появились разнообразные </a:t>
            </a:r>
            <a:r>
              <a:rPr lang="ru-RU" sz="2800" dirty="0" smtClean="0"/>
              <a:t>ответвления</a:t>
            </a:r>
            <a:r>
              <a:rPr lang="ru-RU" sz="2800" dirty="0"/>
              <a:t>. Самое известное — </a:t>
            </a:r>
            <a:r>
              <a:rPr lang="ru-RU" sz="2800" b="1" dirty="0"/>
              <a:t>стишки-«порошки»</a:t>
            </a:r>
            <a:r>
              <a:rPr lang="ru-RU" sz="2800" dirty="0"/>
              <a:t>, четверостишья с рифмующимися четными строками и короткой концовкой. Последняя двусложная строка — главная фишка «порошка», она помогает создать остроумную миниатюру с неожиданной развязкой.</a:t>
            </a:r>
          </a:p>
        </p:txBody>
      </p:sp>
    </p:spTree>
    <p:extLst>
      <p:ext uri="{BB962C8B-B14F-4D97-AF65-F5344CB8AC3E}">
        <p14:creationId xmlns:p14="http://schemas.microsoft.com/office/powerpoint/2010/main" val="30100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Глазурь выгравирована.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внимательно глянь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город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спустилась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буржуйская дрянь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заморским чудовищным рылом,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мы её…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Мылом!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Мылом!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Да далее, товарищи,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стой словно пень.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Мой! Мыль! Очищай!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Три руки и пень!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Поставим в позу обидную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эту заразу </a:t>
            </a:r>
            <a:r>
              <a:rPr lang="ru-RU" dirty="0" err="1"/>
              <a:t>ковидную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Мылом!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Мылом!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Владимир Маяковский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Разворачивайтесь в марше!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Словесной не место кляузе.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Тише, ораторы!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Ваше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слово,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товарищ маузер.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Довольно жить законом,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данным Адамом и Евой.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Клячу истории загоним.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Левой!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Левой!</a:t>
            </a:r>
          </a:p>
        </p:txBody>
      </p:sp>
    </p:spTree>
    <p:extLst>
      <p:ext uri="{BB962C8B-B14F-4D97-AF65-F5344CB8AC3E}">
        <p14:creationId xmlns:p14="http://schemas.microsoft.com/office/powerpoint/2010/main" val="18444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Я не люблю быть дома и понуро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Читать </a:t>
            </a:r>
            <a:r>
              <a:rPr lang="ru-RU" dirty="0" err="1"/>
              <a:t>фейсбук</a:t>
            </a:r>
            <a:r>
              <a:rPr lang="ru-RU" dirty="0"/>
              <a:t> и шарить </a:t>
            </a:r>
            <a:r>
              <a:rPr lang="ru-RU" dirty="0" err="1"/>
              <a:t>телеграм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не люблю, когда температура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кашель давит бронхи по утрам.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не люблю до колик, до печёнки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чуять хлеб, уху и колбасу.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Когда сижу один на </a:t>
            </a:r>
            <a:r>
              <a:rPr lang="ru-RU" dirty="0" err="1"/>
              <a:t>удалёнке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волк свирепый, загнанный в лесу.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тяжело внутри такой рутины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Стоять в порту большому кораблю.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потому все ваши карантины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никогда уже не полюблю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Владимир Высоцкий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Я не люблю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Я не люблю фатального исхода.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От жизни никогда не устаю.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Я не люблю любое время года,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Когда веселых песен не пою.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....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Я не люблю себя, когда я трушу,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Досадно мне, когда невинных бьют,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Я не люблю, когда мне лезут в душу,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Тем более, когда в нее плюют.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Я не люблю манежи и арены,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На них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</a:rPr>
              <a:t>мильон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 меняют по рублю,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Пусть впереди большие перемены,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Я это никогда не полюблю.</a:t>
            </a:r>
          </a:p>
        </p:txBody>
      </p:sp>
    </p:spTree>
    <p:extLst>
      <p:ext uri="{BB962C8B-B14F-4D97-AF65-F5344CB8AC3E}">
        <p14:creationId xmlns:p14="http://schemas.microsoft.com/office/powerpoint/2010/main" val="28969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Я пришёл к тебе с </a:t>
            </a:r>
            <a:r>
              <a:rPr lang="ru-RU" dirty="0" err="1"/>
              <a:t>ковидом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Рассказать, что всё пропало.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чтоб ты к моим флюидам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ночам не припадала.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Рассказать тебе про краски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Те, что осень породила.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чтоб ты, мой друг, без маски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супермаркет не ходила.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5" y="1535113"/>
            <a:ext cx="4258816" cy="63976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Афанасий Фет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Я пришел к тебе с приветом…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7" y="2174875"/>
            <a:ext cx="4330824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Я пришел к тебе с приветом,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Рассказать, что солнце встало,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Что оно горячим светом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 листам затрепетало;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Рассказать, что лес проснулся,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Весь проснулся, веткой каждой,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Каждой птицей встрепенулся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весенней полон жаждой...</a:t>
            </a:r>
          </a:p>
        </p:txBody>
      </p:sp>
    </p:spTree>
    <p:extLst>
      <p:ext uri="{BB962C8B-B14F-4D97-AF65-F5344CB8AC3E}">
        <p14:creationId xmlns:p14="http://schemas.microsoft.com/office/powerpoint/2010/main" val="15708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3960440" cy="395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dirty="0"/>
              <a:t>Однажды, в жестокий </a:t>
            </a:r>
            <a:r>
              <a:rPr lang="ru-RU" sz="2300" dirty="0" err="1"/>
              <a:t>ковидный</a:t>
            </a:r>
            <a:r>
              <a:rPr lang="ru-RU" sz="2300" dirty="0"/>
              <a:t> </a:t>
            </a:r>
            <a:r>
              <a:rPr lang="ru-RU" sz="2300" dirty="0" err="1"/>
              <a:t>локдаун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>Я из дому вышел, вокруг ни души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>Вдруг прет мне навстречу (похоже, что </a:t>
            </a:r>
            <a:r>
              <a:rPr lang="ru-RU" sz="2300" dirty="0" err="1"/>
              <a:t>даун</a:t>
            </a:r>
            <a:r>
              <a:rPr lang="ru-RU" sz="2300" dirty="0"/>
              <a:t>)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>Без маски, перчаток... Кричу:-Не дыши!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>-Откуда, болезный?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>-Да тут, недалече. С больницы </a:t>
            </a:r>
            <a:r>
              <a:rPr lang="ru-RU" sz="2300" dirty="0" err="1"/>
              <a:t>ковидной</a:t>
            </a:r>
            <a:r>
              <a:rPr lang="ru-RU" sz="2300" dirty="0"/>
              <a:t>!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>-Так ты там лежал?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>-Чему удивляться, ведь нас там не лечат.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/>
              <a:t>Отец нынче помер, а я убежал</a:t>
            </a:r>
            <a:r>
              <a:rPr lang="ru-RU" sz="2300" dirty="0" smtClean="0"/>
              <a:t>!.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/>
              <a:t>© Павел Клоков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91880" y="908720"/>
            <a:ext cx="5472607" cy="126615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Николай Некрасов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Однажды, в студеную зимнюю пору… (отрывок из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стихотворения «Крестьянские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дети»)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2174874"/>
            <a:ext cx="4680519" cy="4206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Однажды, в студеную зимнюю пору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Я из лесу вышел; был сильный мороз.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Гляжу, поднимается медленно в гору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Лошадка, везущая хворосту воз.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И шествуя важно, в спокойствии чинном,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Лошадку ведет под уздцы мужичок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В больших сапогах, в полушубке овчинном,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В больших рукавицах… а сам с ноготок!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«Здорово парнище!» — «Ступай себе мимо!»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— «Уж больно ты грозен, как я погляжу!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Откуда дровишки?» — «Из лесу, вестимо;</a:t>
            </a:r>
            <a:b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Отец, слышишь, рубит, а я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отвожу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5203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Удачных и интересных вам странствий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 поисках утраченных аллюзий!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93702"/>
            <a:ext cx="6336704" cy="4910946"/>
          </a:xfrm>
        </p:spPr>
      </p:pic>
    </p:spTree>
    <p:extLst>
      <p:ext uri="{BB962C8B-B14F-4D97-AF65-F5344CB8AC3E}">
        <p14:creationId xmlns:p14="http://schemas.microsoft.com/office/powerpoint/2010/main" val="25551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ядро мы ваше подлатали </a:t>
            </a:r>
          </a:p>
          <a:p>
            <a:pPr marL="0" indent="0">
              <a:buNone/>
            </a:pPr>
            <a:r>
              <a:rPr lang="ru-RU" sz="4400" dirty="0"/>
              <a:t>летите господин барон </a:t>
            </a:r>
          </a:p>
          <a:p>
            <a:pPr marL="0" indent="0">
              <a:buNone/>
            </a:pPr>
            <a:r>
              <a:rPr lang="ru-RU" sz="4400" dirty="0"/>
              <a:t>сказал левша прибив отпавший </a:t>
            </a:r>
          </a:p>
          <a:p>
            <a:pPr marL="0" indent="0">
              <a:buNone/>
            </a:pPr>
            <a:r>
              <a:rPr lang="ru-RU" sz="4400" dirty="0"/>
              <a:t>нейтрон</a:t>
            </a:r>
            <a:endParaRPr lang="ru-RU" dirty="0"/>
          </a:p>
          <a:p>
            <a:pPr marL="0" indent="0" algn="r">
              <a:buNone/>
            </a:pPr>
            <a:r>
              <a:rPr lang="ru-RU" sz="2800" dirty="0"/>
              <a:t>© </a:t>
            </a:r>
            <a:r>
              <a:rPr lang="ru-RU" sz="2800" dirty="0" err="1">
                <a:hlinkClick r:id="rId2"/>
              </a:rPr>
              <a:t>андро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66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там чудеса сказала няня</a:t>
            </a:r>
            <a:br>
              <a:rPr lang="ru-RU" sz="4800" dirty="0"/>
            </a:br>
            <a:r>
              <a:rPr lang="ru-RU" sz="4800" dirty="0"/>
              <a:t>там ступа с бабою ягой</a:t>
            </a:r>
            <a:br>
              <a:rPr lang="ru-RU" sz="4800" dirty="0"/>
            </a:br>
            <a:r>
              <a:rPr lang="ru-RU" sz="4800" dirty="0"/>
              <a:t>пиши </a:t>
            </a:r>
            <a:r>
              <a:rPr lang="ru-RU" sz="4800" dirty="0" err="1"/>
              <a:t>пиши</a:t>
            </a:r>
            <a:r>
              <a:rPr lang="ru-RU" sz="4800" dirty="0"/>
              <a:t> не сомневайся</a:t>
            </a:r>
            <a:br>
              <a:rPr lang="ru-RU" sz="4800" dirty="0"/>
            </a:br>
            <a:r>
              <a:rPr lang="ru-RU" sz="4800" dirty="0"/>
              <a:t>а я за кружкою </a:t>
            </a:r>
            <a:r>
              <a:rPr lang="ru-RU" sz="4800" dirty="0" smtClean="0"/>
              <a:t>пошла </a:t>
            </a:r>
          </a:p>
          <a:p>
            <a:pPr marL="0" indent="0" algn="r">
              <a:buNone/>
            </a:pPr>
            <a:r>
              <a:rPr lang="ru-RU" sz="2800" dirty="0" smtClean="0"/>
              <a:t>© </a:t>
            </a:r>
            <a:r>
              <a:rPr lang="ru-RU" sz="2800" u="sng" dirty="0" err="1">
                <a:solidFill>
                  <a:srgbClr val="0070C0"/>
                </a:solidFill>
              </a:rPr>
              <a:t>terra</a:t>
            </a:r>
            <a:endParaRPr lang="ru-RU" sz="2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1.3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ru-RU" sz="4800" dirty="0"/>
              <a:t>а если б я была царица</a:t>
            </a:r>
            <a:br>
              <a:rPr lang="ru-RU" sz="4800" dirty="0"/>
            </a:br>
            <a:r>
              <a:rPr lang="ru-RU" sz="4800" dirty="0"/>
              <a:t>то я б для батюшки царя</a:t>
            </a:r>
            <a:br>
              <a:rPr lang="ru-RU" sz="4800" dirty="0"/>
            </a:br>
            <a:r>
              <a:rPr lang="ru-RU" sz="4800" dirty="0"/>
              <a:t>царь не дослушал и женился</a:t>
            </a:r>
            <a:br>
              <a:rPr lang="ru-RU" sz="4800" dirty="0"/>
            </a:br>
            <a:r>
              <a:rPr lang="ru-RU" sz="4800" dirty="0"/>
              <a:t>а зря</a:t>
            </a:r>
            <a:br>
              <a:rPr lang="ru-RU" sz="48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826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989</Words>
  <Application>Microsoft Office PowerPoint</Application>
  <PresentationFormat>Экран (4:3)</PresentationFormat>
  <Paragraphs>258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Литературные аллюзии в сети Интернет</vt:lpstr>
      <vt:lpstr>Аллюзия</vt:lpstr>
      <vt:lpstr>«Я вас любил...»</vt:lpstr>
      <vt:lpstr>Аллюзии могут быть серьезными, а могут быть ироническими или сатирическими.</vt:lpstr>
      <vt:lpstr>Викторина</vt:lpstr>
      <vt:lpstr>1. Стишки-пирожки</vt:lpstr>
      <vt:lpstr>1.1</vt:lpstr>
      <vt:lpstr>1.2</vt:lpstr>
      <vt:lpstr>1.3</vt:lpstr>
      <vt:lpstr>1.4</vt:lpstr>
      <vt:lpstr>1.5</vt:lpstr>
      <vt:lpstr>1.6</vt:lpstr>
      <vt:lpstr>1.7</vt:lpstr>
      <vt:lpstr>1.8</vt:lpstr>
      <vt:lpstr>1.9</vt:lpstr>
      <vt:lpstr>1.10</vt:lpstr>
      <vt:lpstr>1.10 а</vt:lpstr>
      <vt:lpstr>1.10 б</vt:lpstr>
      <vt:lpstr>2. Графическое творчество: мемы, демотиваторы и т.п</vt:lpstr>
      <vt:lpstr>2. 1</vt:lpstr>
      <vt:lpstr>2. 2</vt:lpstr>
      <vt:lpstr>2. 3</vt:lpstr>
      <vt:lpstr>2. 4</vt:lpstr>
      <vt:lpstr>2. 5</vt:lpstr>
      <vt:lpstr>2. 6</vt:lpstr>
      <vt:lpstr>2. 7</vt:lpstr>
      <vt:lpstr>2. 8</vt:lpstr>
      <vt:lpstr>2. 9</vt:lpstr>
      <vt:lpstr>3. Пародии «Какие стихи писали бы классики во время пандемии» </vt:lpstr>
      <vt:lpstr>3.2</vt:lpstr>
      <vt:lpstr>3.3</vt:lpstr>
      <vt:lpstr>3.4</vt:lpstr>
      <vt:lpstr>3.5</vt:lpstr>
      <vt:lpstr>3.6</vt:lpstr>
      <vt:lpstr>Удачных и интересных вам странствий  в поисках утраченных аллюзий! P.S. Сдаем листочки с разгадкой аллюзий сегодняшних.</vt:lpstr>
      <vt:lpstr>Литературные аллюзии в сети Интернет</vt:lpstr>
      <vt:lpstr>1. Стишки-пирожки</vt:lpstr>
      <vt:lpstr>1.1</vt:lpstr>
      <vt:lpstr>1.2</vt:lpstr>
      <vt:lpstr>1.3</vt:lpstr>
      <vt:lpstr>1.4</vt:lpstr>
      <vt:lpstr>1.5</vt:lpstr>
      <vt:lpstr>1.6</vt:lpstr>
      <vt:lpstr>1.7</vt:lpstr>
      <vt:lpstr>1.8</vt:lpstr>
      <vt:lpstr>1.9</vt:lpstr>
      <vt:lpstr>1.10</vt:lpstr>
      <vt:lpstr>2. Графическое творчество: мемы, демотиваторы и т.п</vt:lpstr>
      <vt:lpstr>2. 1</vt:lpstr>
      <vt:lpstr>2. 2</vt:lpstr>
      <vt:lpstr>2. 3</vt:lpstr>
      <vt:lpstr>2. 4</vt:lpstr>
      <vt:lpstr>2. 5</vt:lpstr>
      <vt:lpstr>2. 6</vt:lpstr>
      <vt:lpstr>2. 7</vt:lpstr>
      <vt:lpstr>2. 8</vt:lpstr>
      <vt:lpstr>2. 9</vt:lpstr>
      <vt:lpstr>3. Пародии 3.1</vt:lpstr>
      <vt:lpstr>3.2</vt:lpstr>
      <vt:lpstr>3.3</vt:lpstr>
      <vt:lpstr>3.4</vt:lpstr>
      <vt:lpstr>3.5</vt:lpstr>
      <vt:lpstr>3.6</vt:lpstr>
      <vt:lpstr>Удачных и интересных вам странствий  в поисках утраченных аллюзий!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Литературные аллюзии в сети Интернет</dc:title>
  <dc:creator>Admin</dc:creator>
  <cp:lastModifiedBy>Admin</cp:lastModifiedBy>
  <cp:revision>41</cp:revision>
  <dcterms:created xsi:type="dcterms:W3CDTF">2021-02-28T20:57:57Z</dcterms:created>
  <dcterms:modified xsi:type="dcterms:W3CDTF">2023-03-29T20:34:34Z</dcterms:modified>
</cp:coreProperties>
</file>