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6" r:id="rId2"/>
    <p:sldId id="263" r:id="rId3"/>
    <p:sldId id="261" r:id="rId4"/>
    <p:sldId id="256" r:id="rId5"/>
    <p:sldId id="257" r:id="rId6"/>
    <p:sldId id="258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13CCB-68A1-4AA7-BBC3-457AE1648CF3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1E48B-002D-43F5-ADFD-1AD0A64F5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7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E48B-002D-43F5-ADFD-1AD0A64F59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84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4E2A55-B879-4563-87FA-372BB5A4D55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C778B9-9979-456B-8DBA-46EF0F71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090466"/>
          </a:xfrm>
        </p:spPr>
        <p:txBody>
          <a:bodyPr>
            <a:noAutofit/>
          </a:bodyPr>
          <a:lstStyle/>
          <a:p>
            <a:r>
              <a:rPr lang="en-US" sz="8000" dirty="0" smtClean="0"/>
              <a:t>Hello!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8665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12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 5 “hidden” animals 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this letter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spcAft>
                <a:spcPts val="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Hello </a:t>
            </a:r>
            <a:r>
              <a:rPr lang="en-US" dirty="0">
                <a:latin typeface="Calibri"/>
                <a:ea typeface="Calibri"/>
                <a:cs typeface="Times New Roman"/>
              </a:rPr>
              <a:t>friends,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Times New Roman"/>
              </a:rPr>
              <a:t>My name is Mark. My family is big. I have got two sisters At</a:t>
            </a:r>
            <a:r>
              <a:rPr lang="en-US" u="sng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hen</a:t>
            </a:r>
            <a:r>
              <a:rPr lang="en-US" dirty="0">
                <a:latin typeface="Calibri"/>
                <a:ea typeface="Calibri"/>
                <a:cs typeface="Times New Roman"/>
              </a:rPr>
              <a:t>s and Mary and two brothers Casper and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Ogust</a:t>
            </a:r>
            <a:r>
              <a:rPr lang="en-US" dirty="0">
                <a:latin typeface="Calibri"/>
                <a:ea typeface="Calibri"/>
                <a:cs typeface="Times New Roman"/>
              </a:rPr>
              <a:t>. My sisters want to be artists and my brothers want to be engineers. My sister Athens can draw very well: she can draw a carpet and a window, a coat and a kepi, grass and snow. She even can draw men who go! At the end I want to ask you: tell me about Moscow, please. I know little about this city.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Times New Roman"/>
              </a:rPr>
              <a:t>Best wishes,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Mark.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67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6807206"/>
              </p:ext>
            </p:extLst>
          </p:nvPr>
        </p:nvGraphicFramePr>
        <p:xfrm>
          <a:off x="611560" y="-16387"/>
          <a:ext cx="7056784" cy="6874387"/>
        </p:xfrm>
        <a:graphic>
          <a:graphicData uri="http://schemas.openxmlformats.org/drawingml/2006/table">
            <a:tbl>
              <a:tblPr/>
              <a:tblGrid>
                <a:gridCol w="3096344"/>
                <a:gridCol w="3960440"/>
              </a:tblGrid>
              <a:tr h="362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r>
                        <a:rPr lang="en-US" sz="500" dirty="0" err="1" smtClean="0">
                          <a:effectLst/>
                          <a:latin typeface="+mj-lt"/>
                        </a:rPr>
                        <a:t>TTo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be busy as a bee</a:t>
                      </a:r>
                      <a:endParaRPr lang="en-US" sz="5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 smtClean="0">
                          <a:effectLst/>
                        </a:rPr>
                        <a:t>взять быка за рога</a:t>
                      </a:r>
                      <a:endParaRPr lang="ru-RU" sz="500" dirty="0">
                        <a:effectLst/>
                      </a:endParaRPr>
                    </a:p>
                    <a:p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Вь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Взять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быка за рога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500" dirty="0" smtClean="0">
                          <a:effectLst/>
                          <a:latin typeface="Times New Roman, serif"/>
                        </a:rPr>
                        <a:t>ь </a:t>
                      </a:r>
                      <a:r>
                        <a:rPr lang="ru-RU" sz="500" dirty="0">
                          <a:effectLst/>
                          <a:latin typeface="Times New Roman, serif"/>
                        </a:rPr>
                        <a:t>быка за рога</a:t>
                      </a:r>
                      <a:endParaRPr lang="ru-RU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r>
                        <a:rPr lang="en-US" sz="500" dirty="0" smtClean="0">
                          <a:effectLst/>
                          <a:latin typeface="+mj-lt"/>
                        </a:rPr>
                        <a:t>To </a:t>
                      </a:r>
                      <a:r>
                        <a:rPr lang="en-US" sz="500" dirty="0" err="1" smtClean="0">
                          <a:effectLst/>
                          <a:latin typeface="+mj-lt"/>
                        </a:rPr>
                        <a:t>ea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eat like a horse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1600" dirty="0">
                          <a:effectLst/>
                          <a:latin typeface="+mj-lt"/>
                        </a:rPr>
                      </a:b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 smtClean="0">
                          <a:effectLst/>
                        </a:rPr>
                        <a:t>          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Хитрый как лис</a:t>
                      </a:r>
                      <a:endParaRPr lang="ru-RU" sz="1600" dirty="0">
                        <a:effectLst/>
                      </a:endParaRPr>
                    </a:p>
                    <a:p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Хитр</a:t>
                      </a:r>
                      <a:r>
                        <a:rPr lang="ru-RU" sz="5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500" dirty="0">
                          <a:effectLst/>
                          <a:latin typeface="Times New Roman, serif"/>
                        </a:rPr>
                        <a:t>как </a:t>
                      </a:r>
                      <a:r>
                        <a:rPr lang="ru-RU" sz="500" dirty="0" smtClean="0">
                          <a:effectLst/>
                          <a:latin typeface="Times New Roman, serif"/>
                        </a:rPr>
                        <a:t>ли</a:t>
                      </a:r>
                      <a:endParaRPr lang="ru-RU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r>
                        <a:rPr lang="en-US" sz="500" dirty="0" smtClean="0">
                          <a:effectLst/>
                          <a:latin typeface="+mj-lt"/>
                        </a:rPr>
                        <a:t>To </a:t>
                      </a:r>
                      <a:r>
                        <a:rPr lang="en-US" sz="500" dirty="0" err="1" smtClean="0">
                          <a:effectLst/>
                          <a:latin typeface="+mj-lt"/>
                        </a:rPr>
                        <a:t>pla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play cat and mouse</a:t>
                      </a:r>
                    </a:p>
                    <a:p>
                      <a:pPr algn="l"/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</a:endParaRPr>
                    </a:p>
                    <a:p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Устать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Устать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как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собака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ак</a:t>
                      </a:r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обака</a:t>
                      </a:r>
                      <a:endParaRPr lang="ru-RU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endParaRPr lang="en-US" sz="500" dirty="0"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>Not </a:t>
                      </a:r>
                      <a:r>
                        <a:rPr lang="en-US" sz="500" dirty="0" err="1" smtClean="0">
                          <a:effectLst/>
                          <a:latin typeface="+mj-lt"/>
                        </a:rPr>
                        <a:t>to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hurt a fly</a:t>
                      </a:r>
                    </a:p>
                    <a:p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endParaRPr lang="en-US" sz="5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endParaRPr lang="ru-RU" sz="500" dirty="0">
                        <a:effectLst/>
                      </a:endParaRPr>
                    </a:p>
                    <a:p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н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Можно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привести лошадь к воде, но нельзя заставить её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пить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вести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, serif"/>
                        </a:rPr>
                        <a:t>лошадь к 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водо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ньзя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, serif"/>
                        </a:rPr>
                        <a:t>заставить её пить</a:t>
                      </a:r>
                      <a:endParaRPr lang="ru-RU" sz="16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r>
                        <a:rPr lang="en-US" sz="500" dirty="0" smtClean="0">
                          <a:effectLst/>
                          <a:latin typeface="+mj-lt"/>
                        </a:rPr>
                        <a:t>When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When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pigs fly</a:t>
                      </a:r>
                    </a:p>
                    <a:p>
                      <a:endParaRPr lang="en-US" sz="5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осё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Упрямый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как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осёл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л</a:t>
                      </a:r>
                      <a:endParaRPr lang="ru-RU" sz="16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r>
                        <a:rPr lang="en-US" sz="500" dirty="0" smtClean="0">
                          <a:effectLst/>
                          <a:latin typeface="+mj-lt"/>
                        </a:rPr>
                        <a:t>Has </a:t>
                      </a:r>
                      <a:r>
                        <a:rPr lang="en-US" sz="500" dirty="0">
                          <a:effectLst/>
                          <a:latin typeface="+mj-lt"/>
                        </a:rPr>
                        <a:t>the cat got </a:t>
                      </a:r>
                      <a:r>
                        <a:rPr lang="en-US" sz="500" dirty="0" err="1" smtClean="0">
                          <a:effectLst/>
                          <a:latin typeface="+mj-lt"/>
                        </a:rPr>
                        <a:t>yor</a:t>
                      </a:r>
                      <a:r>
                        <a:rPr lang="en-US" sz="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500" dirty="0">
                          <a:effectLst/>
                          <a:latin typeface="+mj-lt"/>
                        </a:rPr>
                        <a:t>tongue?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Has the cat got your tongue?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, serif"/>
                        </a:rPr>
                        <a:t>Ранняя птичка сыта бывает</a:t>
                      </a:r>
                      <a:endParaRPr lang="ru-RU" sz="500" dirty="0">
                        <a:effectLst/>
                      </a:endParaRPr>
                    </a:p>
                    <a:p>
                      <a:r>
                        <a:rPr lang="ru-RU" sz="500" dirty="0">
                          <a:effectLst/>
                          <a:latin typeface="Times New Roman, serif"/>
                        </a:rPr>
                        <a:t>(</a:t>
                      </a:r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Кт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но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Играть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кошки-мышки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500" dirty="0">
                          <a:effectLst/>
                          <a:latin typeface="Times New Roman, serif"/>
                        </a:rPr>
                        <a:t>встаёт, тому бог подаёт)</a:t>
                      </a:r>
                      <a:endParaRPr lang="ru-RU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r>
                        <a:rPr lang="en-US" sz="500" dirty="0" smtClean="0">
                          <a:effectLst/>
                          <a:latin typeface="+mj-lt"/>
                        </a:rPr>
                        <a:t>To </a:t>
                      </a:r>
                      <a:r>
                        <a:rPr lang="en-US" sz="500" dirty="0">
                          <a:effectLst/>
                          <a:latin typeface="+mj-lt"/>
                        </a:rPr>
                        <a:t>be dog tired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be dog tired</a:t>
                      </a: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endParaRPr lang="en-US" sz="5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endParaRPr lang="ru-RU" sz="500" dirty="0">
                        <a:effectLst/>
                      </a:endParaRPr>
                    </a:p>
                    <a:p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Пр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Проглотить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язык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, serif"/>
                        </a:rPr>
                        <a:t>язык</a:t>
                      </a:r>
                      <a:endParaRPr lang="ru-RU" sz="16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+mj-lt"/>
                        </a:rPr>
                        <a:t>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+mj-lt"/>
                        </a:rPr>
                        <a:t>           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Sly as a fox</a:t>
                      </a:r>
                      <a:r>
                        <a:rPr lang="en-US" sz="800" dirty="0" smtClean="0">
                          <a:latin typeface="+mj-lt"/>
                        </a:rPr>
                        <a:t/>
                      </a:r>
                      <a:br>
                        <a:rPr lang="en-US" sz="800" dirty="0" smtClean="0">
                          <a:latin typeface="+mj-lt"/>
                        </a:rPr>
                      </a:br>
                      <a:endParaRPr lang="en-US" sz="5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endParaRPr lang="ru-RU" sz="500" dirty="0">
                        <a:effectLst/>
                      </a:endParaRPr>
                    </a:p>
                    <a:p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После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После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дождичка в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четверг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дичка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500" dirty="0">
                          <a:effectLst/>
                          <a:latin typeface="Times New Roman, serif"/>
                        </a:rPr>
                        <a:t>в четверг</a:t>
                      </a:r>
                      <a:endParaRPr lang="ru-RU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r>
                        <a:rPr lang="en-US" sz="500" dirty="0" err="1" smtClean="0">
                          <a:effectLst/>
                          <a:latin typeface="+mj-lt"/>
                        </a:rPr>
                        <a:t>ake</a:t>
                      </a:r>
                      <a:r>
                        <a:rPr lang="en-US" sz="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500" dirty="0">
                          <a:effectLst/>
                          <a:latin typeface="+mj-lt"/>
                        </a:rPr>
                        <a:t>the </a:t>
                      </a:r>
                      <a:r>
                        <a:rPr lang="en-US" sz="500" dirty="0" err="1" smtClean="0">
                          <a:effectLst/>
                          <a:latin typeface="+mj-lt"/>
                        </a:rPr>
                        <a:t>ull</a:t>
                      </a:r>
                      <a:r>
                        <a:rPr lang="en-US" sz="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500" dirty="0">
                          <a:effectLst/>
                          <a:latin typeface="+mj-lt"/>
                        </a:rPr>
                        <a:t>by the horn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the bull by the horn</a:t>
                      </a:r>
                      <a:r>
                        <a:rPr lang="en-US" sz="800" dirty="0" smtClean="0">
                          <a:latin typeface="+mj-lt"/>
                        </a:rPr>
                        <a:t/>
                      </a:r>
                      <a:br>
                        <a:rPr lang="en-US" sz="800" dirty="0" smtClean="0">
                          <a:latin typeface="+mj-lt"/>
                        </a:rPr>
                      </a:br>
                      <a:endParaRPr lang="en-US" sz="5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endParaRPr lang="ru-RU" sz="500" dirty="0">
                        <a:effectLst/>
                      </a:endParaRPr>
                    </a:p>
                    <a:p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Па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р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Пальцем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тронуть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онуть</a:t>
                      </a:r>
                      <a:endParaRPr lang="ru-RU" sz="16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7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+mj-lt"/>
                        </a:rPr>
                        <a:t/>
                      </a:r>
                      <a:br>
                        <a:rPr lang="en-US" sz="500" dirty="0">
                          <a:effectLst/>
                          <a:latin typeface="+mj-lt"/>
                        </a:rPr>
                      </a:br>
                      <a:r>
                        <a:rPr lang="en-US" sz="500" dirty="0" err="1" smtClean="0">
                          <a:effectLst/>
                          <a:latin typeface="+mj-lt"/>
                        </a:rPr>
                        <a:t>You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You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can take a horse to the water but you cannot make him drink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s not 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make </a:t>
                      </a:r>
                      <a:r>
                        <a:rPr lang="en-US" sz="1600" dirty="0" err="1" smtClean="0">
                          <a:effectLst/>
                          <a:latin typeface="+mj-lt"/>
                        </a:rPr>
                        <a:t>himrk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гра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Ранняя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 птичка сыта бывает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(Кто рано встаёт, тому бог подаёт)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шки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-мышки</a:t>
                      </a:r>
                      <a:endParaRPr lang="ru-RU" sz="16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/>
                      </a:r>
                      <a:br>
                        <a:rPr lang="en-US" sz="500" dirty="0">
                          <a:effectLst/>
                        </a:rPr>
                      </a:br>
                      <a:r>
                        <a:rPr lang="ru-RU" sz="1600" baseline="0" dirty="0" smtClean="0">
                          <a:effectLst/>
                          <a:latin typeface="Times New Roman, serif"/>
                        </a:rPr>
                        <a:t> 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Stubborn as a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mule</a:t>
                      </a:r>
                      <a:r>
                        <a:rPr lang="en-US" sz="1600" dirty="0" err="1" smtClean="0">
                          <a:effectLst/>
                          <a:latin typeface="Times New Roman, serif"/>
                        </a:rPr>
                        <a:t>n</a:t>
                      </a:r>
                      <a:r>
                        <a:rPr lang="en-US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en-US" sz="500" dirty="0">
                          <a:effectLst/>
                          <a:latin typeface="Times New Roman, serif"/>
                        </a:rPr>
                        <a:t>as a mule</a:t>
                      </a:r>
                      <a:endParaRPr lang="en-US" sz="500" dirty="0">
                        <a:effectLst/>
                      </a:endParaRPr>
                    </a:p>
                    <a:p>
                      <a:endParaRPr lang="en-US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endParaRPr lang="ru-RU" sz="500" dirty="0">
                        <a:effectLst/>
                      </a:endParaRPr>
                    </a:p>
                    <a:p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Имет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л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Иметь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волчий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аппетит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чий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500" dirty="0">
                          <a:effectLst/>
                          <a:latin typeface="Times New Roman, serif"/>
                        </a:rPr>
                        <a:t>аппетит</a:t>
                      </a:r>
                      <a:endParaRPr lang="ru-RU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/>
                      </a:r>
                      <a:br>
                        <a:rPr lang="en-US" sz="500" dirty="0">
                          <a:effectLst/>
                        </a:rPr>
                      </a:br>
                      <a:r>
                        <a:rPr lang="en-US" sz="500" dirty="0" smtClean="0">
                          <a:effectLst/>
                          <a:latin typeface="Times New Roman, serif"/>
                        </a:rPr>
                        <a:t>he </a:t>
                      </a:r>
                      <a:r>
                        <a:rPr lang="en-US" sz="500" dirty="0">
                          <a:effectLst/>
                          <a:latin typeface="Times New Roman, serif"/>
                        </a:rPr>
                        <a:t>early bird catches the worm</a:t>
                      </a:r>
                      <a:endParaRPr lang="en-US" sz="5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 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, serif"/>
                        </a:rPr>
                        <a:t>The early bird catches the worm</a:t>
                      </a:r>
                      <a:endParaRPr lang="en-US" sz="1600" b="0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endParaRPr lang="en-US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/>
                      </a:r>
                      <a:br>
                        <a:rPr lang="ru-RU" sz="500" dirty="0">
                          <a:effectLst/>
                        </a:rPr>
                      </a:br>
                      <a:endParaRPr lang="ru-RU" sz="500" dirty="0">
                        <a:effectLst/>
                      </a:endParaRPr>
                    </a:p>
                    <a:p>
                      <a:r>
                        <a:rPr lang="ru-RU" sz="500" dirty="0" err="1" smtClean="0">
                          <a:effectLst/>
                          <a:latin typeface="Times New Roman, serif"/>
                        </a:rPr>
                        <a:t>Верте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к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б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Вертеться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как белка в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колесе</a:t>
                      </a:r>
                      <a:r>
                        <a:rPr lang="ru-RU" sz="1600" dirty="0" err="1" smtClean="0">
                          <a:effectLst/>
                          <a:latin typeface="Times New Roman, serif"/>
                        </a:rPr>
                        <a:t>елка</a:t>
                      </a:r>
                      <a:r>
                        <a:rPr lang="ru-RU" sz="16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500" dirty="0">
                          <a:effectLst/>
                          <a:latin typeface="Times New Roman, serif"/>
                        </a:rPr>
                        <a:t>в колесе</a:t>
                      </a:r>
                      <a:endParaRPr lang="ru-RU" sz="500" dirty="0">
                        <a:effectLst/>
                      </a:endParaRPr>
                    </a:p>
                  </a:txBody>
                  <a:tcPr marL="19619" marR="19619" marT="12262" marB="1226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41725" y="148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9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1512168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Match     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6246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6350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pet to </a:t>
            </a:r>
            <a:br>
              <a:rPr lang="en-US" sz="3200" dirty="0">
                <a:ln w="6350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 w="6350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passport</a:t>
            </a:r>
            <a:endParaRPr lang="ru-RU" dirty="0"/>
          </a:p>
        </p:txBody>
      </p:sp>
      <p:pic>
        <p:nvPicPr>
          <p:cNvPr id="3074" name="Picture 2" descr="C:\Users\ANDREY\Documents\ScanImage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387790" cy="35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NDREY\Desktop\американцы\ScanImage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2878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4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Match the pet to </a:t>
            </a:r>
            <a:br>
              <a:rPr lang="en-US" sz="32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passport</a:t>
            </a:r>
            <a:endParaRPr lang="ru-RU" sz="3200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NDREY\Documents\ScanImage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2"/>
            <a:ext cx="7588095" cy="33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NDREY\Desktop\американцы\ScanImage1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281055" cy="35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6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99517" cy="1143000"/>
          </a:xfrm>
        </p:spPr>
        <p:txBody>
          <a:bodyPr/>
          <a:lstStyle/>
          <a:p>
            <a:pPr algn="l"/>
            <a:r>
              <a:rPr lang="en-US" sz="32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Match the pet to </a:t>
            </a:r>
            <a:br>
              <a:rPr lang="en-US" sz="32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passport</a:t>
            </a:r>
            <a:endParaRPr lang="ru-RU" dirty="0"/>
          </a:p>
        </p:txBody>
      </p:sp>
      <p:pic>
        <p:nvPicPr>
          <p:cNvPr id="2050" name="Picture 2" descr="C:\Users\ANDREY\Documents\ScanImage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12976"/>
            <a:ext cx="79694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NDREY\Desktop\американцы\ScanImage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717" y="188640"/>
            <a:ext cx="42878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41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9951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Match the pet to </a:t>
            </a:r>
            <a:br>
              <a:rPr lang="en-US" sz="4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passport</a:t>
            </a:r>
            <a:endParaRPr lang="ru-RU" dirty="0"/>
          </a:p>
        </p:txBody>
      </p:sp>
      <p:pic>
        <p:nvPicPr>
          <p:cNvPr id="4" name="Picture 2" descr="C:\Users\ANDREY\Documents\ScanImage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8970"/>
            <a:ext cx="7128792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NDREY\Desktop\американцы\ScanImage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717" y="188640"/>
            <a:ext cx="42878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9951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Match the pet to </a:t>
            </a:r>
            <a:br>
              <a:rPr lang="en-US" sz="4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passport</a:t>
            </a:r>
            <a:endParaRPr lang="ru-RU" dirty="0"/>
          </a:p>
        </p:txBody>
      </p:sp>
      <p:pic>
        <p:nvPicPr>
          <p:cNvPr id="1027" name="Picture 3" descr="C:\Users\ANDREY\Documents\ScanImage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7606467" cy="35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NDREY\Desktop\американцы\ScanImage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717" y="188640"/>
            <a:ext cx="42878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9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krasivye-kartinki-pandy-na-rabochij-stol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22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72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161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Hello!</vt:lpstr>
      <vt:lpstr>Find 5 “hidden” animals in this letter</vt:lpstr>
      <vt:lpstr>Слайд 3</vt:lpstr>
      <vt:lpstr>Match     </vt:lpstr>
      <vt:lpstr>Match the pet to  the passport</vt:lpstr>
      <vt:lpstr>Match the pet to  the passport</vt:lpstr>
      <vt:lpstr>Match the pet to  the passport</vt:lpstr>
      <vt:lpstr>Match the pet to  the passport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1</cp:lastModifiedBy>
  <cp:revision>19</cp:revision>
  <dcterms:created xsi:type="dcterms:W3CDTF">2013-11-26T09:03:39Z</dcterms:created>
  <dcterms:modified xsi:type="dcterms:W3CDTF">2022-08-19T12:38:07Z</dcterms:modified>
</cp:coreProperties>
</file>