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22" d="100"/>
          <a:sy n="122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7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3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48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51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7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79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5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8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5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46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0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6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0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5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3FDADED-0D07-44F1-84CA-BD3AE5A7A2C2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1A16E4C-D9C2-4362-A3CB-ED0BBA3F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78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736" y="2052885"/>
            <a:ext cx="9520880" cy="1641490"/>
          </a:xfrm>
        </p:spPr>
        <p:txBody>
          <a:bodyPr/>
          <a:lstStyle/>
          <a:p>
            <a:pPr algn="ctr"/>
            <a:r>
              <a:rPr lang="ru-RU" dirty="0" smtClean="0"/>
              <a:t>Расы 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2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Раса</a:t>
            </a:r>
            <a:r>
              <a:rPr lang="ru-RU" dirty="0" smtClean="0"/>
              <a:t> – исторически сложившаяся группа человечества, объединенная общностью наследственных физических признаков (цветом кожи, глаз, волос, формой черепа и др.), обусловленных общностью происхождения и первоначального расселения.</a:t>
            </a:r>
          </a:p>
          <a:p>
            <a:r>
              <a:rPr lang="ru-RU" b="1" u="sng" dirty="0" smtClean="0"/>
              <a:t>Народ</a:t>
            </a:r>
            <a:r>
              <a:rPr lang="ru-RU" b="1" dirty="0" smtClean="0"/>
              <a:t> </a:t>
            </a:r>
            <a:r>
              <a:rPr lang="ru-RU" dirty="0" smtClean="0"/>
              <a:t>– население государства, жители </a:t>
            </a:r>
            <a:r>
              <a:rPr lang="ru-RU" dirty="0" smtClean="0"/>
              <a:t>страны (напр. русские, поляки, шведы)</a:t>
            </a:r>
          </a:p>
          <a:p>
            <a:r>
              <a:rPr lang="ru-RU" b="1" u="sng" dirty="0"/>
              <a:t>Расизм</a:t>
            </a:r>
            <a:r>
              <a:rPr lang="ru-RU" dirty="0"/>
              <a:t> – теория и политика, утверждающая превосходство одной расы над другой.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486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100" y="104062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Любой человек более ценен тем, что он делает и как думает, а не тем, как он выглядит</a:t>
            </a:r>
            <a:endParaRPr lang="ru-RU" dirty="0"/>
          </a:p>
        </p:txBody>
      </p:sp>
      <p:pic>
        <p:nvPicPr>
          <p:cNvPr id="6146" name="Picture 2" descr="http://www.kinofilms.ua/images/wallpapers/1024x768/3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956" y="2226982"/>
            <a:ext cx="4208591" cy="315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news.rin.ru/photos/108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64" y="2740172"/>
            <a:ext cx="3153101" cy="38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news.xinhuanet.com/olympics/2007-07/10/xinsrc_0420704101626359252891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35" y="2153594"/>
            <a:ext cx="2762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1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img.timeinc.net/time/2011/time100/t100_k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9" y="230660"/>
            <a:ext cx="3591697" cy="538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ontraversao.com/wp-content/uploads/2013/04/murakami-550x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19835"/>
            <a:ext cx="3945063" cy="31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stat18.privet.ru/lr/0a27c8ed8f84ee858252133a2227d20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52" y="3109126"/>
            <a:ext cx="4886102" cy="34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 чем заключается биологическое значение обильного роста бороды и усов у европеоидов?</a:t>
            </a:r>
          </a:p>
          <a:p>
            <a:r>
              <a:rPr lang="ru-RU" sz="3600" dirty="0" smtClean="0"/>
              <a:t>Какие причины (условия) могли привести к формированию нескольких рас у человека?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35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Параграф 5. Повторить 3,4 параграфы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040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000" y="749643"/>
            <a:ext cx="10233800" cy="3954162"/>
          </a:xfrm>
        </p:spPr>
        <p:txBody>
          <a:bodyPr/>
          <a:lstStyle/>
          <a:p>
            <a:r>
              <a:rPr lang="ru-RU" dirty="0" smtClean="0"/>
              <a:t>Изменчивость</a:t>
            </a:r>
          </a:p>
          <a:p>
            <a:r>
              <a:rPr lang="ru-RU" dirty="0" smtClean="0"/>
              <a:t>Миграция</a:t>
            </a:r>
          </a:p>
          <a:p>
            <a:r>
              <a:rPr lang="ru-RU" dirty="0" smtClean="0"/>
              <a:t>Наследственность</a:t>
            </a:r>
          </a:p>
          <a:p>
            <a:r>
              <a:rPr lang="ru-RU" dirty="0" smtClean="0"/>
              <a:t>Изоляция</a:t>
            </a:r>
          </a:p>
          <a:p>
            <a:r>
              <a:rPr lang="ru-RU" dirty="0" smtClean="0"/>
              <a:t>Борьба за существование</a:t>
            </a:r>
          </a:p>
          <a:p>
            <a:r>
              <a:rPr lang="ru-RU" dirty="0" smtClean="0"/>
              <a:t>Вид</a:t>
            </a:r>
          </a:p>
          <a:p>
            <a:r>
              <a:rPr lang="ru-RU" dirty="0" smtClean="0"/>
              <a:t>Естественный отбор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9100" y="50030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связь существует между этими понятиями?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8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b="1" u="sng" dirty="0" smtClean="0"/>
              <a:t>вид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</a:t>
            </a:r>
            <a:r>
              <a:rPr lang="ru-RU" sz="4000" dirty="0" smtClean="0"/>
              <a:t> – совокупность особей, обладающих наследственным сходством морфологических, физиологических и биохимических особенностей, свободно скрещивающихся и дающих плодовитое потомство, занимающих в природе определенную область распространения - ареал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93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человечество принадлежит к одному виду – </a:t>
            </a:r>
            <a:r>
              <a:rPr lang="en-US" i="1" dirty="0" smtClean="0"/>
              <a:t>Homo sapiens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itmighthavebeen.com/graphics/landoverbaptist/black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1" y="1753329"/>
            <a:ext cx="48006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ailovelinks.com/images/thai_w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47" y="4232919"/>
            <a:ext cx="252412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xpert-ural.com/expert/images/11850236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038" y="1547684"/>
            <a:ext cx="3890148" cy="38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746" y="0"/>
            <a:ext cx="6096173" cy="955589"/>
          </a:xfrm>
        </p:spPr>
        <p:txBody>
          <a:bodyPr/>
          <a:lstStyle/>
          <a:p>
            <a:r>
              <a:rPr lang="ru-RU" dirty="0" smtClean="0"/>
              <a:t>Человеческие расы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3124" y="1713470"/>
            <a:ext cx="192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Европеоидная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55675" y="1681204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онголоидная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07151" y="1700690"/>
            <a:ext cx="18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Негроидная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820562" y="774357"/>
            <a:ext cx="1194487" cy="939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0406" y="709139"/>
            <a:ext cx="0" cy="972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8089557" y="774357"/>
            <a:ext cx="1474573" cy="906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3568" y="2426043"/>
            <a:ext cx="212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Коренное население Европы, Южной Азии и Северной Америки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81422" y="2263712"/>
            <a:ext cx="2133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Коренное население центральной и южной Африки, Австралии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921578" y="2298357"/>
            <a:ext cx="2364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Коренное население Центральной и Восточной Азии, </a:t>
            </a:r>
            <a:r>
              <a:rPr lang="ru-RU" dirty="0"/>
              <a:t>И</a:t>
            </a:r>
            <a:r>
              <a:rPr lang="ru-RU" dirty="0" smtClean="0"/>
              <a:t>ндонезии, Сибири</a:t>
            </a:r>
            <a:endParaRPr lang="ru-RU" dirty="0"/>
          </a:p>
        </p:txBody>
      </p:sp>
      <p:pic>
        <p:nvPicPr>
          <p:cNvPr id="2050" name="Picture 2" descr="http://900igr.net/datai/geografija/Rasy-narodov/0005-003-Evropeoidnaja-ra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8" y="4186545"/>
            <a:ext cx="17621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900igr.net/datai/biologija/CHelovecheskie-rasy/0013-018-Ekvatorialnaja-rasa-Dve-vetvi-avstraloidnaja-i-negroidnaj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30" y="4196071"/>
            <a:ext cx="16954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900igr.net/datai/geografija/Rasy-narodov/0008-011-Mongoloidnaja-ra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526" y="4186545"/>
            <a:ext cx="17907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54202" y="1700690"/>
            <a:ext cx="193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Австралоидная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383828" y="774357"/>
            <a:ext cx="529720" cy="806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54202" y="2326073"/>
            <a:ext cx="2036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Коренное население </a:t>
            </a:r>
            <a:r>
              <a:rPr lang="ru-RU" dirty="0" err="1" smtClean="0"/>
              <a:t>Астралии</a:t>
            </a:r>
            <a:endParaRPr lang="ru-RU" dirty="0"/>
          </a:p>
        </p:txBody>
      </p:sp>
      <p:pic>
        <p:nvPicPr>
          <p:cNvPr id="1028" name="Picture 4" descr="http://slovare.coolreferat.com/%D1%81%D0%BB%D0%BE%D0%B2%D0%B0%D1%80%D1%8C/ref-5002_510313750-20699.cool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792" y="4197826"/>
            <a:ext cx="1834035" cy="24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европеоидной 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660" y="1883290"/>
            <a:ext cx="5462032" cy="4351338"/>
          </a:xfrm>
        </p:spPr>
        <p:txBody>
          <a:bodyPr/>
          <a:lstStyle/>
          <a:p>
            <a:r>
              <a:rPr lang="ru-RU" dirty="0" smtClean="0"/>
              <a:t>Узкое лицо</a:t>
            </a:r>
          </a:p>
          <a:p>
            <a:r>
              <a:rPr lang="ru-RU" dirty="0" smtClean="0"/>
              <a:t>Губы обычно тонкие</a:t>
            </a:r>
          </a:p>
          <a:p>
            <a:r>
              <a:rPr lang="ru-RU" dirty="0" smtClean="0"/>
              <a:t>Сильно выступающий нос</a:t>
            </a:r>
          </a:p>
          <a:p>
            <a:r>
              <a:rPr lang="ru-RU" dirty="0" smtClean="0"/>
              <a:t>Светлый и смуглый цвет кожи</a:t>
            </a:r>
          </a:p>
          <a:p>
            <a:r>
              <a:rPr lang="ru-RU" dirty="0" smtClean="0"/>
              <a:t>Складка верхнего века развита слабо</a:t>
            </a:r>
          </a:p>
          <a:p>
            <a:r>
              <a:rPr lang="ru-RU" dirty="0" smtClean="0"/>
              <a:t>Мягкие волосы</a:t>
            </a:r>
          </a:p>
          <a:p>
            <a:r>
              <a:rPr lang="ru-RU" dirty="0" smtClean="0"/>
              <a:t>Сильно растущие борода и усы</a:t>
            </a:r>
            <a:endParaRPr lang="ru-RU" dirty="0"/>
          </a:p>
        </p:txBody>
      </p:sp>
      <p:pic>
        <p:nvPicPr>
          <p:cNvPr id="3074" name="Picture 2" descr="http://fanparty.ru/fanclubs/fanfici-about-celebrities-and-your-stories/articles/142535/144288_tribune_fanfici_about_celebrities_and_your_st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995" y="1384086"/>
            <a:ext cx="3371850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1.liveinternet.ru/images/attach/c/1/57/931/57931882_1271586025_4236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909" y="2332467"/>
            <a:ext cx="3027828" cy="45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негроидной 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Лицо узкое и низкое</a:t>
            </a:r>
          </a:p>
          <a:p>
            <a:r>
              <a:rPr lang="ru-RU" dirty="0" smtClean="0"/>
              <a:t>Губы толстые</a:t>
            </a:r>
          </a:p>
          <a:p>
            <a:r>
              <a:rPr lang="ru-RU" dirty="0" smtClean="0"/>
              <a:t>Нос широкий</a:t>
            </a:r>
          </a:p>
          <a:p>
            <a:r>
              <a:rPr lang="ru-RU" dirty="0" smtClean="0"/>
              <a:t>Широко открытые глаза карего цвета</a:t>
            </a:r>
          </a:p>
          <a:p>
            <a:r>
              <a:rPr lang="ru-RU" dirty="0" smtClean="0"/>
              <a:t>Кожа темная</a:t>
            </a:r>
          </a:p>
          <a:p>
            <a:r>
              <a:rPr lang="ru-RU" dirty="0" smtClean="0"/>
              <a:t>Складка верхнего века развито слабо</a:t>
            </a:r>
          </a:p>
          <a:p>
            <a:r>
              <a:rPr lang="ru-RU" dirty="0" smtClean="0"/>
              <a:t>Курчавые волосы</a:t>
            </a:r>
          </a:p>
          <a:p>
            <a:r>
              <a:rPr lang="ru-RU" dirty="0" smtClean="0"/>
              <a:t>Борода и усы растут слабо</a:t>
            </a:r>
            <a:endParaRPr lang="ru-RU" dirty="0"/>
          </a:p>
        </p:txBody>
      </p:sp>
      <p:pic>
        <p:nvPicPr>
          <p:cNvPr id="4102" name="Picture 6" descr="http://i015.radikal.ru/1003/23/4b558cd65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08" y="1690688"/>
            <a:ext cx="3764092" cy="49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9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австралоидной 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Темная кожа</a:t>
            </a:r>
          </a:p>
          <a:p>
            <a:r>
              <a:rPr lang="ru-RU" dirty="0" smtClean="0"/>
              <a:t>Широкий нос</a:t>
            </a:r>
          </a:p>
          <a:p>
            <a:r>
              <a:rPr lang="ru-RU" dirty="0" smtClean="0"/>
              <a:t>Волнистые волосы</a:t>
            </a:r>
          </a:p>
          <a:p>
            <a:r>
              <a:rPr lang="ru-RU" dirty="0" smtClean="0"/>
              <a:t>Короткая шея</a:t>
            </a:r>
          </a:p>
          <a:p>
            <a:r>
              <a:rPr lang="ru-RU" dirty="0" smtClean="0"/>
              <a:t>Глубоко посаженные глаза</a:t>
            </a:r>
          </a:p>
          <a:p>
            <a:r>
              <a:rPr lang="ru-RU" dirty="0" smtClean="0"/>
              <a:t>Сильный рост волос на лице и теле</a:t>
            </a:r>
          </a:p>
          <a:p>
            <a:endParaRPr lang="ru-RU" dirty="0" smtClean="0"/>
          </a:p>
        </p:txBody>
      </p:sp>
      <p:pic>
        <p:nvPicPr>
          <p:cNvPr id="2050" name="Picture 2" descr="http://www.lossiantiik.ee/2008/k08-07-02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03" y="2931920"/>
            <a:ext cx="4796338" cy="346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1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монголоидной расы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Уплощенное широкое лицо</a:t>
            </a:r>
          </a:p>
          <a:p>
            <a:r>
              <a:rPr lang="ru-RU" dirty="0" smtClean="0"/>
              <a:t>Сильно выступающие скулы</a:t>
            </a:r>
          </a:p>
          <a:p>
            <a:r>
              <a:rPr lang="ru-RU" dirty="0" smtClean="0"/>
              <a:t>Уплощенный нос</a:t>
            </a:r>
          </a:p>
          <a:p>
            <a:r>
              <a:rPr lang="ru-RU" dirty="0" smtClean="0"/>
              <a:t>Глаза узкие, раскосые</a:t>
            </a:r>
          </a:p>
          <a:p>
            <a:r>
              <a:rPr lang="ru-RU" dirty="0" smtClean="0"/>
              <a:t>Кожа с желтоватым оттенком</a:t>
            </a:r>
          </a:p>
          <a:p>
            <a:r>
              <a:rPr lang="ru-RU" dirty="0" smtClean="0"/>
              <a:t>Верхнее веко закрыто кожной складкой</a:t>
            </a:r>
          </a:p>
          <a:p>
            <a:r>
              <a:rPr lang="ru-RU" dirty="0" smtClean="0"/>
              <a:t>Жесткие прямые темные волосы</a:t>
            </a:r>
          </a:p>
          <a:p>
            <a:r>
              <a:rPr lang="ru-RU" dirty="0" smtClean="0"/>
              <a:t>Борода и усы растут слабо</a:t>
            </a:r>
            <a:endParaRPr lang="ru-RU" dirty="0"/>
          </a:p>
        </p:txBody>
      </p:sp>
      <p:pic>
        <p:nvPicPr>
          <p:cNvPr id="5122" name="Picture 2" descr="http://www.hancinema.net/photos/fullsizephoto123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76" y="1529902"/>
            <a:ext cx="3520974" cy="522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TC104033923[[fn=Глубина]]</Template>
  <TotalTime>113</TotalTime>
  <Words>326</Words>
  <Application>Microsoft Office PowerPoint</Application>
  <PresentationFormat>Широкоэкранный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Corbel</vt:lpstr>
      <vt:lpstr>Глубина</vt:lpstr>
      <vt:lpstr>Расы человека</vt:lpstr>
      <vt:lpstr>Какая связь существует между этими понятиями?</vt:lpstr>
      <vt:lpstr>Что такое вид?</vt:lpstr>
      <vt:lpstr>Все человечество принадлежит к одному виду – Homo sapiens</vt:lpstr>
      <vt:lpstr>Человеческие расы</vt:lpstr>
      <vt:lpstr>Признаки европеоидной расы</vt:lpstr>
      <vt:lpstr>Признаки негроидной расы</vt:lpstr>
      <vt:lpstr>Признаки австралоидной расы</vt:lpstr>
      <vt:lpstr>Признаки монголоидной расы</vt:lpstr>
      <vt:lpstr>Презентация PowerPoint</vt:lpstr>
      <vt:lpstr>Любой человек более ценен тем, что он делает и как думает, а не тем, как он выглядит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Расы человека</dc:title>
  <dc:creator>ПК</dc:creator>
  <cp:lastModifiedBy>Марина Данченко</cp:lastModifiedBy>
  <cp:revision>13</cp:revision>
  <dcterms:created xsi:type="dcterms:W3CDTF">2013-09-16T12:59:19Z</dcterms:created>
  <dcterms:modified xsi:type="dcterms:W3CDTF">2014-09-15T13:19:35Z</dcterms:modified>
</cp:coreProperties>
</file>