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2" r:id="rId4"/>
    <p:sldId id="260" r:id="rId5"/>
    <p:sldId id="272" r:id="rId6"/>
    <p:sldId id="261" r:id="rId7"/>
    <p:sldId id="273" r:id="rId8"/>
    <p:sldId id="274" r:id="rId9"/>
    <p:sldId id="264" r:id="rId10"/>
    <p:sldId id="265" r:id="rId11"/>
    <p:sldId id="275" r:id="rId12"/>
    <p:sldId id="266" r:id="rId13"/>
    <p:sldId id="267" r:id="rId14"/>
    <p:sldId id="268" r:id="rId15"/>
    <p:sldId id="263" r:id="rId16"/>
    <p:sldId id="271" r:id="rId17"/>
    <p:sldId id="277" r:id="rId18"/>
    <p:sldId id="269" r:id="rId19"/>
    <p:sldId id="276" r:id="rId20"/>
    <p:sldId id="270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33"/>
    <a:srgbClr val="1C5E24"/>
    <a:srgbClr val="800000"/>
    <a:srgbClr val="990000"/>
    <a:srgbClr val="660066"/>
    <a:srgbClr val="00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0" y="0"/>
            <a:ext cx="9144000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1214414" y="1643050"/>
            <a:ext cx="657229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«Поликультурное воспитание детей младшего дошкольного возраста посредством устного народного творчества»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000100" y="4857760"/>
            <a:ext cx="450059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Подготовила: 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Кузнецова Елена Евгеньевна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воспитатель 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МДОУ </a:t>
            </a:r>
            <a:r>
              <a:rPr lang="ru-RU" sz="2400" b="1" dirty="0" err="1" smtClean="0">
                <a:solidFill>
                  <a:srgbClr val="002060"/>
                </a:solidFill>
              </a:rPr>
              <a:t>Старомайнский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д</a:t>
            </a:r>
            <a:r>
              <a:rPr lang="ru-RU" sz="2400" b="1" dirty="0" smtClean="0">
                <a:solidFill>
                  <a:srgbClr val="002060"/>
                </a:solidFill>
              </a:rPr>
              <a:t>/с №5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16981619_60-p-fon-dlya-prezentatsii-s-ramkoi-6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 descr="IMG_20211126_174628.jpg"/>
          <p:cNvPicPr>
            <a:picLocks noChangeAspect="1"/>
          </p:cNvPicPr>
          <p:nvPr/>
        </p:nvPicPr>
        <p:blipFill>
          <a:blip r:embed="rId3" cstate="print"/>
          <a:srcRect l="4167" r="6249" b="2777"/>
          <a:stretch>
            <a:fillRect/>
          </a:stretch>
        </p:blipFill>
        <p:spPr>
          <a:xfrm>
            <a:off x="4214810" y="571480"/>
            <a:ext cx="4300568" cy="35004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 descr="IMG_20211126_175111.jpg"/>
          <p:cNvPicPr>
            <a:picLocks noChangeAspect="1"/>
          </p:cNvPicPr>
          <p:nvPr/>
        </p:nvPicPr>
        <p:blipFill>
          <a:blip r:embed="rId4" cstate="print"/>
          <a:srcRect l="3636" t="33913" r="16022"/>
          <a:stretch>
            <a:fillRect/>
          </a:stretch>
        </p:blipFill>
        <p:spPr>
          <a:xfrm>
            <a:off x="428597" y="3000372"/>
            <a:ext cx="4902356" cy="31611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500034" y="928670"/>
            <a:ext cx="45422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Пальчиковый театр</a:t>
            </a:r>
            <a:endParaRPr lang="ru-RU" sz="4000" b="1" dirty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00628" y="4572008"/>
            <a:ext cx="38576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Кукольный театр </a:t>
            </a:r>
          </a:p>
          <a:p>
            <a:r>
              <a:rPr lang="ru-RU" sz="28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своими руками…</a:t>
            </a:r>
            <a:endParaRPr lang="ru-RU" sz="2800" b="1" dirty="0">
              <a:solidFill>
                <a:srgbClr val="66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16981619_60-p-fon-dlya-prezentatsii-s-ramkoi-6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IMG_20211129_113750.jpg"/>
          <p:cNvPicPr>
            <a:picLocks noChangeAspect="1"/>
          </p:cNvPicPr>
          <p:nvPr/>
        </p:nvPicPr>
        <p:blipFill>
          <a:blip r:embed="rId3" cstate="print"/>
          <a:srcRect l="15503" t="6777" r="24219" b="34478"/>
          <a:stretch>
            <a:fillRect/>
          </a:stretch>
        </p:blipFill>
        <p:spPr>
          <a:xfrm>
            <a:off x="3714744" y="2488542"/>
            <a:ext cx="5000660" cy="36551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 descr="IMG_20211129_111324.jpg"/>
          <p:cNvPicPr>
            <a:picLocks noChangeAspect="1"/>
          </p:cNvPicPr>
          <p:nvPr/>
        </p:nvPicPr>
        <p:blipFill>
          <a:blip r:embed="rId4" cstate="print"/>
          <a:srcRect l="2700" r="4140" b="6391"/>
          <a:stretch>
            <a:fillRect/>
          </a:stretch>
        </p:blipFill>
        <p:spPr>
          <a:xfrm>
            <a:off x="642910" y="642918"/>
            <a:ext cx="4500594" cy="33917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16981545_18-p-fon-dlya-prezentatsii-s-ramkoi-18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0" y="0"/>
            <a:ext cx="913822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 descr="IMG_20211126_18082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43372" y="2857496"/>
            <a:ext cx="4476782" cy="335758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Рисунок 3" descr="IMG_20211126_18204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7158" y="1000108"/>
            <a:ext cx="4381531" cy="328614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4071934" y="928670"/>
            <a:ext cx="46217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Деревянный театр кукол</a:t>
            </a:r>
            <a:endParaRPr lang="ru-RU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7158" y="4572008"/>
            <a:ext cx="3795141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Русские народные сказки: </a:t>
            </a:r>
          </a:p>
          <a:p>
            <a:r>
              <a:rPr lang="ru-RU" sz="24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«Колобок» </a:t>
            </a:r>
          </a:p>
          <a:p>
            <a:r>
              <a:rPr lang="ru-RU" sz="24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«Теремок»</a:t>
            </a:r>
          </a:p>
          <a:p>
            <a:pPr algn="ctr"/>
            <a:r>
              <a:rPr lang="ru-RU" sz="24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«Курочка ряба»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16981619_60-p-fon-dlya-prezentatsii-s-ramkoi-6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IMG_20211126_18183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48090" y="571481"/>
            <a:ext cx="4381530" cy="32861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 descr="IMG_20211126_182257.jpg"/>
          <p:cNvPicPr>
            <a:picLocks noChangeAspect="1"/>
          </p:cNvPicPr>
          <p:nvPr/>
        </p:nvPicPr>
        <p:blipFill>
          <a:blip r:embed="rId4" cstate="print"/>
          <a:srcRect b="11483"/>
          <a:stretch>
            <a:fillRect/>
          </a:stretch>
        </p:blipFill>
        <p:spPr>
          <a:xfrm>
            <a:off x="571473" y="3071810"/>
            <a:ext cx="4438810" cy="307183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214282" y="1285860"/>
            <a:ext cx="37879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Настольный театр</a:t>
            </a:r>
            <a:endParaRPr lang="ru-RU" sz="3600" b="1" dirty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16981545_18-p-fon-dlya-prezentatsii-s-ramkoi-18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0" y="0"/>
            <a:ext cx="913822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500034" y="571480"/>
            <a:ext cx="807249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ознакомления с произведениями устного народного творчества и для развития выразительности детской речи изготовила дидактическое пособие- </a:t>
            </a:r>
            <a:r>
              <a:rPr lang="ru-RU" sz="20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планшет «Расскажи сказку»</a:t>
            </a:r>
            <a:endParaRPr lang="ru-RU" sz="2000" b="1" dirty="0"/>
          </a:p>
        </p:txBody>
      </p:sp>
      <p:pic>
        <p:nvPicPr>
          <p:cNvPr id="5" name="Рисунок 4" descr="авекв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5852" y="1288116"/>
            <a:ext cx="6500858" cy="4709240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616981545_18-p-fon-dlya-prezentatsii-s-ramkoi-18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0" y="0"/>
            <a:ext cx="913822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IMG_20210817_14402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34" y="1000108"/>
            <a:ext cx="8001024" cy="47539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16981619_60-p-fon-dlya-prezentatsii-s-ramkoi-6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571473" y="714356"/>
            <a:ext cx="8072494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Неотъемлемой частью в этом направлении является работа с родителями</a:t>
            </a:r>
            <a:r>
              <a:rPr lang="ru-RU" sz="24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algn="ctr"/>
            <a:endParaRPr lang="ru-RU" sz="1200" b="1" dirty="0" smtClean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Родителям были предложены :</a:t>
            </a:r>
          </a:p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информационные консультации по данной теме;</a:t>
            </a:r>
          </a:p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</a:t>
            </a:r>
            <a:r>
              <a:rPr lang="ru-RU" sz="24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екомендации по применению устного народного   творчества в режимных моментах ;</a:t>
            </a:r>
          </a:p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проведен практикум: </a:t>
            </a:r>
            <a:r>
              <a:rPr lang="ru-RU" sz="24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«Игра в жизни ребенка раннего возраста. Пальчики-крошки».</a:t>
            </a:r>
          </a:p>
          <a:p>
            <a:pPr>
              <a:buFont typeface="Wingdings" pitchFamily="2" charset="2"/>
              <a:buChar char="Ø"/>
            </a:pPr>
            <a:r>
              <a:rPr lang="ru-RU" sz="2400" b="1" dirty="0" err="1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r>
              <a:rPr lang="ru-RU" sz="2400" b="1" dirty="0" err="1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нлайн</a:t>
            </a:r>
            <a:r>
              <a:rPr lang="ru-RU" sz="24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беседы</a:t>
            </a:r>
            <a:endParaRPr lang="ru-RU" sz="2400" b="1" dirty="0" smtClean="0">
              <a:solidFill>
                <a:srgbClr val="66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200" b="1" dirty="0" smtClean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4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Родители</a:t>
            </a:r>
            <a:r>
              <a:rPr lang="ru-RU" sz="24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оказали большую помощь в подборе художественной литературы, наглядно-дидактических пособий, подбор фонотеки по детскому устному народному творчеству (сказки, песенки, мелодии).</a:t>
            </a:r>
          </a:p>
          <a:p>
            <a:pPr algn="ctr"/>
            <a:endParaRPr lang="ru-RU" b="1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16981545_18-p-fon-dlya-prezentatsii-s-ramkoi-18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0" y="0"/>
            <a:ext cx="913822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 descr="IMG_20211126_180154.jpg"/>
          <p:cNvPicPr>
            <a:picLocks noChangeAspect="1"/>
          </p:cNvPicPr>
          <p:nvPr/>
        </p:nvPicPr>
        <p:blipFill>
          <a:blip r:embed="rId3" cstate="print"/>
          <a:srcRect l="12295" t="8196" r="21311" b="9836"/>
          <a:stretch>
            <a:fillRect/>
          </a:stretch>
        </p:blipFill>
        <p:spPr>
          <a:xfrm>
            <a:off x="571472" y="1714488"/>
            <a:ext cx="3191816" cy="295536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4" name="Рисунок 3" descr="IMG_20211126_180303.jpg"/>
          <p:cNvPicPr>
            <a:picLocks noChangeAspect="1"/>
          </p:cNvPicPr>
          <p:nvPr/>
        </p:nvPicPr>
        <p:blipFill>
          <a:blip r:embed="rId4" cstate="print"/>
          <a:srcRect l="11905" t="12698" r="13095" b="15873"/>
          <a:stretch>
            <a:fillRect/>
          </a:stretch>
        </p:blipFill>
        <p:spPr>
          <a:xfrm>
            <a:off x="4786314" y="1500174"/>
            <a:ext cx="3600476" cy="257176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5" name="Рисунок 4" descr="IMG_20211126_180440.jpg"/>
          <p:cNvPicPr>
            <a:picLocks noChangeAspect="1"/>
          </p:cNvPicPr>
          <p:nvPr/>
        </p:nvPicPr>
        <p:blipFill>
          <a:blip r:embed="rId5" cstate="print"/>
          <a:srcRect l="4598" r="16092" b="6513"/>
          <a:stretch>
            <a:fillRect/>
          </a:stretch>
        </p:blipFill>
        <p:spPr>
          <a:xfrm>
            <a:off x="3000364" y="3571876"/>
            <a:ext cx="3111648" cy="264318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1214414" y="714356"/>
            <a:ext cx="65722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Сборник русских народных сказок на </a:t>
            </a:r>
            <a:r>
              <a:rPr lang="ru-RU" sz="2000" b="1" dirty="0" err="1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фланелеграфе</a:t>
            </a:r>
            <a:r>
              <a:rPr lang="ru-RU" sz="20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это </a:t>
            </a:r>
            <a:r>
              <a:rPr lang="ru-RU" sz="20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тоже заслуга родителей.</a:t>
            </a:r>
            <a:endParaRPr lang="ru-RU" sz="2000" b="1" dirty="0" smtClean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16981619_60-p-fon-dlya-prezentatsii-s-ramkoi-6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928662" y="428604"/>
            <a:ext cx="73581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Устное народное творчество помогает в полной мере раскрыть быт и духовность русского народа </a:t>
            </a:r>
            <a:r>
              <a:rPr lang="ru-RU" sz="20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2000" b="1" dirty="0" smtClean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0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r>
              <a:rPr lang="ru-RU" sz="20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бразовательная деятельность </a:t>
            </a:r>
            <a:r>
              <a:rPr lang="ru-RU" sz="20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«На завалинке» </a:t>
            </a:r>
            <a:endParaRPr lang="ru-RU" sz="2000" b="1" dirty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 descr="s25130806.jpg"/>
          <p:cNvPicPr>
            <a:picLocks noChangeAspect="1"/>
          </p:cNvPicPr>
          <p:nvPr/>
        </p:nvPicPr>
        <p:blipFill>
          <a:blip r:embed="rId3"/>
          <a:srcRect l="9559" t="13500" r="11220" b="24999"/>
          <a:stretch>
            <a:fillRect/>
          </a:stretch>
        </p:blipFill>
        <p:spPr>
          <a:xfrm>
            <a:off x="4214810" y="1854858"/>
            <a:ext cx="4559924" cy="471992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72155710.jpg"/>
          <p:cNvPicPr>
            <a:picLocks noChangeAspect="1"/>
          </p:cNvPicPr>
          <p:nvPr/>
        </p:nvPicPr>
        <p:blipFill>
          <a:blip r:embed="rId4"/>
          <a:srcRect t="11111" r="5555" b="11111"/>
          <a:stretch>
            <a:fillRect/>
          </a:stretch>
        </p:blipFill>
        <p:spPr>
          <a:xfrm>
            <a:off x="214282" y="1357298"/>
            <a:ext cx="4449807" cy="464179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16981545_18-p-fon-dlya-prezentatsii-s-ramkoi-18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0" y="0"/>
            <a:ext cx="913822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 descr="IMG-5d5bb8daa06e407b4f9ad6cb9c2218e7-V.jpg"/>
          <p:cNvPicPr>
            <a:picLocks noChangeAspect="1"/>
          </p:cNvPicPr>
          <p:nvPr/>
        </p:nvPicPr>
        <p:blipFill>
          <a:blip r:embed="rId3"/>
          <a:srcRect l="17969" r="16406" b="6597"/>
          <a:stretch>
            <a:fillRect/>
          </a:stretch>
        </p:blipFill>
        <p:spPr>
          <a:xfrm>
            <a:off x="428596" y="714356"/>
            <a:ext cx="4907729" cy="31432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 descr="IMG-e80357232d48734ada09f79ae125fb82-V.jpg"/>
          <p:cNvPicPr>
            <a:picLocks noChangeAspect="1"/>
          </p:cNvPicPr>
          <p:nvPr/>
        </p:nvPicPr>
        <p:blipFill>
          <a:blip r:embed="rId4"/>
          <a:srcRect l="13281" r="16406" b="1388"/>
          <a:stretch>
            <a:fillRect/>
          </a:stretch>
        </p:blipFill>
        <p:spPr>
          <a:xfrm>
            <a:off x="3721764" y="3071810"/>
            <a:ext cx="4867360" cy="307183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5286380" y="1000108"/>
            <a:ext cx="32861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Фестиваль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«Дружат дети на планете»</a:t>
            </a:r>
            <a:endParaRPr lang="ru-RU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5720" y="4500570"/>
            <a:ext cx="34290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Танец </a:t>
            </a:r>
          </a:p>
          <a:p>
            <a:pPr algn="ctr"/>
            <a:r>
              <a:rPr lang="ru-RU" sz="24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«Ягодки-рябинки»</a:t>
            </a:r>
            <a:endParaRPr lang="ru-RU" sz="2400" b="1" dirty="0">
              <a:solidFill>
                <a:srgbClr val="66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16981545_18-p-fon-dlya-prezentatsii-s-ramkoi-18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0" y="0"/>
            <a:ext cx="913822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571471" y="928670"/>
            <a:ext cx="8143933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ru-RU" sz="2400" dirty="0" smtClean="0"/>
              <a:t>	</a:t>
            </a:r>
            <a:r>
              <a:rPr lang="ru-RU" sz="24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Народный фольклор представляет собой специфическую область народного творчества, объединяющую мир детей и мир взрослых, включающую целую систему поэтических и музыкально-поэтических жанров фольклора.</a:t>
            </a:r>
          </a:p>
          <a:p>
            <a:pPr fontAlgn="base"/>
            <a:r>
              <a:rPr lang="ru-RU" sz="24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	Творчество народа - это та сфера его материальной и духовной культуры, которая непосредственно связана с воспитанием детей. Она проявляется в колыбельных и игровых песнях, игрушках и детской одежде, в подвижных играх, в детском питании и правилах кормления детей, в детском фольклоре, традиционных детских праздниках и во многих других элементах народной жизни.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16981545_18-p-fon-dlya-prezentatsii-s-ramkoi-18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0" y="0"/>
            <a:ext cx="913822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642910" y="642918"/>
            <a:ext cx="7929618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итоге, хочу обозначить выводы и результаты по поликультурному воспитание детей младшего дошкольного возраста посредством устного народного творчества.</a:t>
            </a:r>
          </a:p>
          <a:p>
            <a:pPr algn="ctr"/>
            <a:endParaRPr lang="ru-RU" sz="22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Во-первых, решаются познавательные задачи, что способствует развитию детского мышления, развитию и обогащению речи детей.</a:t>
            </a:r>
          </a:p>
          <a:p>
            <a:pPr algn="ctr"/>
            <a:endParaRPr lang="ru-RU" sz="22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200" b="1" dirty="0" smtClean="0">
                <a:solidFill>
                  <a:srgbClr val="1C5E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Во-вторых, эта работа позволяет приблизить детей к культуре русского народа, познакомить с обычаями, традициями, передаваемые из поколения в поколение.</a:t>
            </a:r>
          </a:p>
          <a:p>
            <a:pPr algn="ctr"/>
            <a:endParaRPr lang="ru-RU" sz="22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2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В-третьих, работа с фольклором способствует развитию у детей любви к родному краю и умение видеть и понимать окружающий мир.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16981619_60-p-fon-dlya-prezentatsii-s-ramkoi-6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642910" y="642918"/>
            <a:ext cx="8001056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ru-RU" sz="22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ru-RU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Актуальность данной темы очевидна. С развитием компьютеризации язык стал терять свою эмоциональность, красочность. У детей плохо развита речь, беден словарный запас. Поэтому через устное народное творчество ребенок не только овладевает родным языком, но и осваивает его красоту, лаконичность. Ребенок приобщается к культуре своего народа, обычаям, традициям, получает первые впечатления о ней.</a:t>
            </a:r>
          </a:p>
          <a:p>
            <a:pPr fontAlgn="base"/>
            <a:r>
              <a:rPr lang="ru-RU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	Использование малых форм фольклора развивает  когнитивные навыки (внимание, память, речь),познавательную активность детей, формирует первоначальные навыки художественно-речевой деятельности, воспитывает любовь к народному национальному искусству.</a:t>
            </a:r>
          </a:p>
          <a:p>
            <a:pPr fontAlgn="base"/>
            <a:r>
              <a:rPr lang="ru-RU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Целенаправленное и систематическое использование произведений фольклора в детском саду позволит заложить фундамент психофизического благополучия ребенка, определяющий успешность его общего развития в дошкольный период детства.</a:t>
            </a:r>
          </a:p>
          <a:p>
            <a:r>
              <a:rPr lang="ru-RU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Устное народное творчество является важнейшим источником духовно-нравственного развития детей.</a:t>
            </a:r>
          </a:p>
          <a:p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16981545_18-p-fon-dlya-prezentatsii-s-ramkoi-18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0" y="0"/>
            <a:ext cx="913822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142844" y="500043"/>
            <a:ext cx="878687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ru-RU" sz="20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Взяв, все это во внимание, в своей работе мы уделили большое внимание воспитанию детей через использование устного народного творчества.</a:t>
            </a:r>
          </a:p>
          <a:p>
            <a:pPr algn="ctr"/>
            <a:r>
              <a:rPr lang="ru-RU" sz="20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своей группе мы собрали большую детскую библиотеку, в которой значительная часть отведена произведениям русского народного фольклора (русские народные сказки, сборники </a:t>
            </a:r>
            <a:r>
              <a:rPr lang="ru-RU" sz="2000" b="1" dirty="0" err="1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потешек</a:t>
            </a:r>
            <a:r>
              <a:rPr lang="ru-RU" sz="20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загадок, пословиц и поговорок и т.п.) </a:t>
            </a:r>
          </a:p>
          <a:p>
            <a:endParaRPr lang="ru-RU" dirty="0"/>
          </a:p>
        </p:txBody>
      </p:sp>
      <p:pic>
        <p:nvPicPr>
          <p:cNvPr id="5" name="Рисунок 4" descr="IMG_20211129_104307.jpg"/>
          <p:cNvPicPr>
            <a:picLocks noChangeAspect="1"/>
          </p:cNvPicPr>
          <p:nvPr/>
        </p:nvPicPr>
        <p:blipFill>
          <a:blip r:embed="rId3" cstate="print"/>
          <a:srcRect b="5116"/>
          <a:stretch>
            <a:fillRect/>
          </a:stretch>
        </p:blipFill>
        <p:spPr>
          <a:xfrm>
            <a:off x="1714480" y="2500306"/>
            <a:ext cx="5119725" cy="36433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16981545_18-p-fon-dlya-prezentatsii-s-ramkoi-18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0" y="0"/>
            <a:ext cx="913822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 descr="IMG_20211129_10551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5786" y="642918"/>
            <a:ext cx="7524803" cy="564360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16981619_60-p-fon-dlya-prezentatsii-s-ramkoi-6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7158" y="357166"/>
            <a:ext cx="83582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Младших </a:t>
            </a:r>
            <a:r>
              <a:rPr lang="ru-RU" sz="20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дошкольников </a:t>
            </a:r>
            <a:r>
              <a:rPr lang="ru-RU" sz="20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особенно </a:t>
            </a:r>
            <a:r>
              <a:rPr lang="ru-RU" sz="20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привлекают стихотворные произведения, отличающиеся четкой рифмой, ритмичностью, музыкальностью. Дети, повторяя, улавливают созвучность стиха.</a:t>
            </a:r>
            <a:endParaRPr lang="ru-RU" sz="2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785786" y="5643578"/>
            <a:ext cx="77867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Пальчиковые игры</a:t>
            </a:r>
            <a:r>
              <a:rPr lang="ru-RU" sz="20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000" b="1" dirty="0" err="1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гмнастики</a:t>
            </a:r>
            <a:r>
              <a:rPr lang="ru-RU" sz="20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0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игровые виды </a:t>
            </a:r>
            <a:r>
              <a:rPr lang="ru-RU" sz="20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массажа</a:t>
            </a:r>
          </a:p>
          <a:p>
            <a:pPr algn="ctr"/>
            <a:r>
              <a:rPr lang="ru-RU" sz="20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можно проводить на основе </a:t>
            </a:r>
            <a:r>
              <a:rPr lang="ru-RU" sz="2000" b="1" dirty="0" err="1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потешек</a:t>
            </a:r>
            <a:r>
              <a:rPr lang="ru-RU" sz="20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 прибауток.</a:t>
            </a:r>
            <a:endParaRPr lang="ru-RU" sz="2000" b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Рисунок 5" descr="IMG_20211129_111018.jpg"/>
          <p:cNvPicPr>
            <a:picLocks noChangeAspect="1"/>
          </p:cNvPicPr>
          <p:nvPr/>
        </p:nvPicPr>
        <p:blipFill>
          <a:blip r:embed="rId3" cstate="print"/>
          <a:srcRect r="7812" b="20833"/>
          <a:stretch>
            <a:fillRect/>
          </a:stretch>
        </p:blipFill>
        <p:spPr>
          <a:xfrm>
            <a:off x="1571604" y="1500174"/>
            <a:ext cx="6100434" cy="392909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16981619_60-p-fon-dlya-prezentatsii-s-ramkoi-6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Рисунок 6" descr="P1250839.JPG"/>
          <p:cNvPicPr>
            <a:picLocks noChangeAspect="1"/>
          </p:cNvPicPr>
          <p:nvPr/>
        </p:nvPicPr>
        <p:blipFill>
          <a:blip r:embed="rId3" cstate="print"/>
          <a:srcRect r="6250" b="19444"/>
          <a:stretch>
            <a:fillRect/>
          </a:stretch>
        </p:blipFill>
        <p:spPr>
          <a:xfrm>
            <a:off x="3428992" y="2928934"/>
            <a:ext cx="5072098" cy="326868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 descr="IMG_20211129_11385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00100" y="500041"/>
            <a:ext cx="4500562" cy="337542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5572132" y="357166"/>
            <a:ext cx="321471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Еду-еду к бабе, к деду</a:t>
            </a:r>
            <a:b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лошадке в красной шапке,</a:t>
            </a:r>
            <a:b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ровной дорожке</a:t>
            </a:r>
            <a:b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одной ножке,</a:t>
            </a:r>
            <a:b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старом </a:t>
            </a:r>
            <a:r>
              <a:rPr lang="ru-RU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лапоточке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рытвинам, по кочкам,</a:t>
            </a:r>
            <a:b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Всё прямо и прямо,</a:t>
            </a:r>
            <a:b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 потом... в яму!</a:t>
            </a:r>
            <a:b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Бух!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7158" y="4000504"/>
            <a:ext cx="328614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Ладушки, ладушки, </a:t>
            </a:r>
            <a:endParaRPr lang="ru-RU" sz="2200" b="1" dirty="0" smtClean="0">
              <a:solidFill>
                <a:srgbClr val="66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2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Испечём </a:t>
            </a:r>
            <a:r>
              <a:rPr lang="ru-RU" sz="22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оладушки. </a:t>
            </a:r>
            <a:endParaRPr lang="ru-RU" sz="2200" b="1" dirty="0" smtClean="0">
              <a:solidFill>
                <a:srgbClr val="66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2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</a:t>
            </a:r>
            <a:r>
              <a:rPr lang="ru-RU" sz="22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окно поставим. Остывать заставим. Немного погодим, Всем оладушек дадим.</a:t>
            </a:r>
            <a:endParaRPr lang="ru-RU" sz="2200" b="1" dirty="0">
              <a:solidFill>
                <a:srgbClr val="66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16981545_18-p-fon-dlya-prezentatsii-s-ramkoi-18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0" y="0"/>
            <a:ext cx="913822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P125082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28860" y="1500174"/>
            <a:ext cx="6381794" cy="478634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571472" y="857232"/>
            <a:ext cx="2714676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1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Пальчик-мальчик,</a:t>
            </a:r>
            <a:br>
              <a:rPr lang="ru-RU" sz="21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1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Где ты был?</a:t>
            </a:r>
            <a:br>
              <a:rPr lang="ru-RU" sz="21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1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С этим братцем</a:t>
            </a:r>
            <a:br>
              <a:rPr lang="ru-RU" sz="21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1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лес ходил.</a:t>
            </a:r>
            <a:br>
              <a:rPr lang="ru-RU" sz="21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1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этим братцем</a:t>
            </a:r>
            <a:br>
              <a:rPr lang="ru-RU" sz="21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1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Щи варил,</a:t>
            </a:r>
            <a:br>
              <a:rPr lang="ru-RU" sz="21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1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этим братцем</a:t>
            </a:r>
            <a:br>
              <a:rPr lang="ru-RU" sz="21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1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Кашу ел.</a:t>
            </a:r>
            <a:br>
              <a:rPr lang="ru-RU" sz="21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1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этим братцем</a:t>
            </a:r>
            <a:br>
              <a:rPr lang="ru-RU" sz="21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1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Песни пел!</a:t>
            </a:r>
            <a:endParaRPr lang="ru-RU" sz="2100" b="1" dirty="0">
              <a:solidFill>
                <a:srgbClr val="66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16981545_18-p-fon-dlya-prezentatsii-s-ramkoi-18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0" y="0"/>
            <a:ext cx="913822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500034" y="642918"/>
            <a:ext cx="79296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Большую роль в приобщении дошкольников к русскому народному творчеству играет театрализованная деятельность. Наш театральный уголок собрал в себя различные виды кукольных театров:</a:t>
            </a:r>
            <a:endParaRPr lang="ru-RU" b="1" dirty="0">
              <a:solidFill>
                <a:srgbClr val="66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0034" y="5072074"/>
            <a:ext cx="31618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Куклы «Бибабо»</a:t>
            </a:r>
            <a:endParaRPr lang="ru-RU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Рисунок 5" descr="IMG_20211129_111834.jpg"/>
          <p:cNvPicPr>
            <a:picLocks noChangeAspect="1"/>
          </p:cNvPicPr>
          <p:nvPr/>
        </p:nvPicPr>
        <p:blipFill>
          <a:blip r:embed="rId3" cstate="print"/>
          <a:srcRect l="11719" t="4166" r="5468" b="22917"/>
          <a:stretch>
            <a:fillRect/>
          </a:stretch>
        </p:blipFill>
        <p:spPr>
          <a:xfrm>
            <a:off x="4110715" y="3286124"/>
            <a:ext cx="4461813" cy="294648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 descr="IMG_20211126_182551.jpg"/>
          <p:cNvPicPr>
            <a:picLocks noChangeAspect="1"/>
          </p:cNvPicPr>
          <p:nvPr/>
        </p:nvPicPr>
        <p:blipFill>
          <a:blip r:embed="rId4" cstate="print"/>
          <a:srcRect l="3906" t="10416" r="9375" b="8333"/>
          <a:stretch>
            <a:fillRect/>
          </a:stretch>
        </p:blipFill>
        <p:spPr>
          <a:xfrm>
            <a:off x="500034" y="1672010"/>
            <a:ext cx="4126919" cy="289999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500</TotalTime>
  <Words>351</Words>
  <PresentationFormat>Экран (4:3)</PresentationFormat>
  <Paragraphs>56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Пользователь Windows</cp:lastModifiedBy>
  <cp:revision>51</cp:revision>
  <dcterms:created xsi:type="dcterms:W3CDTF">2021-11-27T17:21:15Z</dcterms:created>
  <dcterms:modified xsi:type="dcterms:W3CDTF">2021-11-29T18:04:52Z</dcterms:modified>
</cp:coreProperties>
</file>