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6" r:id="rId4"/>
  </p:sldMasterIdLst>
  <p:notesMasterIdLst>
    <p:notesMasterId r:id="rId19"/>
  </p:notesMasterIdLst>
  <p:handoutMasterIdLst>
    <p:handoutMasterId r:id="rId20"/>
  </p:handoutMasterIdLst>
  <p:sldIdLst>
    <p:sldId id="295" r:id="rId5"/>
    <p:sldId id="277" r:id="rId6"/>
    <p:sldId id="261" r:id="rId7"/>
    <p:sldId id="262" r:id="rId8"/>
    <p:sldId id="289" r:id="rId9"/>
    <p:sldId id="264" r:id="rId10"/>
    <p:sldId id="258" r:id="rId11"/>
    <p:sldId id="278" r:id="rId12"/>
    <p:sldId id="266" r:id="rId13"/>
    <p:sldId id="292" r:id="rId14"/>
    <p:sldId id="268" r:id="rId15"/>
    <p:sldId id="280" r:id="rId16"/>
    <p:sldId id="270" r:id="rId17"/>
    <p:sldId id="276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7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4032" y="3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C48FB7-4632-4FB7-A822-C8EE7A1BCE57}" type="datetime1">
              <a:rPr lang="ru-RU" smtClean="0"/>
              <a:t>31.01.2023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D626-816E-4770-8022-B9B504B09470}" type="datetime1">
              <a:rPr lang="ru-RU" smtClean="0"/>
              <a:pPr/>
              <a:t>31.01.2023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16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205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48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668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B9A9E5-4F7F-4A7D-9DE1-89923232926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2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579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785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415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20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12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75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590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27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2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ыночное сравн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Графический объект 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Объект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вадра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B495A4C6-232E-4A1A-B575-7EF7F414F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 rtlCol="0">
            <a:normAutofit/>
          </a:bodyPr>
          <a:lstStyle>
            <a:lvl1pPr algn="l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2B4C6F7E-40F0-42B1-AFE0-D3C95660E0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17" y="1599947"/>
            <a:ext cx="1706965" cy="492025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id="{42EE46E3-709F-4AE9-AECE-FD647B6DCF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8732" y="2378452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26" name="Текст 14">
            <a:extLst>
              <a:ext uri="{FF2B5EF4-FFF2-40B4-BE49-F238E27FC236}">
                <a16:creationId xmlns:a16="http://schemas.microsoft.com/office/drawing/2014/main" id="{3194FB4F-01AC-4A0E-BBE2-CF2B69F6FA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22269" y="2169263"/>
            <a:ext cx="1706965" cy="104857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23" name="Текст 14">
            <a:extLst>
              <a:ext uri="{FF2B5EF4-FFF2-40B4-BE49-F238E27FC236}">
                <a16:creationId xmlns:a16="http://schemas.microsoft.com/office/drawing/2014/main" id="{8E76F955-6B23-4972-8E86-603F19ECF6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894" y="3528829"/>
            <a:ext cx="1393863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id="{DDA77547-4FF4-4B15-96F1-DC9B00175B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40449" y="3528829"/>
            <a:ext cx="1380681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20" name="Текст 14">
            <a:extLst>
              <a:ext uri="{FF2B5EF4-FFF2-40B4-BE49-F238E27FC236}">
                <a16:creationId xmlns:a16="http://schemas.microsoft.com/office/drawing/2014/main" id="{6E6B6915-DFCC-44EB-9C61-6B7725D1B7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7747" y="4634331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id="{6718CC56-7B04-41D0-A320-CCCDC20D76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5224" y="4459860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id="{778E1C09-B7DB-4CE7-A5B9-90BCF54448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2714" y="4321788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id="{7CFA026C-42CE-4C20-9DDE-417FDF6CB4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2517" y="5468790"/>
            <a:ext cx="1706965" cy="492025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22" name="Текст 14">
            <a:extLst>
              <a:ext uri="{FF2B5EF4-FFF2-40B4-BE49-F238E27FC236}">
                <a16:creationId xmlns:a16="http://schemas.microsoft.com/office/drawing/2014/main" id="{0AFAA95F-1461-496C-BAB4-D5D0594554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01857" y="5195673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DD194B4E-75F4-47BE-B171-9C64697AB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7" idx="1"/>
          </p:cNvCxnSpPr>
          <p:nvPr userDrawn="1"/>
        </p:nvCxnSpPr>
        <p:spPr>
          <a:xfrm>
            <a:off x="2315757" y="3774842"/>
            <a:ext cx="7624692" cy="0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EFDA35F-76DF-4FDC-90C9-F9FEDF3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91972"/>
            <a:ext cx="4678" cy="3376818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Дата 2">
            <a:extLst>
              <a:ext uri="{FF2B5EF4-FFF2-40B4-BE49-F238E27FC236}">
                <a16:creationId xmlns:a16="http://schemas.microsoft.com/office/drawing/2014/main" id="{B8C04945-62C9-4964-8891-6D30EA90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32" name="Нижний колонтитул 3">
            <a:extLst>
              <a:ext uri="{FF2B5EF4-FFF2-40B4-BE49-F238E27FC236}">
                <a16:creationId xmlns:a16="http://schemas.microsoft.com/office/drawing/2014/main" id="{51029B8B-F669-4889-98DD-90166117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33" name="Номер слайда 4">
            <a:extLst>
              <a:ext uri="{FF2B5EF4-FFF2-40B4-BE49-F238E27FC236}">
                <a16:creationId xmlns:a16="http://schemas.microsoft.com/office/drawing/2014/main" id="{7A0B84D6-438D-4B3B-B52C-6F5EC159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2625086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7" name="Текст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Дата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37" name="Нижний колонтитул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38" name="Номер слайда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полнитель графического элемента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графический элемент SmartArt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4 челове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8 человек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5" name="Рисунок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одержимо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Объект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Объект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 дн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Дата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рафический объект 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4" name="Текст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5" name="Текст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6" name="Текст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7" name="Текст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Дата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20XX г.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Вступл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3" name="Текст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7" name="Дата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8" name="Нижний колонтитул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685" r:id="rId12"/>
    <p:sldLayoutId id="2147483700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p:transition spd="slow">
    <p:push dir="u"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ED6D2-CA29-4192-87CA-71ED24459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0688" y="4309005"/>
            <a:ext cx="6861312" cy="1122202"/>
          </a:xfrm>
        </p:spPr>
        <p:txBody>
          <a:bodyPr/>
          <a:lstStyle/>
          <a:p>
            <a:r>
              <a:rPr lang="ru-RU" dirty="0">
                <a:ln>
                  <a:solidFill>
                    <a:schemeClr val="accent2">
                      <a:lumMod val="1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викторин с помощью </a:t>
            </a:r>
            <a:r>
              <a:rPr lang="en-US" dirty="0">
                <a:ln>
                  <a:solidFill>
                    <a:schemeClr val="accent2">
                      <a:lumMod val="1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Quizizz.com </a:t>
            </a:r>
            <a:endParaRPr lang="ru-RU" dirty="0">
              <a:ln>
                <a:solidFill>
                  <a:schemeClr val="accent2">
                    <a:lumMod val="10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4903FE-36AB-4C9C-BD48-1A0E4C54FD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80782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трелка: изогнутая 35">
            <a:extLst>
              <a:ext uri="{FF2B5EF4-FFF2-40B4-BE49-F238E27FC236}">
                <a16:creationId xmlns:a16="http://schemas.microsoft.com/office/drawing/2014/main" id="{5AC10F4E-1A91-45EE-817A-7CED56F5438D}"/>
              </a:ext>
            </a:extLst>
          </p:cNvPr>
          <p:cNvSpPr/>
          <p:nvPr/>
        </p:nvSpPr>
        <p:spPr>
          <a:xfrm>
            <a:off x="3450566" y="1544127"/>
            <a:ext cx="1975449" cy="586595"/>
          </a:xfrm>
          <a:prstGeom prst="ben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4BC4F-3D59-464A-857E-6F155B368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33" y="285278"/>
            <a:ext cx="7146885" cy="1325563"/>
          </a:xfrm>
        </p:spPr>
        <p:txBody>
          <a:bodyPr rtlCol="0">
            <a:normAutofit/>
          </a:bodyPr>
          <a:lstStyle/>
          <a:p>
            <a:pPr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вопроса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7E28D0E-8A97-47E5-A293-7AF64C9EB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3" y="1610841"/>
            <a:ext cx="3620964" cy="449436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1763745-2199-4C54-BB0F-10282EB76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189" y="1486410"/>
            <a:ext cx="4961050" cy="43437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919955A-1A84-4634-905A-BCAC3A1B0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174" y="2463649"/>
            <a:ext cx="6020322" cy="3977985"/>
          </a:xfrm>
          <a:prstGeom prst="rect">
            <a:avLst/>
          </a:prstGeom>
        </p:spPr>
      </p:pic>
      <p:sp>
        <p:nvSpPr>
          <p:cNvPr id="37" name="Стрелка: изогнутая 36">
            <a:extLst>
              <a:ext uri="{FF2B5EF4-FFF2-40B4-BE49-F238E27FC236}">
                <a16:creationId xmlns:a16="http://schemas.microsoft.com/office/drawing/2014/main" id="{B7E6DF02-A925-49D5-9FDB-564190A2F0B0}"/>
              </a:ext>
            </a:extLst>
          </p:cNvPr>
          <p:cNvSpPr/>
          <p:nvPr/>
        </p:nvSpPr>
        <p:spPr>
          <a:xfrm rot="5400000">
            <a:off x="10852031" y="1527137"/>
            <a:ext cx="586596" cy="787302"/>
          </a:xfrm>
          <a:prstGeom prst="ben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F10897-E07E-4665-BD8B-351344EF4982}"/>
              </a:ext>
            </a:extLst>
          </p:cNvPr>
          <p:cNvSpPr txBox="1"/>
          <p:nvPr/>
        </p:nvSpPr>
        <p:spPr>
          <a:xfrm>
            <a:off x="704675" y="6241409"/>
            <a:ext cx="3355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Нажимаем сохранить внизу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C42BF1F-E8D0-4E96-AB2D-6C172C26E9C3}"/>
              </a:ext>
            </a:extLst>
          </p:cNvPr>
          <p:cNvSpPr txBox="1"/>
          <p:nvPr/>
        </p:nvSpPr>
        <p:spPr>
          <a:xfrm>
            <a:off x="3137483" y="1116728"/>
            <a:ext cx="701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Возвращаемся на страницу с вопросом и сохраняем его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906410-94FE-4BE0-B63F-9AB2A1400FBD}"/>
              </a:ext>
            </a:extLst>
          </p:cNvPr>
          <p:cNvSpPr txBox="1"/>
          <p:nvPr/>
        </p:nvSpPr>
        <p:spPr>
          <a:xfrm>
            <a:off x="6862194" y="2170480"/>
            <a:ext cx="388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Так выглядит готовый вопрос</a:t>
            </a:r>
          </a:p>
        </p:txBody>
      </p:sp>
    </p:spTree>
    <p:extLst>
      <p:ext uri="{BB962C8B-B14F-4D97-AF65-F5344CB8AC3E}">
        <p14:creationId xmlns:p14="http://schemas.microsoft.com/office/powerpoint/2010/main" val="40485431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587" y="526653"/>
            <a:ext cx="8421688" cy="1325563"/>
          </a:xfrm>
        </p:spPr>
        <p:txBody>
          <a:bodyPr rtlCol="0"/>
          <a:lstStyle/>
          <a:p>
            <a:pPr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с текстовым ответом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FBD6F5E-CF9B-4850-97FF-634C06BAB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373" y="1500878"/>
            <a:ext cx="8639642" cy="4715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45BA2F-41AC-4780-8469-86A435512355}"/>
              </a:ext>
            </a:extLst>
          </p:cNvPr>
          <p:cNvSpPr txBox="1"/>
          <p:nvPr/>
        </p:nvSpPr>
        <p:spPr>
          <a:xfrm>
            <a:off x="5259897" y="4337108"/>
            <a:ext cx="296970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Поле для ввода ответа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FAF4AEE-B0D5-4933-BC3D-2E7B629CC7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566" t="56755" r="40696" b="11680"/>
          <a:stretch/>
        </p:blipFill>
        <p:spPr>
          <a:xfrm>
            <a:off x="1490794" y="3657816"/>
            <a:ext cx="2449585" cy="209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046AF0E-5075-4450-A8EB-FB6F321E4A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954"/>
          <a:stretch/>
        </p:blipFill>
        <p:spPr>
          <a:xfrm>
            <a:off x="347997" y="348273"/>
            <a:ext cx="3225714" cy="85961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CC7DBDF-5734-41ED-AF68-B8B2E03A6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568" y="1517551"/>
            <a:ext cx="8939946" cy="470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9671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94972A90-D923-45A8-B38E-3F16C8561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242" y="497180"/>
            <a:ext cx="6032820" cy="120491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верную картинку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1A6665C-0426-4FC0-B40A-9B4BBF233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510" y="1369447"/>
            <a:ext cx="8834731" cy="483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0613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 rtlCol="0"/>
          <a:lstStyle/>
          <a:p>
            <a:pPr rtl="0"/>
            <a:r>
              <a:rPr lang="ru-RU"/>
              <a:t>СПАСИБО</a:t>
            </a:r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E17F089-41E3-4722-A33E-05EB16D42D60}"/>
              </a:ext>
            </a:extLst>
          </p:cNvPr>
          <p:cNvSpPr txBox="1"/>
          <p:nvPr/>
        </p:nvSpPr>
        <p:spPr>
          <a:xfrm>
            <a:off x="287322" y="1367649"/>
            <a:ext cx="5724788" cy="2842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содержанию викторины могут быть тематическими (все задания по одной теме) и смешанными (задания имеют разную тематику);                                            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тематике заданий (областям знаний): музыкальная, литературная и др.           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количеству участвующих в ней детей, то она будет индивидуальная или командная;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составу участников (детская, семейная, внутригрупповая, межгрупповая, разновозрастная).</a:t>
            </a:r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8171" y="3486712"/>
            <a:ext cx="2141764" cy="5143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FF1291-56EB-4A7B-A198-1D91F9ECC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02987" y="4497555"/>
            <a:ext cx="2141764" cy="514350"/>
          </a:xfrm>
        </p:spPr>
        <p:txBody>
          <a:bodyPr rtlCol="0"/>
          <a:lstStyle/>
          <a:p>
            <a:pPr rt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184E21C-7534-4FB5-9709-F7D1A11034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3382" y="2348145"/>
            <a:ext cx="2141764" cy="514350"/>
          </a:xfrm>
        </p:spPr>
        <p:txBody>
          <a:bodyPr rtlCol="0"/>
          <a:lstStyle/>
          <a:p>
            <a:pPr rt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C594564-4FC6-401A-8586-44735EE819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4375" y="1337302"/>
            <a:ext cx="3107197" cy="514350"/>
          </a:xfrm>
        </p:spPr>
        <p:txBody>
          <a:bodyPr rtlCol="0"/>
          <a:lstStyle/>
          <a:p>
            <a:pPr rt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Позитивный опыт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7EB25CA-DA83-483D-AF83-0001BDF2DE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49864" y="1281126"/>
            <a:ext cx="7804447" cy="1010842"/>
          </a:xfrm>
        </p:spPr>
        <p:txBody>
          <a:bodyPr rtlCol="0">
            <a:normAutofit fontScale="92500" lnSpcReduction="20000"/>
          </a:bodyPr>
          <a:lstStyle/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воспринимается ребёнком не как учебная деятельность, а как развлечение, что оказывает сильное воздействие на эмоциональную сферу личности ребенка, так как пробуждают любознательность и радость от правильных решений.</a:t>
            </a:r>
          </a:p>
          <a:p>
            <a:pPr rtl="0"/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46CE8C6-E12D-4A0D-8553-7FFA31941D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53904" y="2540592"/>
            <a:ext cx="7300408" cy="1010842"/>
          </a:xfrm>
        </p:spPr>
        <p:txBody>
          <a:bodyPr rtlCol="0">
            <a:normAutofit/>
          </a:bodyPr>
          <a:lstStyle/>
          <a:p>
            <a:pPr rt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способствует повышению и интереса к учёбе, научит мыслить всесторонне, повысит активность мозга. 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C7D5285-85DF-4331-A6FA-1AE847CA47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10844" y="3486712"/>
            <a:ext cx="6643468" cy="1010842"/>
          </a:xfrm>
        </p:spPr>
        <p:txBody>
          <a:bodyPr rtlCol="0"/>
          <a:lstStyle/>
          <a:p>
            <a:pPr algn="just" rt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 темп игры способствует повышению навыка активного анализа информации и повышает эффективность её восприятия. </a:t>
            </a:r>
          </a:p>
          <a:p>
            <a:pPr rtl="0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2D305EF-9A88-496B-BFC1-D589A01EE3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01753" y="4542154"/>
            <a:ext cx="6052559" cy="1010842"/>
          </a:xfrm>
        </p:spPr>
        <p:txBody>
          <a:bodyPr rtlCol="0">
            <a:normAutofit/>
          </a:bodyPr>
          <a:lstStyle/>
          <a:p>
            <a:pPr algn="just" rt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Отвечая на вопросы у детей, задействуются сразу несколько типов памяти: зрительный, слуховой, двигательный. </a:t>
            </a:r>
          </a:p>
        </p:txBody>
      </p: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9C11D999-F443-4A90-8F96-B44F716B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93" y="491739"/>
            <a:ext cx="4082142" cy="585788"/>
          </a:xfrm>
        </p:spPr>
        <p:txBody>
          <a:bodyPr>
            <a:normAutofit fontScale="90000"/>
          </a:bodyPr>
          <a:lstStyle/>
          <a:p>
            <a:r>
              <a:rPr lang="ru-RU" dirty="0">
                <a:ln>
                  <a:solidFill>
                    <a:schemeClr val="accent2">
                      <a:lumMod val="1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 пользе викторин</a:t>
            </a:r>
          </a:p>
        </p:txBody>
      </p:sp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877" y="311254"/>
            <a:ext cx="8421688" cy="1325563"/>
          </a:xfrm>
        </p:spPr>
        <p:txBody>
          <a:bodyPr rtlCol="0"/>
          <a:lstStyle/>
          <a:p>
            <a:pPr rtl="0"/>
            <a:r>
              <a:rPr lang="ru-RU" dirty="0">
                <a:ln>
                  <a:solidFill>
                    <a:schemeClr val="accent2">
                      <a:lumMod val="1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Типы вопросов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4506" y="1823248"/>
            <a:ext cx="4031945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5421" y="2395772"/>
            <a:ext cx="4031030" cy="1057308"/>
          </a:xfrm>
        </p:spPr>
        <p:txBody>
          <a:bodyPr rtlCol="0">
            <a:normAutofit/>
          </a:bodyPr>
          <a:lstStyle/>
          <a:p>
            <a:pPr rt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с текстовым ответом. Ответ на него принимается в точности как его загадал ведущий.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1BA2B5-6A90-4204-ABDD-7183FBB03A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5116" y="1823247"/>
            <a:ext cx="4031945" cy="365125"/>
          </a:xfrm>
        </p:spPr>
        <p:txBody>
          <a:bodyPr rtlCol="0">
            <a:noAutofit/>
          </a:bodyPr>
          <a:lstStyle/>
          <a:p>
            <a:pPr rt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вариантами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E7D4C34-22A0-4D54-A07D-E1E9A11463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72630" y="2395772"/>
            <a:ext cx="4031030" cy="1057308"/>
          </a:xfrm>
        </p:spPr>
        <p:txBody>
          <a:bodyPr rtlCol="0">
            <a:normAutofit/>
          </a:bodyPr>
          <a:lstStyle/>
          <a:p>
            <a:pPr rt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тест-вопросы - имеют варианты ответов на выбор. Ответ можно дать только один раз.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01D392D-FB66-47A0-B628-5ADE822A2C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4506" y="3941535"/>
            <a:ext cx="4031945" cy="365125"/>
          </a:xfrm>
        </p:spPr>
        <p:txBody>
          <a:bodyPr rtlCol="0">
            <a:noAutofit/>
          </a:bodyPr>
          <a:lstStyle/>
          <a:p>
            <a:pPr rtl="0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-вопросы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1C26CE0-2506-4B44-A26F-C12BFA5B18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4506" y="4583186"/>
            <a:ext cx="4031030" cy="1057308"/>
          </a:xfrm>
        </p:spPr>
        <p:txBody>
          <a:bodyPr rtlCol="0">
            <a:noAutofit/>
          </a:bodyPr>
          <a:lstStyle/>
          <a:p>
            <a:pPr rt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хронологического характера или последовательности. Также имеют варианты ответов, которые необходимо расставить в правильной последовательности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868F40F8-BF35-45E9-B3DD-5436362D746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71715" y="3957305"/>
            <a:ext cx="4031945" cy="365125"/>
          </a:xfrm>
        </p:spPr>
        <p:txBody>
          <a:bodyPr rtlCol="0">
            <a:noAutofit/>
          </a:bodyPr>
          <a:lstStyle/>
          <a:p>
            <a:pPr rt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фото - 1 слово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7F39C97C-2DDC-4706-B96C-B02FAE53A4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71715" y="4583186"/>
            <a:ext cx="4031030" cy="1057308"/>
          </a:xfrm>
        </p:spPr>
        <p:txBody>
          <a:bodyPr rtlCol="0">
            <a:normAutofit/>
          </a:bodyPr>
          <a:lstStyle/>
          <a:p>
            <a:pPr rt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задании необходимо найти что-то общее на нескольких изображениях и дать текстовый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755" y="4095352"/>
            <a:ext cx="3139440" cy="1325563"/>
          </a:xfrm>
        </p:spPr>
        <p:txBody>
          <a:bodyPr rtlCol="0"/>
          <a:lstStyle/>
          <a:p>
            <a:pPr rtl="0"/>
            <a:r>
              <a:rPr lang="ru-RU" dirty="0">
                <a:ln>
                  <a:solidFill>
                    <a:schemeClr val="accent2">
                      <a:lumMod val="1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подготовки викторины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18447" y="735611"/>
            <a:ext cx="5433204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18447" y="1151186"/>
            <a:ext cx="5431971" cy="557950"/>
          </a:xfrm>
        </p:spPr>
        <p:txBody>
          <a:bodyPr rtlCol="0">
            <a:normAutofit/>
          </a:bodyPr>
          <a:lstStyle/>
          <a:p>
            <a:pPr rt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викторин должны быть актуальными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1BA2B5-6A90-4204-ABDD-7183FBB03A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18447" y="1787547"/>
            <a:ext cx="5433204" cy="365125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E7D4C34-22A0-4D54-A07D-E1E9A1146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18447" y="2257913"/>
            <a:ext cx="5431971" cy="557950"/>
          </a:xfrm>
        </p:spPr>
        <p:txBody>
          <a:bodyPr rtlCol="0">
            <a:noAutofit/>
          </a:bodyPr>
          <a:lstStyle/>
          <a:p>
            <a:pPr rt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должны быть четкими и понятными и быть рассчитаны на определенный возраст учащихся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01D392D-FB66-47A0-B628-5ADE822A2C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18447" y="3192489"/>
            <a:ext cx="5433204" cy="365125"/>
          </a:xfrm>
        </p:spPr>
        <p:txBody>
          <a:bodyPr rtlCol="0">
            <a:noAutofit/>
          </a:bodyPr>
          <a:lstStyle/>
          <a:p>
            <a:pPr rt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1C26CE0-2506-4B44-A26F-C12BFA5B18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18446" y="3608064"/>
            <a:ext cx="5431971" cy="557950"/>
          </a:xfrm>
        </p:spPr>
        <p:txBody>
          <a:bodyPr rtlCol="0">
            <a:normAutofit/>
          </a:bodyPr>
          <a:lstStyle/>
          <a:p>
            <a:pPr rt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должны иметь время на подготовку ответа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868F40F8-BF35-45E9-B3DD-5436362D74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17213" y="4292286"/>
            <a:ext cx="5433204" cy="365125"/>
          </a:xfrm>
        </p:spPr>
        <p:txBody>
          <a:bodyPr rtlCol="0">
            <a:noAutofit/>
          </a:bodyPr>
          <a:lstStyle/>
          <a:p>
            <a:pPr rt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7F39C97C-2DDC-4706-B96C-B02FAE53A4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917213" y="4783683"/>
            <a:ext cx="5431971" cy="557950"/>
          </a:xfrm>
        </p:spPr>
        <p:txBody>
          <a:bodyPr rtlCol="0">
            <a:noAutofit/>
          </a:bodyPr>
          <a:lstStyle/>
          <a:p>
            <a:pPr rt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соревновании должен быть победитель, учащиеся должны видеть свой результат. Это обязательная форма обратной связи. </a:t>
            </a:r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4182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94" y="260059"/>
            <a:ext cx="4988391" cy="661858"/>
          </a:xfrm>
        </p:spPr>
        <p:txBody>
          <a:bodyPr rtlCol="0"/>
          <a:lstStyle/>
          <a:p>
            <a:pPr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вопросов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9E48DD-0580-4D48-B754-477976AD5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94" y="921917"/>
            <a:ext cx="1882303" cy="573073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3E7D94-53D5-4676-8BEB-738629694140}"/>
              </a:ext>
            </a:extLst>
          </p:cNvPr>
          <p:cNvSpPr/>
          <p:nvPr/>
        </p:nvSpPr>
        <p:spPr>
          <a:xfrm>
            <a:off x="268895" y="1442906"/>
            <a:ext cx="1753299" cy="293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Имя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95FCFAC-9F46-49CC-805B-95DCBE16DADC}"/>
              </a:ext>
            </a:extLst>
          </p:cNvPr>
          <p:cNvSpPr/>
          <p:nvPr/>
        </p:nvSpPr>
        <p:spPr>
          <a:xfrm>
            <a:off x="323647" y="2894202"/>
            <a:ext cx="1605822" cy="419449"/>
          </a:xfrm>
          <a:prstGeom prst="roundRect">
            <a:avLst/>
          </a:prstGeom>
          <a:noFill/>
          <a:ln w="762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77FB9C-99FC-4FB8-BD5D-E5645E915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950" y="1061746"/>
            <a:ext cx="3375953" cy="45038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835527-97D7-41F4-9B08-2A9CFE1FF1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06" r="11351"/>
          <a:stretch/>
        </p:blipFill>
        <p:spPr>
          <a:xfrm>
            <a:off x="6096000" y="1809143"/>
            <a:ext cx="5178804" cy="3009016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E8CB065-5AE7-4BB3-9F38-BA84D7BD107E}"/>
              </a:ext>
            </a:extLst>
          </p:cNvPr>
          <p:cNvSpPr/>
          <p:nvPr/>
        </p:nvSpPr>
        <p:spPr>
          <a:xfrm>
            <a:off x="2416029" y="1809143"/>
            <a:ext cx="2776756" cy="1244450"/>
          </a:xfrm>
          <a:prstGeom prst="roundRect">
            <a:avLst/>
          </a:prstGeom>
          <a:noFill/>
          <a:ln w="762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B12B20-AFE1-40DC-B691-A0D659F69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56" y="933746"/>
            <a:ext cx="8414445" cy="49905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E8F104-0212-4BC1-8047-375F048CAE04}"/>
              </a:ext>
            </a:extLst>
          </p:cNvPr>
          <p:cNvSpPr txBox="1"/>
          <p:nvPr/>
        </p:nvSpPr>
        <p:spPr>
          <a:xfrm>
            <a:off x="578841" y="472081"/>
            <a:ext cx="6753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Окно выбора вопроса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F1F904-4FA5-4DED-AFB3-F17308336ECF}"/>
              </a:ext>
            </a:extLst>
          </p:cNvPr>
          <p:cNvSpPr/>
          <p:nvPr/>
        </p:nvSpPr>
        <p:spPr>
          <a:xfrm>
            <a:off x="5301841" y="1082180"/>
            <a:ext cx="3254929" cy="188752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9DE879-70B6-4FC8-A9D0-D4769B19C361}"/>
              </a:ext>
            </a:extLst>
          </p:cNvPr>
          <p:cNvSpPr txBox="1"/>
          <p:nvPr/>
        </p:nvSpPr>
        <p:spPr>
          <a:xfrm>
            <a:off x="5445148" y="518248"/>
            <a:ext cx="2968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Окно демонстрации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9B5391-8432-4019-9BA0-8F8B1CEAA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57" y="1349244"/>
            <a:ext cx="2138883" cy="63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85EAB29-8CF2-488F-B8C6-7F6C9E4AA2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74"/>
          <a:stretch/>
        </p:blipFill>
        <p:spPr>
          <a:xfrm>
            <a:off x="778575" y="1072071"/>
            <a:ext cx="9103656" cy="47138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266B7D2-8E2D-4900-BDEC-466DCBA9C4EC}"/>
              </a:ext>
            </a:extLst>
          </p:cNvPr>
          <p:cNvSpPr txBox="1"/>
          <p:nvPr/>
        </p:nvSpPr>
        <p:spPr>
          <a:xfrm>
            <a:off x="906011" y="343949"/>
            <a:ext cx="4622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с вариантами 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DF808ED-F924-45BF-AF30-CB1709493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466" y="3429001"/>
            <a:ext cx="1605690" cy="195047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8B02DC8-D348-4D21-A079-970858D033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05" t="14190" r="64496" b="1040"/>
          <a:stretch/>
        </p:blipFill>
        <p:spPr>
          <a:xfrm>
            <a:off x="2701257" y="-29400"/>
            <a:ext cx="713064" cy="5813572"/>
          </a:xfrm>
          <a:prstGeom prst="rect">
            <a:avLst/>
          </a:prstGeom>
        </p:spPr>
      </p:pic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874FE3E2-744E-4400-BC47-D02FBBA0A513}"/>
              </a:ext>
            </a:extLst>
          </p:cNvPr>
          <p:cNvSpPr/>
          <p:nvPr/>
        </p:nvSpPr>
        <p:spPr>
          <a:xfrm>
            <a:off x="2701257" y="5538108"/>
            <a:ext cx="713064" cy="215639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A3ED8927-3A8C-4BCA-AE9D-73D27CDE5A82}"/>
              </a:ext>
            </a:extLst>
          </p:cNvPr>
          <p:cNvSpPr/>
          <p:nvPr/>
        </p:nvSpPr>
        <p:spPr>
          <a:xfrm>
            <a:off x="8967832" y="1770077"/>
            <a:ext cx="914400" cy="864066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DBA1AB2-27BA-41FF-8A13-4AD867B31E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52" y="956345"/>
            <a:ext cx="10122057" cy="5303730"/>
          </a:xfrm>
          <a:prstGeom prst="rect">
            <a:avLst/>
          </a:prstGeom>
        </p:spPr>
      </p:pic>
      <p:sp>
        <p:nvSpPr>
          <p:cNvPr id="34" name="Стрелка: круговая 33">
            <a:extLst>
              <a:ext uri="{FF2B5EF4-FFF2-40B4-BE49-F238E27FC236}">
                <a16:creationId xmlns:a16="http://schemas.microsoft.com/office/drawing/2014/main" id="{FDF02360-DFE9-469C-807D-2458DE109296}"/>
              </a:ext>
            </a:extLst>
          </p:cNvPr>
          <p:cNvSpPr/>
          <p:nvPr/>
        </p:nvSpPr>
        <p:spPr>
          <a:xfrm>
            <a:off x="67112" y="6157521"/>
            <a:ext cx="553673" cy="700479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5"/>
            <a:ext cx="6051528" cy="1325563"/>
          </a:xfrm>
        </p:spPr>
        <p:txBody>
          <a:bodyPr rtlCol="0"/>
          <a:lstStyle/>
          <a:p>
            <a:pPr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 медиа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5D9C2F7-E326-419B-B8C1-E36A2029E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784" y="1721247"/>
            <a:ext cx="8560168" cy="46970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A2BA801-6051-4D73-BC92-A25559BBF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195" y="1688308"/>
            <a:ext cx="3856466" cy="472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78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диночная линия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9043_TF56180624_Win32" id="{67C9E7EB-4B67-47D2-AC94-A62F98E9F47B}" vid="{DA75A8E3-E007-44ED-9BA5-5388846DD69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4CF2EF3-001F-4BE9-81B3-86ECBBF94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BC90D6-94CF-42F7-AAC4-9CF6824C54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97B18F-50BC-4F30-8373-93489E845F8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Минималистичная светлая презентация</Template>
  <TotalTime>0</TotalTime>
  <Words>342</Words>
  <Application>Microsoft Office PowerPoint</Application>
  <PresentationFormat>Широкоэкранный</PresentationFormat>
  <Paragraphs>60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Symbol</vt:lpstr>
      <vt:lpstr>Tenorite</vt:lpstr>
      <vt:lpstr>Times New Roman</vt:lpstr>
      <vt:lpstr>Одиночная линия</vt:lpstr>
      <vt:lpstr>Создание викторин с помощью Quizizz.com </vt:lpstr>
      <vt:lpstr>Презентация PowerPoint</vt:lpstr>
      <vt:lpstr>О пользе викторин</vt:lpstr>
      <vt:lpstr>Типы вопросов</vt:lpstr>
      <vt:lpstr>правила подготовки викторины</vt:lpstr>
      <vt:lpstr>Создание вопросов</vt:lpstr>
      <vt:lpstr>Презентация PowerPoint</vt:lpstr>
      <vt:lpstr>Презентация PowerPoint</vt:lpstr>
      <vt:lpstr>Добавление медиа</vt:lpstr>
      <vt:lpstr>Сохранение вопроса</vt:lpstr>
      <vt:lpstr>Вопрос с текстовым ответом</vt:lpstr>
      <vt:lpstr>Презентация PowerPoint</vt:lpstr>
      <vt:lpstr>Выбрать верную картинку</vt:lpstr>
      <vt:lpstr>СПАСИБО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2023-01-31T02:05:20Z</dcterms:created>
  <dcterms:modified xsi:type="dcterms:W3CDTF">2023-01-31T04:17:54Z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