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0" r:id="rId6"/>
    <p:sldId id="263" r:id="rId7"/>
    <p:sldId id="264" r:id="rId8"/>
    <p:sldId id="265" r:id="rId9"/>
    <p:sldId id="267" r:id="rId10"/>
    <p:sldId id="268" r:id="rId11"/>
    <p:sldId id="266" r:id="rId12"/>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 y="0"/>
            <a:ext cx="9152013" cy="6858000"/>
          </a:xfrm>
          <a:prstGeom prst="rect">
            <a:avLst/>
          </a:prstGeom>
        </p:spPr>
      </p:pic>
      <p:sp>
        <p:nvSpPr>
          <p:cNvPr id="4" name="Заголовок 3"/>
          <p:cNvSpPr>
            <a:spLocks noGrp="1"/>
          </p:cNvSpPr>
          <p:nvPr>
            <p:ph type="title"/>
          </p:nvPr>
        </p:nvSpPr>
        <p:spPr>
          <a:xfrm>
            <a:off x="827584" y="260648"/>
            <a:ext cx="7272808" cy="6048672"/>
          </a:xfrm>
        </p:spPr>
        <p:txBody>
          <a:bodyPr>
            <a:normAutofit fontScale="90000"/>
          </a:bodyPr>
          <a:lstStyle/>
          <a:p>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a:cs typeface="Aharoni" panose="02010803020104030203" pitchFamily="2" charset="-79"/>
              </a:rPr>
              <a:t/>
            </a:r>
            <a:br>
              <a:rPr lang="ru-RU" sz="1800" b="1" i="1" dirty="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a:cs typeface="Aharoni" panose="02010803020104030203" pitchFamily="2" charset="-79"/>
              </a:rPr>
              <a:t/>
            </a:r>
            <a:br>
              <a:rPr lang="ru-RU" sz="1800" b="1" i="1" dirty="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a:cs typeface="Aharoni" panose="02010803020104030203" pitchFamily="2" charset="-79"/>
              </a:rPr>
              <a:t/>
            </a:r>
            <a:br>
              <a:rPr lang="ru-RU" sz="1800" b="1" i="1" dirty="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a:cs typeface="Aharoni" panose="02010803020104030203" pitchFamily="2" charset="-79"/>
              </a:rPr>
              <a:t/>
            </a:r>
            <a:br>
              <a:rPr lang="ru-RU" sz="1800" b="1" i="1" dirty="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1800" b="1" i="1" dirty="0">
                <a:cs typeface="Aharoni" panose="02010803020104030203" pitchFamily="2" charset="-79"/>
              </a:rPr>
              <a:t/>
            </a:r>
            <a:br>
              <a:rPr lang="ru-RU" sz="1800" b="1" i="1" dirty="0">
                <a:cs typeface="Aharoni" panose="02010803020104030203" pitchFamily="2" charset="-79"/>
              </a:rPr>
            </a:br>
            <a:r>
              <a:rPr lang="ru-RU" sz="1800" b="1" i="1" dirty="0" smtClean="0">
                <a:cs typeface="Aharoni" panose="02010803020104030203" pitchFamily="2" charset="-79"/>
              </a:rPr>
              <a:t/>
            </a:r>
            <a:br>
              <a:rPr lang="ru-RU" sz="1800" b="1" i="1" dirty="0" smtClean="0">
                <a:cs typeface="Aharoni" panose="02010803020104030203" pitchFamily="2" charset="-79"/>
              </a:rPr>
            </a:br>
            <a:r>
              <a:rPr lang="ru-RU" sz="2200" b="1" i="1" dirty="0" smtClean="0">
                <a:cs typeface="Aharoni" panose="02010803020104030203" pitchFamily="2" charset="-79"/>
              </a:rPr>
              <a:t>Муниципальное </a:t>
            </a:r>
            <a:r>
              <a:rPr lang="ru-RU" sz="2200" b="1" i="1" dirty="0">
                <a:cs typeface="Aharoni" panose="02010803020104030203" pitchFamily="2" charset="-79"/>
              </a:rPr>
              <a:t>бюджетное дошкольное общеобразовательное учреждение «Детский сад №32 «Родничок» комбинированного вида.</a:t>
            </a:r>
            <a:br>
              <a:rPr lang="ru-RU" sz="2200" b="1" i="1" dirty="0">
                <a:cs typeface="Aharoni" panose="02010803020104030203" pitchFamily="2" charset="-79"/>
              </a:rPr>
            </a:br>
            <a:r>
              <a:rPr lang="ru-RU" sz="2200" b="1" i="1" dirty="0" smtClean="0">
                <a:cs typeface="Aharoni" panose="02010803020104030203" pitchFamily="2" charset="-79"/>
              </a:rPr>
              <a:t/>
            </a:r>
            <a:br>
              <a:rPr lang="ru-RU" sz="2200" b="1" i="1" dirty="0" smtClean="0">
                <a:cs typeface="Aharoni" panose="02010803020104030203" pitchFamily="2" charset="-79"/>
              </a:rPr>
            </a:br>
            <a:r>
              <a:rPr lang="ru-RU" sz="2200" b="1" i="1" dirty="0" smtClean="0">
                <a:cs typeface="Aharoni" panose="02010803020104030203" pitchFamily="2" charset="-79"/>
              </a:rPr>
              <a:t/>
            </a:r>
            <a:br>
              <a:rPr lang="ru-RU" sz="2200" b="1" i="1" dirty="0" smtClean="0">
                <a:cs typeface="Aharoni" panose="02010803020104030203" pitchFamily="2" charset="-79"/>
              </a:rPr>
            </a:br>
            <a:r>
              <a:rPr lang="ru-RU" sz="2200" b="1" i="1" dirty="0" smtClean="0"/>
              <a:t>Тема </a:t>
            </a:r>
            <a:r>
              <a:rPr lang="ru-RU" sz="2200" b="1" i="1" dirty="0"/>
              <a:t>по  самообразованию</a:t>
            </a:r>
            <a:br>
              <a:rPr lang="ru-RU" sz="2200" b="1" i="1" dirty="0"/>
            </a:br>
            <a:r>
              <a:rPr lang="ru-RU" sz="2200" b="1" i="1" dirty="0"/>
              <a:t>«Утренняя гимнастика для малышей как средство развития звуковой культуры речи</a:t>
            </a:r>
            <a:r>
              <a:rPr lang="ru-RU" sz="2200" b="1" i="1" dirty="0" smtClean="0"/>
              <a:t>».</a:t>
            </a:r>
            <a:br>
              <a:rPr lang="ru-RU" sz="2200" b="1" i="1" dirty="0" smtClean="0"/>
            </a:br>
            <a:r>
              <a:rPr lang="ru-RU" sz="2200" b="1" i="1" dirty="0"/>
              <a:t/>
            </a:r>
            <a:br>
              <a:rPr lang="ru-RU" sz="2200" b="1" i="1" dirty="0"/>
            </a:br>
            <a:r>
              <a:rPr lang="ru-RU" sz="2200" b="1" i="1" dirty="0" smtClean="0"/>
              <a:t>                </a:t>
            </a:r>
            <a:r>
              <a:rPr lang="ru-RU" sz="2200" b="1" i="1" dirty="0"/>
              <a:t/>
            </a:r>
            <a:br>
              <a:rPr lang="ru-RU" sz="2200" b="1" i="1" dirty="0"/>
            </a:br>
            <a:r>
              <a:rPr lang="ru-RU" sz="2200" b="1" i="1" dirty="0" smtClean="0"/>
              <a:t>                                                   </a:t>
            </a:r>
            <a:br>
              <a:rPr lang="ru-RU" sz="2200" b="1" i="1" dirty="0" smtClean="0"/>
            </a:br>
            <a:r>
              <a:rPr lang="ru-RU" sz="2200" b="1" i="1" dirty="0"/>
              <a:t> </a:t>
            </a:r>
            <a:r>
              <a:rPr lang="ru-RU" sz="2200" b="1" i="1" dirty="0" smtClean="0"/>
              <a:t>                                                                                   Воспитатель</a:t>
            </a:r>
            <a:br>
              <a:rPr lang="ru-RU" sz="2200" b="1" i="1" dirty="0" smtClean="0"/>
            </a:br>
            <a:r>
              <a:rPr lang="ru-RU" sz="2200" b="1" i="1" dirty="0" smtClean="0"/>
              <a:t>                                                                     Сидорова </a:t>
            </a:r>
            <a:r>
              <a:rPr lang="ru-RU" sz="2200" b="1" i="1" dirty="0"/>
              <a:t>Вера </a:t>
            </a:r>
            <a:r>
              <a:rPr lang="ru-RU" sz="2200" b="1" i="1" dirty="0" smtClean="0"/>
              <a:t>Иосифовна</a:t>
            </a:r>
            <a:br>
              <a:rPr lang="ru-RU" sz="2200" b="1" i="1" dirty="0" smtClean="0"/>
            </a:br>
            <a:r>
              <a:rPr lang="ru-RU" sz="2200" b="1" i="1" dirty="0"/>
              <a:t> </a:t>
            </a:r>
            <a:r>
              <a:rPr lang="ru-RU" sz="2200" b="1" i="1" dirty="0" smtClean="0"/>
              <a:t>                                                                             группы </a:t>
            </a:r>
            <a:r>
              <a:rPr lang="ru-RU" sz="2200" b="1" i="1" dirty="0"/>
              <a:t>«Капелька»</a:t>
            </a:r>
            <a:br>
              <a:rPr lang="ru-RU" sz="2200" b="1" i="1" dirty="0"/>
            </a:br>
            <a:r>
              <a:rPr lang="ru-RU" sz="2200" b="1" i="1" dirty="0" smtClean="0"/>
              <a:t>                                                           1 квалификационная </a:t>
            </a:r>
            <a:r>
              <a:rPr lang="ru-RU" sz="2200" b="1" i="1" dirty="0"/>
              <a:t>категория </a:t>
            </a:r>
            <a:br>
              <a:rPr lang="ru-RU" sz="2200" b="1" i="1" dirty="0"/>
            </a:br>
            <a:r>
              <a:rPr lang="ru-RU" sz="2000" b="1" i="1" dirty="0"/>
              <a:t/>
            </a:r>
            <a:br>
              <a:rPr lang="ru-RU" sz="2000" b="1" i="1" dirty="0"/>
            </a:br>
            <a:r>
              <a:rPr lang="ru-RU" sz="1800" b="1" i="1" dirty="0" smtClean="0"/>
              <a:t/>
            </a:r>
            <a:br>
              <a:rPr lang="ru-RU" sz="1800" b="1" i="1" dirty="0" smtClean="0"/>
            </a:br>
            <a:r>
              <a:rPr lang="ru-RU" sz="1800" b="1" i="1" dirty="0"/>
              <a:t/>
            </a:r>
            <a:br>
              <a:rPr lang="ru-RU" sz="1800" b="1" i="1"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a:t/>
            </a:r>
            <a:br>
              <a:rPr lang="ru-RU" sz="1800" dirty="0"/>
            </a:br>
            <a:endParaRPr lang="ru-RU" sz="1800" dirty="0"/>
          </a:p>
        </p:txBody>
      </p:sp>
    </p:spTree>
    <p:extLst>
      <p:ext uri="{BB962C8B-B14F-4D97-AF65-F5344CB8AC3E}">
        <p14:creationId xmlns:p14="http://schemas.microsoft.com/office/powerpoint/2010/main" val="324706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 y="0"/>
            <a:ext cx="9152013" cy="6857999"/>
          </a:xfrm>
          <a:prstGeom prst="rect">
            <a:avLst/>
          </a:prstGeom>
        </p:spPr>
      </p:pic>
      <p:sp>
        <p:nvSpPr>
          <p:cNvPr id="2" name="Заголовок 1"/>
          <p:cNvSpPr>
            <a:spLocks noGrp="1"/>
          </p:cNvSpPr>
          <p:nvPr>
            <p:ph type="title"/>
          </p:nvPr>
        </p:nvSpPr>
        <p:spPr>
          <a:xfrm>
            <a:off x="5364088" y="908720"/>
            <a:ext cx="2736303" cy="5112568"/>
          </a:xfrm>
        </p:spPr>
        <p:txBody>
          <a:bodyPr>
            <a:normAutofit/>
          </a:bodyPr>
          <a:lstStyle/>
          <a:p>
            <a:r>
              <a:rPr lang="ru-RU" sz="2000" b="1" i="1" dirty="0" smtClean="0"/>
              <a:t>Выйти </a:t>
            </a:r>
            <a:r>
              <a:rPr lang="ru-RU" sz="2000" b="1" i="1" dirty="0"/>
              <a:t>на улицу и провести зарядку на свежем воздухе. Польза будет огромная, так еще и хороший пример подадите соседям.</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92696"/>
            <a:ext cx="4346216" cy="5794954"/>
          </a:xfrm>
          <a:prstGeom prst="rect">
            <a:avLst/>
          </a:prstGeom>
          <a:effectLst>
            <a:softEdge rad="317500"/>
          </a:effectLst>
        </p:spPr>
      </p:pic>
    </p:spTree>
    <p:extLst>
      <p:ext uri="{BB962C8B-B14F-4D97-AF65-F5344CB8AC3E}">
        <p14:creationId xmlns:p14="http://schemas.microsoft.com/office/powerpoint/2010/main" val="159515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Заголовок 1"/>
          <p:cNvSpPr>
            <a:spLocks noGrp="1"/>
          </p:cNvSpPr>
          <p:nvPr>
            <p:ph type="title"/>
          </p:nvPr>
        </p:nvSpPr>
        <p:spPr>
          <a:xfrm>
            <a:off x="827584" y="836712"/>
            <a:ext cx="7272808" cy="5328592"/>
          </a:xfrm>
        </p:spPr>
        <p:txBody>
          <a:bodyPr>
            <a:normAutofit fontScale="90000"/>
          </a:bodyPr>
          <a:lstStyle/>
          <a:p>
            <a:pPr algn="l"/>
            <a:r>
              <a:rPr lang="ru-RU" sz="2000" b="1" i="1" dirty="0" smtClean="0"/>
              <a:t>                                                     Литература:</a:t>
            </a:r>
            <a:br>
              <a:rPr lang="ru-RU" sz="2000" b="1" i="1" dirty="0" smtClean="0"/>
            </a:br>
            <a:r>
              <a:rPr lang="ru-RU" sz="2000" b="1" i="1" dirty="0" smtClean="0"/>
              <a:t>1.Максаков </a:t>
            </a:r>
            <a:r>
              <a:rPr lang="ru-RU" sz="2000" b="1" i="1" dirty="0"/>
              <a:t>А.И. Воспитание звуковой культуры речи у дошкольников. Пособие для педагогов дошкольных учреждений. 2-е изд. - М.: Мозаика-Синтез, 2005. — 64 с.</a:t>
            </a:r>
            <a:br>
              <a:rPr lang="ru-RU" sz="2000" b="1" i="1" dirty="0"/>
            </a:br>
            <a:r>
              <a:rPr lang="ru-RU" sz="2000" b="1" i="1" dirty="0" smtClean="0"/>
              <a:t>      </a:t>
            </a:r>
            <a:br>
              <a:rPr lang="ru-RU" sz="2000" b="1" i="1" dirty="0" smtClean="0"/>
            </a:br>
            <a:r>
              <a:rPr lang="ru-RU" sz="2000" b="1" i="1" dirty="0" smtClean="0"/>
              <a:t>2.Бородич </a:t>
            </a:r>
            <a:r>
              <a:rPr lang="ru-RU" sz="2000" b="1" i="1" dirty="0"/>
              <a:t>А.М. Методика развития речи детей: </a:t>
            </a:r>
            <a:r>
              <a:rPr lang="ru-RU" sz="2000" b="1" i="1" dirty="0" err="1"/>
              <a:t>Учеб.пособие</a:t>
            </a:r>
            <a:r>
              <a:rPr lang="ru-RU" sz="2000" b="1" i="1" dirty="0"/>
              <a:t> для студентов </a:t>
            </a:r>
            <a:r>
              <a:rPr lang="ru-RU" sz="2000" b="1" i="1" dirty="0" err="1"/>
              <a:t>пед.ин-тов</a:t>
            </a:r>
            <a:r>
              <a:rPr lang="ru-RU" sz="2000" b="1" i="1" dirty="0"/>
              <a:t> по спец. “Дошкольная педагогика и психология”. / А.М. </a:t>
            </a:r>
            <a:r>
              <a:rPr lang="ru-RU" sz="2000" b="1" i="1" dirty="0" err="1"/>
              <a:t>Бородич</a:t>
            </a:r>
            <a:r>
              <a:rPr lang="ru-RU" sz="2000" b="1" i="1" dirty="0"/>
              <a:t> - 2-е изд. - М.: Просвещение, 1981. - 255 </a:t>
            </a:r>
            <a:r>
              <a:rPr lang="ru-RU" sz="2000" b="1" i="1" dirty="0" smtClean="0"/>
              <a:t>с.</a:t>
            </a:r>
            <a:br>
              <a:rPr lang="ru-RU" sz="2000" b="1" i="1" dirty="0" smtClean="0"/>
            </a:br>
            <a:r>
              <a:rPr lang="ru-RU" sz="2000" b="1" i="1" dirty="0" smtClean="0"/>
              <a:t>3.Фомичева </a:t>
            </a:r>
            <a:r>
              <a:rPr lang="ru-RU" sz="2000" b="1" i="1" dirty="0"/>
              <a:t>М.Ф. Воспитание у детей правильного звукопроизношения: Практикум по логопедии; Учеб. пособие для учащихся </a:t>
            </a:r>
            <a:r>
              <a:rPr lang="ru-RU" sz="2000" b="1" i="1" dirty="0" err="1"/>
              <a:t>пед</a:t>
            </a:r>
            <a:r>
              <a:rPr lang="ru-RU" sz="2000" b="1" i="1" dirty="0"/>
              <a:t>. </a:t>
            </a:r>
            <a:r>
              <a:rPr lang="ru-RU" sz="2000" b="1" i="1" dirty="0" err="1"/>
              <a:t>уч</a:t>
            </a:r>
            <a:r>
              <a:rPr lang="ru-RU" sz="2000" b="1" i="1" dirty="0"/>
              <a:t>-щ по спец.0308 “</a:t>
            </a:r>
            <a:r>
              <a:rPr lang="ru-RU" sz="2000" b="1" i="1" dirty="0" err="1"/>
              <a:t>Дошк.воспитание</a:t>
            </a:r>
            <a:r>
              <a:rPr lang="ru-RU" sz="2000" b="1" i="1" dirty="0"/>
              <a:t>”. - </a:t>
            </a:r>
            <a:r>
              <a:rPr lang="ru-RU" sz="2000" b="1" i="1" dirty="0" err="1"/>
              <a:t>М.:Просвещение</a:t>
            </a:r>
            <a:r>
              <a:rPr lang="ru-RU" sz="2000" b="1" i="1" dirty="0"/>
              <a:t>, 1989, - 239 с</a:t>
            </a:r>
            <a:r>
              <a:rPr lang="ru-RU" sz="2000" b="1" i="1" dirty="0" smtClean="0"/>
              <a:t>.</a:t>
            </a:r>
            <a:br>
              <a:rPr lang="ru-RU" sz="2000" b="1" i="1" dirty="0" smtClean="0"/>
            </a:br>
            <a:r>
              <a:rPr lang="ru-RU" sz="2000" b="1" i="1" dirty="0" smtClean="0"/>
              <a:t>4.Интернет ресурс </a:t>
            </a:r>
            <a:r>
              <a:rPr lang="en-US" sz="2000" b="1" i="1" dirty="0" smtClean="0"/>
              <a:t>https</a:t>
            </a:r>
            <a:r>
              <a:rPr lang="en-US" sz="2000" b="1" i="1" dirty="0"/>
              <a:t>://www.syl.ru/article/189469/new_utrennyaya-zaryadka-dlya-rebenka-kompleks-uprajneniy</a:t>
            </a:r>
            <a:r>
              <a:rPr lang="ru-RU" sz="2000" dirty="0"/>
              <a:t/>
            </a:r>
            <a:br>
              <a:rPr lang="ru-RU" sz="2000" dirty="0"/>
            </a:br>
            <a:r>
              <a:rPr lang="ru-RU" sz="2000" dirty="0"/>
              <a:t/>
            </a:r>
            <a:br>
              <a:rPr lang="ru-RU" sz="2000" dirty="0"/>
            </a:br>
            <a:endParaRPr lang="ru-RU" sz="2000" dirty="0"/>
          </a:p>
        </p:txBody>
      </p:sp>
    </p:spTree>
    <p:extLst>
      <p:ext uri="{BB962C8B-B14F-4D97-AF65-F5344CB8AC3E}">
        <p14:creationId xmlns:p14="http://schemas.microsoft.com/office/powerpoint/2010/main" val="409105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0"/>
            <a:ext cx="9143999" cy="6858000"/>
          </a:xfrm>
          <a:prstGeom prst="rect">
            <a:avLst/>
          </a:prstGeom>
        </p:spPr>
      </p:pic>
      <p:sp>
        <p:nvSpPr>
          <p:cNvPr id="2" name="Заголовок 1"/>
          <p:cNvSpPr>
            <a:spLocks noGrp="1"/>
          </p:cNvSpPr>
          <p:nvPr>
            <p:ph type="title"/>
          </p:nvPr>
        </p:nvSpPr>
        <p:spPr>
          <a:xfrm>
            <a:off x="1043608" y="908720"/>
            <a:ext cx="7200800" cy="5400600"/>
          </a:xfrm>
        </p:spPr>
        <p:txBody>
          <a:bodyPr>
            <a:noAutofit/>
          </a:bodyPr>
          <a:lstStyle/>
          <a:p>
            <a:r>
              <a:rPr lang="ru-RU" sz="2400" b="1" i="1" dirty="0"/>
              <a:t>Актуальность</a:t>
            </a:r>
            <a:r>
              <a:rPr lang="ru-RU" sz="2000" b="1" i="1" dirty="0"/>
              <a:t/>
            </a:r>
            <a:br>
              <a:rPr lang="ru-RU" sz="2000" b="1" i="1" dirty="0"/>
            </a:br>
            <a:r>
              <a:rPr lang="ru-RU" sz="2000" b="1" i="1" dirty="0"/>
              <a:t/>
            </a:r>
            <a:br>
              <a:rPr lang="ru-RU" sz="2000" b="1" i="1" dirty="0"/>
            </a:br>
            <a:r>
              <a:rPr lang="ru-RU" sz="2000" b="1" i="1" dirty="0" smtClean="0"/>
              <a:t>Утренняя </a:t>
            </a:r>
            <a:r>
              <a:rPr lang="ru-RU" sz="2000" b="1" i="1" dirty="0"/>
              <a:t>гимнастика - одно из средств оздоровления и профилактики болезней. </a:t>
            </a:r>
            <a:r>
              <a:rPr lang="ru-RU" sz="2000" b="1" i="1" dirty="0" smtClean="0"/>
              <a:t/>
            </a:r>
            <a:br>
              <a:rPr lang="ru-RU" sz="2000" b="1" i="1" dirty="0" smtClean="0"/>
            </a:br>
            <a:r>
              <a:rPr lang="ru-RU" sz="2000" b="1" i="1" dirty="0" smtClean="0"/>
              <a:t>Актуальность  заключается в том, что </a:t>
            </a:r>
            <a:r>
              <a:rPr lang="ru-RU" sz="2000" b="1" i="1" dirty="0"/>
              <a:t>детей, которые регулярно занимаются гимнастикой, пропадает сонливое состояние, появляется чувство бодрости, наступает эмоциональный подъем, повышается работоспособность. Вспомните, как вы встаете по утрам, особенно зимой, когда так и хочется еще понежиться в постели? Вам трудно встать? А ребенку? Необходимость сразу после пробуждения приступить к выполнению упражнений требует волевых усилий, а значит, воспитывает у ребенка волю, настойчивость, дисциплину.</a:t>
            </a:r>
            <a:br>
              <a:rPr lang="ru-RU" sz="2000" b="1" i="1" dirty="0"/>
            </a:br>
            <a:endParaRPr lang="ru-RU" sz="2000" b="1" i="1" dirty="0"/>
          </a:p>
        </p:txBody>
      </p:sp>
    </p:spTree>
    <p:extLst>
      <p:ext uri="{BB962C8B-B14F-4D97-AF65-F5344CB8AC3E}">
        <p14:creationId xmlns:p14="http://schemas.microsoft.com/office/powerpoint/2010/main" val="27447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 y="0"/>
            <a:ext cx="9152013" cy="6858000"/>
          </a:xfrm>
          <a:prstGeom prst="rect">
            <a:avLst/>
          </a:prstGeom>
        </p:spPr>
      </p:pic>
      <p:sp>
        <p:nvSpPr>
          <p:cNvPr id="2" name="Заголовок 1"/>
          <p:cNvSpPr>
            <a:spLocks noGrp="1"/>
          </p:cNvSpPr>
          <p:nvPr>
            <p:ph type="title"/>
          </p:nvPr>
        </p:nvSpPr>
        <p:spPr>
          <a:xfrm>
            <a:off x="755576" y="836712"/>
            <a:ext cx="7416824" cy="5328592"/>
          </a:xfrm>
        </p:spPr>
        <p:txBody>
          <a:bodyPr>
            <a:noAutofit/>
          </a:bodyPr>
          <a:lstStyle/>
          <a:p>
            <a:r>
              <a:rPr lang="ru-RU" sz="2000" b="1" i="1" dirty="0" smtClean="0"/>
              <a:t>Цель</a:t>
            </a:r>
            <a:r>
              <a:rPr lang="ru-RU" sz="2000" b="1" i="1" dirty="0"/>
              <a:t>: </a:t>
            </a:r>
            <a:br>
              <a:rPr lang="ru-RU" sz="2000" b="1" i="1" dirty="0"/>
            </a:br>
            <a:r>
              <a:rPr lang="ru-RU" sz="2000" b="1" i="1" dirty="0"/>
              <a:t> О</a:t>
            </a:r>
            <a:r>
              <a:rPr lang="ru-RU" sz="2000" b="1" i="1" dirty="0" smtClean="0"/>
              <a:t>бучение </a:t>
            </a:r>
            <a:r>
              <a:rPr lang="ru-RU" sz="2000" b="1" i="1" dirty="0"/>
              <a:t>воспроизведению звукоподражаний, развивать речевой </a:t>
            </a:r>
            <a:r>
              <a:rPr lang="ru-RU" sz="2000" b="1" i="1" dirty="0" smtClean="0"/>
              <a:t>слух, </a:t>
            </a:r>
            <a:r>
              <a:rPr lang="ru-RU" sz="2000" b="1" i="1" dirty="0"/>
              <a:t>дыхание</a:t>
            </a:r>
            <a:r>
              <a:rPr lang="ru-RU" sz="2000" b="1" i="1" dirty="0" smtClean="0"/>
              <a:t>, силу </a:t>
            </a:r>
            <a:r>
              <a:rPr lang="ru-RU" sz="2000" b="1" i="1" dirty="0"/>
              <a:t>голоса  и</a:t>
            </a:r>
            <a:r>
              <a:rPr lang="ru-RU" sz="2000" b="1" i="1" dirty="0" smtClean="0"/>
              <a:t> правильное произношение звуков.</a:t>
            </a:r>
            <a:r>
              <a:rPr lang="ru-RU" sz="2000" b="1" i="1" dirty="0"/>
              <a:t/>
            </a:r>
            <a:br>
              <a:rPr lang="ru-RU" sz="2000" b="1" i="1" dirty="0"/>
            </a:br>
            <a:r>
              <a:rPr lang="ru-RU" sz="2000" b="1" i="1" dirty="0"/>
              <a:t>Задачи</a:t>
            </a:r>
            <a:r>
              <a:rPr lang="ru-RU" sz="2000" b="1" i="1" dirty="0" smtClean="0"/>
              <a:t>:</a:t>
            </a:r>
            <a:br>
              <a:rPr lang="ru-RU" sz="2000" b="1" i="1" dirty="0" smtClean="0"/>
            </a:br>
            <a:r>
              <a:rPr lang="ru-RU" sz="2000" b="1" i="1" dirty="0" smtClean="0"/>
              <a:t>- обучение навыков </a:t>
            </a:r>
            <a:r>
              <a:rPr lang="ru-RU" sz="2000" b="1" i="1" dirty="0"/>
              <a:t>говорить громко, не торопясь, четко произносить слова;</a:t>
            </a:r>
            <a:br>
              <a:rPr lang="ru-RU" sz="2000" b="1" i="1" dirty="0"/>
            </a:br>
            <a:r>
              <a:rPr lang="ru-RU" sz="2000" b="1" i="1" dirty="0"/>
              <a:t>- формировать умение вслушиваться в звучание слов;</a:t>
            </a:r>
            <a:br>
              <a:rPr lang="ru-RU" sz="2000" b="1" i="1" dirty="0"/>
            </a:br>
            <a:r>
              <a:rPr lang="ru-RU" sz="2000" b="1" i="1" dirty="0"/>
              <a:t>- </a:t>
            </a:r>
            <a:r>
              <a:rPr lang="ru-RU" sz="2000" b="1" i="1" dirty="0" smtClean="0"/>
              <a:t>обучать </a:t>
            </a:r>
            <a:r>
              <a:rPr lang="ru-RU" sz="2000" b="1" i="1" dirty="0"/>
              <a:t>правильно и четко произносить все гласные звуки, простые согласные и свистящие, совершенствовать артикуляцию;</a:t>
            </a:r>
            <a:br>
              <a:rPr lang="ru-RU" sz="2000" b="1" i="1" dirty="0"/>
            </a:br>
            <a:r>
              <a:rPr lang="ru-RU" sz="2000" b="1" i="1" dirty="0"/>
              <a:t>- готовить к правильному произношению шипящих звуков;</a:t>
            </a:r>
            <a:br>
              <a:rPr lang="ru-RU" sz="2000" b="1" i="1" dirty="0"/>
            </a:br>
            <a:r>
              <a:rPr lang="ru-RU" sz="2000" b="1" i="1" dirty="0"/>
              <a:t>- побуждать правильно пользоваться интонацией, протяжно и плавно производить выдох через рот.</a:t>
            </a:r>
            <a:br>
              <a:rPr lang="ru-RU" sz="2000" b="1" i="1" dirty="0"/>
            </a:br>
            <a:endParaRPr lang="ru-RU" sz="2000" b="1" i="1" dirty="0"/>
          </a:p>
        </p:txBody>
      </p:sp>
    </p:spTree>
    <p:extLst>
      <p:ext uri="{BB962C8B-B14F-4D97-AF65-F5344CB8AC3E}">
        <p14:creationId xmlns:p14="http://schemas.microsoft.com/office/powerpoint/2010/main" val="171708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7999"/>
          </a:xfrm>
          <a:prstGeom prst="rect">
            <a:avLst/>
          </a:prstGeom>
        </p:spPr>
      </p:pic>
      <p:sp>
        <p:nvSpPr>
          <p:cNvPr id="2" name="Заголовок 1"/>
          <p:cNvSpPr>
            <a:spLocks noGrp="1"/>
          </p:cNvSpPr>
          <p:nvPr>
            <p:ph type="title"/>
          </p:nvPr>
        </p:nvSpPr>
        <p:spPr>
          <a:xfrm>
            <a:off x="755576" y="836712"/>
            <a:ext cx="7344816" cy="5472608"/>
          </a:xfrm>
        </p:spPr>
        <p:txBody>
          <a:bodyPr>
            <a:normAutofit/>
          </a:bodyPr>
          <a:lstStyle/>
          <a:p>
            <a:r>
              <a:rPr lang="ru-RU" sz="2000" b="1" i="1" dirty="0"/>
              <a:t>Комплексы, входящие в утреннюю гимнастику, я беру из методических пособий или составляю сама, чаще - с использованием пособий: гимнастических палок, флажков, гантелей, кубиков, детских экспандеров. Детям особенно нравятся упражнения со стульчиками, скамейками</a:t>
            </a:r>
            <a:r>
              <a:rPr lang="ru-RU" sz="2000" b="1" i="1" dirty="0" smtClean="0"/>
              <a:t>. Наш </a:t>
            </a:r>
            <a:r>
              <a:rPr lang="ru-RU" sz="2000" b="1" i="1" dirty="0"/>
              <a:t>детский сад посещают дети, страдающие плоскостопием, нарушением осанки, </a:t>
            </a:r>
            <a:r>
              <a:rPr lang="ru-RU" sz="2000" b="1" i="1" dirty="0" smtClean="0"/>
              <a:t> </a:t>
            </a:r>
            <a:r>
              <a:rPr lang="ru-RU" sz="2000" b="1" i="1" dirty="0"/>
              <a:t>поэтому в утреннюю гимнастику я стараюсь включать упражнения для коррекции осанки и профилактики плоскостопия. Не забываю и о дыхательной гимнастике.</a:t>
            </a:r>
            <a:br>
              <a:rPr lang="ru-RU" sz="2000" b="1" i="1" dirty="0"/>
            </a:br>
            <a:r>
              <a:rPr lang="ru-RU" sz="2000" b="1" i="1" dirty="0"/>
              <a:t>Хочется поделиться опытом проведения зарядки игрового характера для </a:t>
            </a:r>
            <a:r>
              <a:rPr lang="ru-RU" sz="2000" b="1" i="1" dirty="0" smtClean="0"/>
              <a:t>детей.</a:t>
            </a:r>
            <a:r>
              <a:rPr lang="ru-RU" sz="2000" b="1" i="1" dirty="0"/>
              <a:t/>
            </a:r>
            <a:br>
              <a:rPr lang="ru-RU" sz="2000" b="1" i="1" dirty="0"/>
            </a:br>
            <a:r>
              <a:rPr lang="ru-RU" sz="2000" b="1" i="1" dirty="0"/>
              <a:t>Вы можете спросить: «Надо ли постоянно играть с детьми?». Уверена, надо.</a:t>
            </a:r>
            <a:br>
              <a:rPr lang="ru-RU" sz="2000" b="1" i="1" dirty="0"/>
            </a:br>
            <a:endParaRPr lang="ru-RU" sz="2000" b="1" i="1" dirty="0"/>
          </a:p>
        </p:txBody>
      </p:sp>
    </p:spTree>
    <p:extLst>
      <p:ext uri="{BB962C8B-B14F-4D97-AF65-F5344CB8AC3E}">
        <p14:creationId xmlns:p14="http://schemas.microsoft.com/office/powerpoint/2010/main" val="164326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 y="0"/>
            <a:ext cx="9152013" cy="6858000"/>
          </a:xfrm>
          <a:prstGeom prst="rect">
            <a:avLst/>
          </a:prstGeom>
        </p:spPr>
      </p:pic>
      <p:sp>
        <p:nvSpPr>
          <p:cNvPr id="2" name="Заголовок 1"/>
          <p:cNvSpPr>
            <a:spLocks noGrp="1"/>
          </p:cNvSpPr>
          <p:nvPr>
            <p:ph type="title"/>
          </p:nvPr>
        </p:nvSpPr>
        <p:spPr>
          <a:xfrm>
            <a:off x="4716016" y="404664"/>
            <a:ext cx="3600400" cy="6048672"/>
          </a:xfrm>
        </p:spPr>
        <p:txBody>
          <a:bodyPr>
            <a:normAutofit fontScale="90000"/>
          </a:bodyPr>
          <a:lstStyle/>
          <a:p>
            <a:r>
              <a:rPr lang="ru-RU" sz="2000" b="1" i="1" dirty="0"/>
              <a:t>Во </a:t>
            </a:r>
            <a:r>
              <a:rPr lang="ru-RU" sz="2000" b="1" i="1" dirty="0" smtClean="0"/>
              <a:t>первых, </a:t>
            </a:r>
            <a:r>
              <a:rPr lang="ru-RU" sz="2000" b="1" i="1" dirty="0"/>
              <a:t>чтобы создать положительный эмоциональный фон, поднять настроение детей. По утрам некоторые из них плачут, ссорятся, «требуют» маму, не идут на контакт, иногда просто не хотят ничем заниматься. </a:t>
            </a:r>
            <a:r>
              <a:rPr lang="ru-RU" sz="2000" b="1" i="1" dirty="0" smtClean="0"/>
              <a:t/>
            </a:r>
            <a:br>
              <a:rPr lang="ru-RU" sz="2000" b="1" i="1" dirty="0" smtClean="0"/>
            </a:br>
            <a:r>
              <a:rPr lang="ru-RU" sz="2000" b="1" i="1" dirty="0" smtClean="0"/>
              <a:t>Какая </a:t>
            </a:r>
            <a:r>
              <a:rPr lang="ru-RU" sz="2000" b="1" i="1" dirty="0"/>
              <a:t>уж тут гимнастика! </a:t>
            </a:r>
            <a:r>
              <a:rPr lang="ru-RU" sz="2000" b="1" i="1" dirty="0" smtClean="0"/>
              <a:t/>
            </a:r>
            <a:br>
              <a:rPr lang="ru-RU" sz="2000" b="1" i="1" dirty="0" smtClean="0"/>
            </a:br>
            <a:r>
              <a:rPr lang="ru-RU" sz="2000" b="1" i="1" dirty="0" smtClean="0"/>
              <a:t>А </a:t>
            </a:r>
            <a:r>
              <a:rPr lang="ru-RU" sz="2000" b="1" i="1" dirty="0"/>
              <a:t>вот поход в гости к любимому герою, неожиданное появление им интересного гостя, улыбка, веселый танец музыка приводят детей в нормальное состояние. Они перестают плакать, начинают заниматься - уже хорошо.</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27583" y="840828"/>
            <a:ext cx="3960441" cy="2588171"/>
          </a:xfrm>
          <a:prstGeom prst="rect">
            <a:avLst/>
          </a:prstGeom>
          <a:effectLst>
            <a:softEdge rad="1270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99589" y="3557794"/>
            <a:ext cx="3888434" cy="2535502"/>
          </a:xfrm>
          <a:prstGeom prst="rect">
            <a:avLst/>
          </a:prstGeom>
          <a:effectLst>
            <a:softEdge rad="127000"/>
          </a:effectLst>
        </p:spPr>
      </p:pic>
    </p:spTree>
    <p:extLst>
      <p:ext uri="{BB962C8B-B14F-4D97-AF65-F5344CB8AC3E}">
        <p14:creationId xmlns:p14="http://schemas.microsoft.com/office/powerpoint/2010/main" val="47770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7999"/>
          </a:xfrm>
          <a:prstGeom prst="rect">
            <a:avLst/>
          </a:prstGeom>
        </p:spPr>
      </p:pic>
      <p:sp>
        <p:nvSpPr>
          <p:cNvPr id="2" name="Заголовок 1"/>
          <p:cNvSpPr>
            <a:spLocks noGrp="1"/>
          </p:cNvSpPr>
          <p:nvPr>
            <p:ph type="title"/>
          </p:nvPr>
        </p:nvSpPr>
        <p:spPr>
          <a:xfrm>
            <a:off x="971600" y="620688"/>
            <a:ext cx="3312368" cy="5688632"/>
          </a:xfrm>
        </p:spPr>
        <p:txBody>
          <a:bodyPr>
            <a:normAutofit/>
          </a:bodyPr>
          <a:lstStyle/>
          <a:p>
            <a:r>
              <a:rPr lang="ru-RU" sz="2000" b="1" i="1" dirty="0" smtClean="0"/>
              <a:t> </a:t>
            </a:r>
            <a:r>
              <a:rPr lang="ru-RU" sz="2000" b="1" i="1" dirty="0"/>
              <a:t>Во-вторых, игра нужна для того, чтобы заинтересовать дошкольников новыми знаниями, чтобы им захотелось на время превратиться в смешную и веселую обезьянку или сходить в гости к маленьким мышатам, чтобы, одновременно получая информацию и двигаясь, они познавали окружающий мир, учились любить его и действовать в нем.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23925" y="877214"/>
            <a:ext cx="4536506" cy="2551785"/>
          </a:xfrm>
          <a:prstGeom prst="rect">
            <a:avLst/>
          </a:prstGeom>
          <a:effectLst>
            <a:softEdge rad="317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23927" y="3681027"/>
            <a:ext cx="4416491" cy="2484276"/>
          </a:xfrm>
          <a:prstGeom prst="rect">
            <a:avLst/>
          </a:prstGeom>
          <a:effectLst>
            <a:softEdge rad="317500"/>
          </a:effectLst>
        </p:spPr>
      </p:pic>
    </p:spTree>
    <p:extLst>
      <p:ext uri="{BB962C8B-B14F-4D97-AF65-F5344CB8AC3E}">
        <p14:creationId xmlns:p14="http://schemas.microsoft.com/office/powerpoint/2010/main" val="325395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013" cy="6857999"/>
          </a:xfrm>
          <a:prstGeom prst="rect">
            <a:avLst/>
          </a:prstGeom>
        </p:spPr>
      </p:pic>
      <p:sp>
        <p:nvSpPr>
          <p:cNvPr id="2" name="Заголовок 1"/>
          <p:cNvSpPr>
            <a:spLocks noGrp="1"/>
          </p:cNvSpPr>
          <p:nvPr>
            <p:ph type="title"/>
          </p:nvPr>
        </p:nvSpPr>
        <p:spPr>
          <a:xfrm>
            <a:off x="755576" y="332656"/>
            <a:ext cx="7416824" cy="5688632"/>
          </a:xfrm>
        </p:spPr>
        <p:txBody>
          <a:bodyPr>
            <a:normAutofit/>
          </a:bodyPr>
          <a:lstStyle/>
          <a:p>
            <a:r>
              <a:rPr lang="ru-RU" sz="2000" b="1" i="1" dirty="0" smtClean="0"/>
              <a:t/>
            </a:r>
            <a:br>
              <a:rPr lang="ru-RU" sz="2000" b="1" i="1" dirty="0" smtClean="0"/>
            </a:br>
            <a:r>
              <a:rPr lang="ru-RU" sz="2000" b="1" i="1" dirty="0"/>
              <a:t/>
            </a:r>
            <a:br>
              <a:rPr lang="ru-RU" sz="2000" b="1" i="1" dirty="0"/>
            </a:br>
            <a:r>
              <a:rPr lang="ru-RU" sz="2000" b="1" i="1" dirty="0" smtClean="0"/>
              <a:t/>
            </a:r>
            <a:br>
              <a:rPr lang="ru-RU" sz="2000" b="1" i="1" dirty="0" smtClean="0"/>
            </a:br>
            <a:r>
              <a:rPr lang="ru-RU" sz="2000" b="1" i="1" dirty="0" smtClean="0"/>
              <a:t>Каждый </a:t>
            </a:r>
            <a:r>
              <a:rPr lang="ru-RU" sz="2000" b="1" i="1" dirty="0"/>
              <a:t>комплекс утренней гимнастики игрового характера имеет свой сюжет, героем которого является интересный и знакомый детям персонаж. Заранее подготовленные костюмы, шапочки, маски, красивые, яркие игрушки привлекают внимание детей, заставляют эмоционально, радостно выполнять упражнения.</a:t>
            </a:r>
            <a:br>
              <a:rPr lang="ru-RU" sz="2000" b="1" i="1" dirty="0"/>
            </a:br>
            <a:r>
              <a:rPr lang="ru-RU" sz="2000" b="1" i="1" dirty="0"/>
              <a:t>Утренняя гимнастика пройдет гораздо эффективнее, если будет сопровождаться музыкой, которая воздействует на эмоции, детей, создает у них хорошее настроение.</a:t>
            </a:r>
            <a:br>
              <a:rPr lang="ru-RU" sz="2000" b="1" i="1" dirty="0"/>
            </a:br>
            <a:r>
              <a:rPr lang="ru-RU" sz="2000" b="1" i="1" dirty="0"/>
              <a:t>Комплексы утренней гимнастики для детей 3-4 лет состоят из четырех-пяти упражнений общеразвивающего характера (ходьба, подскоки на месте, бег). В начале занятия предусматривается кратковременная ходьба разными способами.</a:t>
            </a:r>
            <a:br>
              <a:rPr lang="ru-RU" sz="2000" b="1" i="1" dirty="0"/>
            </a:br>
            <a:endParaRPr lang="ru-RU" sz="2000" b="1" i="1" dirty="0"/>
          </a:p>
        </p:txBody>
      </p:sp>
    </p:spTree>
    <p:extLst>
      <p:ext uri="{BB962C8B-B14F-4D97-AF65-F5344CB8AC3E}">
        <p14:creationId xmlns:p14="http://schemas.microsoft.com/office/powerpoint/2010/main" val="19054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7999"/>
          </a:xfrm>
          <a:prstGeom prst="rect">
            <a:avLst/>
          </a:prstGeom>
        </p:spPr>
      </p:pic>
      <p:sp>
        <p:nvSpPr>
          <p:cNvPr id="2" name="Заголовок 1"/>
          <p:cNvSpPr>
            <a:spLocks noGrp="1"/>
          </p:cNvSpPr>
          <p:nvPr>
            <p:ph type="title"/>
          </p:nvPr>
        </p:nvSpPr>
        <p:spPr>
          <a:xfrm>
            <a:off x="827584" y="476672"/>
            <a:ext cx="7848872" cy="6264696"/>
          </a:xfrm>
        </p:spPr>
        <p:txBody>
          <a:bodyPr>
            <a:noAutofit/>
          </a:bodyPr>
          <a:lstStyle/>
          <a:p>
            <a:r>
              <a:rPr lang="ru-RU" sz="2000" b="1" i="1" dirty="0" smtClean="0"/>
              <a:t>Для </a:t>
            </a:r>
            <a:r>
              <a:rPr lang="ru-RU" sz="2000" b="1" i="1" dirty="0"/>
              <a:t>утренней гимнастики подбираются известные детям упражнения, простые по структуре. После интенсивных двигательных нагрузок необходимо упражнение для восстановления дыхания.</a:t>
            </a:r>
            <a:br>
              <a:rPr lang="ru-RU" sz="2000" b="1" i="1" dirty="0"/>
            </a:br>
            <a:r>
              <a:rPr lang="ru-RU" sz="2000" b="1" i="1" dirty="0"/>
              <a:t>Последовательность упражнений классическая: сначала для плечевого пояса и рук, затем для ног и туловища.</a:t>
            </a:r>
            <a:br>
              <a:rPr lang="ru-RU" sz="2000" b="1" i="1" dirty="0"/>
            </a:br>
            <a:r>
              <a:rPr lang="ru-RU" sz="2000" b="1" i="1" dirty="0"/>
              <a:t>Используются различные исходные положения: стоя, сидя, лежа на спине и на животе.</a:t>
            </a:r>
            <a:br>
              <a:rPr lang="ru-RU" sz="2000" b="1" i="1" dirty="0"/>
            </a:br>
            <a:r>
              <a:rPr lang="ru-RU" sz="2000" b="1" i="1" dirty="0"/>
              <a:t>Иногда в утреннюю гимнастику включаю игры и упражнения, на снятие психоэмоционального напряжения или игры на развитие умения чувствовать настроение и сопереживать окружающим.</a:t>
            </a:r>
            <a:br>
              <a:rPr lang="ru-RU" sz="2000" b="1" i="1" dirty="0"/>
            </a:br>
            <a:r>
              <a:rPr lang="ru-RU" sz="2000" b="1" i="1" dirty="0"/>
              <a:t>В  утреннюю  гимнастику  включаю скороговорки и  </a:t>
            </a:r>
            <a:r>
              <a:rPr lang="ru-RU" sz="2000" b="1" i="1" dirty="0" err="1"/>
              <a:t>чистоговорки</a:t>
            </a:r>
            <a:r>
              <a:rPr lang="ru-RU" sz="2000" b="1" i="1" dirty="0"/>
              <a:t> для заучивания, четкого произношения, развития памяти у детей. </a:t>
            </a:r>
            <a:br>
              <a:rPr lang="ru-RU" sz="2000" b="1" i="1" dirty="0"/>
            </a:br>
            <a:r>
              <a:rPr lang="ru-RU" sz="2000" b="1" i="1" dirty="0"/>
              <a:t>Времени на утреннюю гимнастику отводится немного, поэтому пояснения и указания педагога должны быть четкими, краткими, понятными для детей.</a:t>
            </a:r>
            <a:br>
              <a:rPr lang="ru-RU" sz="2000" b="1" i="1" dirty="0"/>
            </a:br>
            <a:endParaRPr lang="ru-RU" sz="2000" b="1" i="1" dirty="0"/>
          </a:p>
        </p:txBody>
      </p:sp>
    </p:spTree>
    <p:extLst>
      <p:ext uri="{BB962C8B-B14F-4D97-AF65-F5344CB8AC3E}">
        <p14:creationId xmlns:p14="http://schemas.microsoft.com/office/powerpoint/2010/main" val="376356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692696"/>
            <a:ext cx="7776864" cy="5688632"/>
          </a:xfrm>
          <a:ln>
            <a:solidFill>
              <a:schemeClr val="accent1"/>
            </a:solidFill>
          </a:ln>
        </p:spPr>
        <p:txBody>
          <a:bodyPr>
            <a:normAutofit/>
          </a:bodyPr>
          <a:lstStyle/>
          <a:p>
            <a:r>
              <a:rPr lang="ru-RU" sz="2000" b="1" i="1" dirty="0" smtClean="0"/>
              <a:t>Лучшим </a:t>
            </a:r>
            <a:r>
              <a:rPr lang="ru-RU" sz="2000" b="1" i="1" dirty="0"/>
              <a:t>примером для ребенка являются его родители. Встав утром, включайте веселую музыку и вовлекайте кроху в веселую зарядку. Конечно, подготовиться нужно заранее. Хорошо, если все члены семьи первые месяцы будут организованно выходить и делать упражнения в коллективе. Тогда малыш поймет, что это необходимо всем. Утренняя зарядка для ребенка будет чем-то естественным. Обязательно проветрите комнату перед началом занятий. Летом не стесняйтесь выйти на улицу и провести зарядку на свежем воздухе. Польза будет огромная, так еще и хороший пример подадите соседям. Чтобы не спугнуть малыша, начать можно с самого простого. Выполняйте следующий комплекс: наклоны в стороны; бег по кругу; 10 приседаний; ходьба на месте (колени поднимайте как можно выше); в качестве небольшой растяжки попробуйте наклониться и достать пальцами до пола. Для первой недели таких упражнений будет вполне достаточно. Дальше начинайте усложнять процесс и выполняйте еще несколько несложных подходов.</a:t>
            </a:r>
          </a:p>
        </p:txBody>
      </p:sp>
    </p:spTree>
    <p:extLst>
      <p:ext uri="{BB962C8B-B14F-4D97-AF65-F5344CB8AC3E}">
        <p14:creationId xmlns:p14="http://schemas.microsoft.com/office/powerpoint/2010/main" val="36438347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381</Words>
  <Application>Microsoft Office PowerPoint</Application>
  <PresentationFormat>Экран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Муниципальное бюджетное дошкольное общеобразовательное учреждение «Детский сад №32 «Родничок» комбинированного вида.   Тема по  самообразованию «Утренняя гимнастика для малышей как средство развития звуковой культуры речи».                                                                                                                                                           Воспитатель                                                                      Сидорова Вера Иосифовна                                                                               группы «Капелька»                                                            1 квалификационная категория            </vt:lpstr>
      <vt:lpstr>Актуальность  Утренняя гимнастика - одно из средств оздоровления и профилактики болезней.  Актуальность  заключается в том, что детей, которые регулярно занимаются гимнастикой, пропадает сонливое состояние, появляется чувство бодрости, наступает эмоциональный подъем, повышается работоспособность. Вспомните, как вы встаете по утрам, особенно зимой, когда так и хочется еще понежиться в постели? Вам трудно встать? А ребенку? Необходимость сразу после пробуждения приступить к выполнению упражнений требует волевых усилий, а значит, воспитывает у ребенка волю, настойчивость, дисциплину. </vt:lpstr>
      <vt:lpstr>Цель:   Обучение воспроизведению звукоподражаний, развивать речевой слух, дыхание, силу голоса  и правильное произношение звуков. Задачи: - обучение навыков говорить громко, не торопясь, четко произносить слова; - формировать умение вслушиваться в звучание слов; - обучать правильно и четко произносить все гласные звуки, простые согласные и свистящие, совершенствовать артикуляцию; - готовить к правильному произношению шипящих звуков; - побуждать правильно пользоваться интонацией, протяжно и плавно производить выдох через рот. </vt:lpstr>
      <vt:lpstr>Комплексы, входящие в утреннюю гимнастику, я беру из методических пособий или составляю сама, чаще - с использованием пособий: гимнастических палок, флажков, гантелей, кубиков, детских экспандеров. Детям особенно нравятся упражнения со стульчиками, скамейками. Наш детский сад посещают дети, страдающие плоскостопием, нарушением осанки,  поэтому в утреннюю гимнастику я стараюсь включать упражнения для коррекции осанки и профилактики плоскостопия. Не забываю и о дыхательной гимнастике. Хочется поделиться опытом проведения зарядки игрового характера для детей. Вы можете спросить: «Надо ли постоянно играть с детьми?». Уверена, надо. </vt:lpstr>
      <vt:lpstr>Во первых, чтобы создать положительный эмоциональный фон, поднять настроение детей. По утрам некоторые из них плачут, ссорятся, «требуют» маму, не идут на контакт, иногда просто не хотят ничем заниматься.  Какая уж тут гимнастика!  А вот поход в гости к любимому герою, неожиданное появление им интересного гостя, улыбка, веселый танец музыка приводят детей в нормальное состояние. Они перестают плакать, начинают заниматься - уже хорошо.</vt:lpstr>
      <vt:lpstr> Во-вторых, игра нужна для того, чтобы заинтересовать дошкольников новыми знаниями, чтобы им захотелось на время превратиться в смешную и веселую обезьянку или сходить в гости к маленьким мышатам, чтобы, одновременно получая информацию и двигаясь, они познавали окружающий мир, учились любить его и действовать в нем. </vt:lpstr>
      <vt:lpstr>   Каждый комплекс утренней гимнастики игрового характера имеет свой сюжет, героем которого является интересный и знакомый детям персонаж. Заранее подготовленные костюмы, шапочки, маски, красивые, яркие игрушки привлекают внимание детей, заставляют эмоционально, радостно выполнять упражнения. Утренняя гимнастика пройдет гораздо эффективнее, если будет сопровождаться музыкой, которая воздействует на эмоции, детей, создает у них хорошее настроение. Комплексы утренней гимнастики для детей 3-4 лет состоят из четырех-пяти упражнений общеразвивающего характера (ходьба, подскоки на месте, бег). В начале занятия предусматривается кратковременная ходьба разными способами. </vt:lpstr>
      <vt:lpstr>Для утренней гимнастики подбираются известные детям упражнения, простые по структуре. После интенсивных двигательных нагрузок необходимо упражнение для восстановления дыхания. Последовательность упражнений классическая: сначала для плечевого пояса и рук, затем для ног и туловища. Используются различные исходные положения: стоя, сидя, лежа на спине и на животе. Иногда в утреннюю гимнастику включаю игры и упражнения, на снятие психоэмоционального напряжения или игры на развитие умения чувствовать настроение и сопереживать окружающим. В  утреннюю  гимнастику  включаю скороговорки и  чистоговорки для заучивания, четкого произношения, развития памяти у детей.  Времени на утреннюю гимнастику отводится немного, поэтому пояснения и указания педагога должны быть четкими, краткими, понятными для детей. </vt:lpstr>
      <vt:lpstr>Лучшим примером для ребенка являются его родители. Встав утром, включайте веселую музыку и вовлекайте кроху в веселую зарядку. Конечно, подготовиться нужно заранее. Хорошо, если все члены семьи первые месяцы будут организованно выходить и делать упражнения в коллективе. Тогда малыш поймет, что это необходимо всем. Утренняя зарядка для ребенка будет чем-то естественным. Обязательно проветрите комнату перед началом занятий. Летом не стесняйтесь выйти на улицу и провести зарядку на свежем воздухе. Польза будет огромная, так еще и хороший пример подадите соседям. Чтобы не спугнуть малыша, начать можно с самого простого. Выполняйте следующий комплекс: наклоны в стороны; бег по кругу; 10 приседаний; ходьба на месте (колени поднимайте как можно выше); в качестве небольшой растяжки попробуйте наклониться и достать пальцами до пола. Для первой недели таких упражнений будет вполне достаточно. Дальше начинайте усложнять процесс и выполняйте еще несколько несложных подходов.</vt:lpstr>
      <vt:lpstr>Выйти на улицу и провести зарядку на свежем воздухе. Польза будет огромная, так еще и хороший пример подадите соседям.</vt:lpstr>
      <vt:lpstr>                                                     Литература: 1.Максаков А.И. Воспитание звуковой культуры речи у дошкольников. Пособие для педагогов дошкольных учреждений. 2-е изд. - М.: Мозаика-Синтез, 2005. — 64 с.        2.Бородич А.М. Методика развития речи детей: Учеб.пособие для студентов пед.ин-тов по спец. “Дошкольная педагогика и психология”. / А.М. Бородич - 2-е изд. - М.: Просвещение, 1981. - 255 с. 3.Фомичева М.Ф. Воспитание у детей правильного звукопроизношения: Практикум по логопедии; Учеб. пособие для учащихся пед. уч-щ по спец.0308 “Дошк.воспитание”. - М.:Просвещение, 1989, - 239 с. 4.Интернет ресурс https://www.syl.ru/article/189469/new_utrennyaya-zaryadka-dlya-rebenka-kompleks-uprajneniy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общеобразовательное учреждение «Детский сад №32 «Родничок» комбинированного вида.     Тема по  самообразованию «Утренняя гимнастика для малышей как средство развития звуковой культуры речи».</dc:title>
  <dc:creator>Viktor Sidorov</dc:creator>
  <cp:lastModifiedBy>Viktor Sidorov</cp:lastModifiedBy>
  <cp:revision>23</cp:revision>
  <cp:lastPrinted>2018-05-02T18:00:24Z</cp:lastPrinted>
  <dcterms:created xsi:type="dcterms:W3CDTF">2018-05-02T09:30:45Z</dcterms:created>
  <dcterms:modified xsi:type="dcterms:W3CDTF">2018-05-02T18:37:12Z</dcterms:modified>
</cp:coreProperties>
</file>