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01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0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68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78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48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97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40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62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4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1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7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97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6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3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5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4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86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0E0F4-1BD7-42FB-8D7A-14D8D454E93B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DD6B-C570-4E3A-A7F7-26273AFF4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66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0%D1%81%D1%81%D0%B0%D0%BC,_%D0%9E%D1%80%D0%BC%D1%83%D0%B7" TargetMode="External"/><Relationship Id="rId2" Type="http://schemas.openxmlformats.org/officeDocument/2006/relationships/hyperlink" Target="https://ru.wikipedia.org/wiki/%D0%9B%D1%8D%D0%B9%D0%B0%D1%80%D0%B4,_%D0%9E%D1%81%D1%82%D0%B8%D0%BD_%D0%93%D0%B5%D0%BD%D1%80%D0%B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1%D1%80%D0%B8%D1%82%D0%B0%D0%BD%D1%81%D0%BA%D0%B8%D0%B9_%D0%BC%D1%83%D0%B7%D0%B5%D0%B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2%D1%84%D1%80%D0%B0%D1%82" TargetMode="External"/><Relationship Id="rId2" Type="http://schemas.openxmlformats.org/officeDocument/2006/relationships/hyperlink" Target="https://ru.wikipedia.org/wiki/%D0%A2%D0%B8%D0%B3%D1%80_(%D1%80%D0%B5%D0%BA%D0%B0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появления библиотек.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древнейших </a:t>
            </a:r>
            <a:r>
              <a:rPr lang="ru-RU" dirty="0" smtClean="0"/>
              <a:t>библиотек: библиотечный урок для 5-х классов</a:t>
            </a:r>
          </a:p>
          <a:p>
            <a:pPr algn="ctr"/>
            <a:r>
              <a:rPr lang="ru-RU" dirty="0" smtClean="0"/>
              <a:t>Выполнила: Кожухова Олеся </a:t>
            </a:r>
            <a:r>
              <a:rPr lang="ru-RU" dirty="0" err="1" smtClean="0"/>
              <a:t>Сунагатовна</a:t>
            </a:r>
            <a:r>
              <a:rPr lang="ru-RU" smtClean="0"/>
              <a:t>, педагог-библиотекарь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1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Библиотека Ашшурбанипала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567354"/>
            <a:ext cx="4216994" cy="345537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библиотеке собирали и хранили самые различные документы:</a:t>
            </a:r>
          </a:p>
          <a:p>
            <a:r>
              <a:rPr lang="ru-RU" dirty="0" smtClean="0"/>
              <a:t>донесения, </a:t>
            </a:r>
          </a:p>
          <a:p>
            <a:r>
              <a:rPr lang="ru-RU" dirty="0" smtClean="0"/>
              <a:t>контракты, </a:t>
            </a:r>
          </a:p>
          <a:p>
            <a:r>
              <a:rPr lang="ru-RU" dirty="0" smtClean="0"/>
              <a:t>приказы, </a:t>
            </a:r>
          </a:p>
          <a:p>
            <a:r>
              <a:rPr lang="ru-RU" dirty="0" smtClean="0"/>
              <a:t>жалобы, </a:t>
            </a:r>
          </a:p>
          <a:p>
            <a:r>
              <a:rPr lang="ru-RU" dirty="0" smtClean="0"/>
              <a:t>карты, </a:t>
            </a:r>
          </a:p>
          <a:p>
            <a:r>
              <a:rPr lang="ru-RU" dirty="0" smtClean="0"/>
              <a:t>таблицы по математике, </a:t>
            </a:r>
          </a:p>
          <a:p>
            <a:r>
              <a:rPr lang="ru-RU" dirty="0" smtClean="0"/>
              <a:t>различные мифы и легенды древних шумеров и ассирийцев.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1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Библиотека Ашшурбанипала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2624722"/>
            <a:ext cx="2277207" cy="292322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Здесь хранилось самое древнее литературное </a:t>
            </a:r>
            <a:r>
              <a:rPr lang="ru-RU" dirty="0" smtClean="0"/>
              <a:t>произведение мира, шумерский эпос о Гильгамеше (около 2400 г. до н.э.)</a:t>
            </a:r>
          </a:p>
          <a:p>
            <a:r>
              <a:rPr lang="ru-RU" dirty="0" smtClean="0"/>
              <a:t>Записан он был в стихах на 12 глиняных табличках.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887" y="2336873"/>
            <a:ext cx="296723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Библиотека Ашшурбанипала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После </a:t>
            </a:r>
            <a:r>
              <a:rPr lang="ru-RU" dirty="0"/>
              <a:t>смерти Ашшурбанипала Ассирийское царство подверглось нашествию </a:t>
            </a:r>
            <a:r>
              <a:rPr lang="ru-RU" dirty="0" smtClean="0"/>
              <a:t>кочевников. </a:t>
            </a:r>
          </a:p>
          <a:p>
            <a:r>
              <a:rPr lang="ru-RU" dirty="0" smtClean="0"/>
              <a:t>Жители </a:t>
            </a:r>
            <a:r>
              <a:rPr lang="ru-RU" dirty="0"/>
              <a:t>Ниневии под защитой мощных стен успешно отражали натиск нападавших, пока враг не пошёл на хитрость: перегородил Тигр… </a:t>
            </a:r>
            <a:endParaRPr lang="ru-RU" dirty="0" smtClean="0"/>
          </a:p>
          <a:p>
            <a:r>
              <a:rPr lang="ru-RU" dirty="0" smtClean="0"/>
              <a:t>Вода </a:t>
            </a:r>
            <a:r>
              <a:rPr lang="ru-RU" dirty="0"/>
              <a:t>начала затапливать город, и вскоре население было вынуждено отдать себя на милость победителям</a:t>
            </a:r>
            <a:r>
              <a:rPr lang="ru-RU" dirty="0" smtClean="0"/>
              <a:t>.</a:t>
            </a:r>
          </a:p>
          <a:p>
            <a:r>
              <a:rPr lang="ru-RU" dirty="0"/>
              <a:t>Враги захватили Ниневию, разграбили и разрушили её дома и дворцы.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отличие от золота и драгоценностей, глиняные таблички, хранившиеся в «библиотеке» Ашшурбанипала, не привлекли внимания грабителей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Библиотека оказалась </a:t>
            </a:r>
            <a:r>
              <a:rPr lang="ru-RU" dirty="0"/>
              <a:t>погребённой под руинами тех дворцов, где хранилась</a:t>
            </a:r>
          </a:p>
        </p:txBody>
      </p:sp>
    </p:spTree>
    <p:extLst>
      <p:ext uri="{BB962C8B-B14F-4D97-AF65-F5344CB8AC3E}">
        <p14:creationId xmlns:p14="http://schemas.microsoft.com/office/powerpoint/2010/main" val="9564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Библиотека Ашшурбанипала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 </a:t>
            </a:r>
            <a:r>
              <a:rPr lang="ru-RU" dirty="0" smtClean="0"/>
              <a:t>1849 году</a:t>
            </a:r>
            <a:r>
              <a:rPr lang="ru-RU" dirty="0"/>
              <a:t> большую часть библиотеки (которая хранилась в северо-западном дворце на берегу Евфрата) нашёл британский археолог </a:t>
            </a:r>
            <a:r>
              <a:rPr lang="ru-RU" dirty="0" err="1">
                <a:hlinkClick r:id="rId2" tooltip="Лэйард, Остин Генри"/>
              </a:rPr>
              <a:t>Остин</a:t>
            </a:r>
            <a:r>
              <a:rPr lang="ru-RU" dirty="0">
                <a:hlinkClick r:id="rId2" tooltip="Лэйард, Остин Генри"/>
              </a:rPr>
              <a:t> Генри </a:t>
            </a:r>
            <a:r>
              <a:rPr lang="ru-RU" dirty="0" err="1">
                <a:hlinkClick r:id="rId2" tooltip="Лэйард, Остин Генри"/>
              </a:rPr>
              <a:t>Лэйард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/>
              <a:t>три года ассистент </a:t>
            </a:r>
            <a:r>
              <a:rPr lang="ru-RU" dirty="0" err="1"/>
              <a:t>Лэйарда</a:t>
            </a:r>
            <a:r>
              <a:rPr lang="ru-RU" dirty="0"/>
              <a:t> британский дипломат и путешественник </a:t>
            </a:r>
            <a:r>
              <a:rPr lang="ru-RU" dirty="0" err="1">
                <a:hlinkClick r:id="rId3" tooltip="Рассам, Ормуз"/>
              </a:rPr>
              <a:t>Ормуз</a:t>
            </a:r>
            <a:r>
              <a:rPr lang="ru-RU" dirty="0">
                <a:hlinkClick r:id="rId3" tooltip="Рассам, Ормуз"/>
              </a:rPr>
              <a:t> </a:t>
            </a:r>
            <a:r>
              <a:rPr lang="ru-RU" dirty="0" err="1">
                <a:hlinkClick r:id="rId3" tooltip="Рассам, Ормуз"/>
              </a:rPr>
              <a:t>Рассам</a:t>
            </a:r>
            <a:r>
              <a:rPr lang="ru-RU" dirty="0"/>
              <a:t> в противоположном крыле дворца нашёл вторую часть библиотеки. </a:t>
            </a:r>
            <a:endParaRPr lang="ru-RU" dirty="0" smtClean="0"/>
          </a:p>
          <a:p>
            <a:r>
              <a:rPr lang="ru-RU" dirty="0" smtClean="0"/>
              <a:t>Обе </a:t>
            </a:r>
            <a:r>
              <a:rPr lang="ru-RU" dirty="0"/>
              <a:t>части были вывезены на хранение в </a:t>
            </a:r>
            <a:r>
              <a:rPr lang="ru-RU" dirty="0">
                <a:hlinkClick r:id="rId4" tooltip="Британский музей"/>
              </a:rPr>
              <a:t>Британский музей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1044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Древний Египет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81" y="1950178"/>
            <a:ext cx="3130062" cy="2271842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Древнем Египте писали на </a:t>
            </a:r>
            <a:r>
              <a:rPr lang="ru-RU" i="1" dirty="0" smtClean="0"/>
              <a:t>папирусе.</a:t>
            </a:r>
          </a:p>
          <a:p>
            <a:r>
              <a:rPr lang="ru-RU" dirty="0" smtClean="0"/>
              <a:t>Древние египтяне писали с помощью </a:t>
            </a:r>
            <a:r>
              <a:rPr lang="ru-RU" i="1" dirty="0" smtClean="0"/>
              <a:t>иероглифов.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573" y="4338033"/>
            <a:ext cx="2357189" cy="23709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14" y="4338033"/>
            <a:ext cx="4203456" cy="23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Александрийская библиотека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Самой крупной библиотекой античного мира была Александрийская библиотека – библиотека Александрийского </a:t>
            </a:r>
            <a:r>
              <a:rPr lang="ru-RU" dirty="0" err="1" smtClean="0"/>
              <a:t>мусейона</a:t>
            </a:r>
            <a:r>
              <a:rPr lang="ru-RU" dirty="0" smtClean="0"/>
              <a:t> (музей).</a:t>
            </a:r>
          </a:p>
          <a:p>
            <a:r>
              <a:rPr lang="ru-RU" dirty="0" smtClean="0"/>
              <a:t>В городе Александрия.</a:t>
            </a:r>
          </a:p>
          <a:p>
            <a:r>
              <a:rPr lang="ru-RU" dirty="0" smtClean="0"/>
              <a:t>Она была основана в начале </a:t>
            </a:r>
            <a:r>
              <a:rPr lang="en-US" dirty="0" smtClean="0"/>
              <a:t>III </a:t>
            </a:r>
            <a:r>
              <a:rPr lang="ru-RU" dirty="0" smtClean="0"/>
              <a:t>в. до н. э. царем Птолемеем </a:t>
            </a:r>
            <a:r>
              <a:rPr lang="en-US" dirty="0" smtClean="0"/>
              <a:t>I </a:t>
            </a:r>
            <a:r>
              <a:rPr lang="ru-RU" dirty="0" err="1" smtClean="0"/>
              <a:t>Сотером</a:t>
            </a:r>
            <a:r>
              <a:rPr lang="ru-RU" dirty="0" smtClean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336800"/>
            <a:ext cx="4519857" cy="3967285"/>
          </a:xfrm>
        </p:spPr>
      </p:pic>
    </p:spTree>
    <p:extLst>
      <p:ext uri="{BB962C8B-B14F-4D97-AF65-F5344CB8AC3E}">
        <p14:creationId xmlns:p14="http://schemas.microsoft.com/office/powerpoint/2010/main" val="40326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Александрийская библиотека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2336873"/>
            <a:ext cx="4815742" cy="331658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Здесь хранились 700 </a:t>
            </a:r>
            <a:r>
              <a:rPr lang="ru-RU" dirty="0" err="1"/>
              <a:t>тыс</a:t>
            </a:r>
            <a:r>
              <a:rPr lang="ru-RU" dirty="0"/>
              <a:t> папирусных </a:t>
            </a:r>
            <a:r>
              <a:rPr lang="ru-RU" dirty="0" smtClean="0"/>
              <a:t>свитков</a:t>
            </a:r>
            <a:r>
              <a:rPr lang="ru-RU" dirty="0"/>
              <a:t> </a:t>
            </a:r>
            <a:r>
              <a:rPr lang="ru-RU" dirty="0" smtClean="0"/>
              <a:t>по истории, риторике, философии, медицине, законодательству.</a:t>
            </a:r>
          </a:p>
          <a:p>
            <a:r>
              <a:rPr lang="ru-RU" dirty="0" smtClean="0"/>
              <a:t>В разные годы в библиотеке работали Архимед, математик Эвклид.</a:t>
            </a:r>
          </a:p>
          <a:p>
            <a:r>
              <a:rPr lang="ru-RU" dirty="0" smtClean="0"/>
              <a:t>Свитки располагались по именам авторов.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3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Александрийская библиотека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47 г. до н.э. большая часть фондов библиотеки по распоряжению Юлия Цезаря была подготовлена для отправки в Рим.</a:t>
            </a:r>
          </a:p>
          <a:p>
            <a:r>
              <a:rPr lang="ru-RU" dirty="0" smtClean="0"/>
              <a:t>Когда свитки пытались вывезти, возник пожар, большинство их погибло в огне.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16" y="2336800"/>
            <a:ext cx="5082284" cy="4011246"/>
          </a:xfrm>
        </p:spPr>
      </p:pic>
    </p:spTree>
    <p:extLst>
      <p:ext uri="{BB962C8B-B14F-4D97-AF65-F5344CB8AC3E}">
        <p14:creationId xmlns:p14="http://schemas.microsoft.com/office/powerpoint/2010/main" val="1233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Александрийская библиотека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Окончательно разгромили библиотеку арабы.</a:t>
            </a:r>
          </a:p>
          <a:p>
            <a:r>
              <a:rPr lang="ru-RU" dirty="0" smtClean="0"/>
              <a:t>Халиф Омар в 642 г., захватив Александрию, приказал топить библиотечными свитками александрийские бани.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549769"/>
            <a:ext cx="4700588" cy="3386420"/>
          </a:xfrm>
        </p:spPr>
      </p:pic>
    </p:spTree>
    <p:extLst>
      <p:ext uri="{BB962C8B-B14F-4D97-AF65-F5344CB8AC3E}">
        <p14:creationId xmlns:p14="http://schemas.microsoft.com/office/powerpoint/2010/main" val="13802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Александрийская библиотека в наши дни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1" y="2523392"/>
            <a:ext cx="4334607" cy="353450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2002 г. библиотека была восстановлена, благодаря ЮНЕСКО.</a:t>
            </a:r>
          </a:p>
          <a:p>
            <a:r>
              <a:rPr lang="ru-RU" dirty="0" smtClean="0"/>
              <a:t>Над проектом здания работали норвежские архитекторы.</a:t>
            </a:r>
          </a:p>
          <a:p>
            <a:r>
              <a:rPr lang="ru-RU" dirty="0" smtClean="0"/>
              <a:t>Строительство продолжалось 7 лет.</a:t>
            </a:r>
          </a:p>
          <a:p>
            <a:r>
              <a:rPr lang="ru-RU" dirty="0" smtClean="0"/>
              <a:t>Есть хранилище для 8 млн. томов книг (пока хранится 500 тыс.)</a:t>
            </a:r>
          </a:p>
          <a:p>
            <a:r>
              <a:rPr lang="ru-RU" dirty="0" smtClean="0"/>
              <a:t>Есть и отдельно стоящий планетарий.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98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Древнее </a:t>
            </a:r>
            <a:r>
              <a:rPr lang="ru-RU" dirty="0" err="1" smtClean="0"/>
              <a:t>Двуречье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Первые сведения о существовании библиотек относятся ко времени расцвета культур народов </a:t>
            </a:r>
            <a:r>
              <a:rPr lang="ru-RU" dirty="0" err="1" smtClean="0"/>
              <a:t>Двуречья</a:t>
            </a:r>
            <a:r>
              <a:rPr lang="ru-RU" dirty="0" smtClean="0"/>
              <a:t> (Древняя </a:t>
            </a:r>
            <a:r>
              <a:rPr lang="ru-RU" dirty="0" err="1" smtClean="0"/>
              <a:t>Месопатамия</a:t>
            </a:r>
            <a:r>
              <a:rPr lang="ru-RU" dirty="0" smtClean="0"/>
              <a:t>).</a:t>
            </a:r>
          </a:p>
          <a:p>
            <a:r>
              <a:rPr lang="ru-RU" b="1" dirty="0"/>
              <a:t>Древняя Месопотамия</a:t>
            </a:r>
            <a:r>
              <a:rPr lang="ru-RU" dirty="0"/>
              <a:t> </a:t>
            </a:r>
            <a:r>
              <a:rPr lang="ru-RU" dirty="0" smtClean="0"/>
              <a:t>находилась</a:t>
            </a:r>
            <a:r>
              <a:rPr lang="ru-RU" dirty="0"/>
              <a:t> в долине рек </a:t>
            </a:r>
            <a:r>
              <a:rPr lang="ru-RU" dirty="0">
                <a:hlinkClick r:id="rId2" tooltip="Тигр (река)"/>
              </a:rPr>
              <a:t>Тигр</a:t>
            </a:r>
            <a:r>
              <a:rPr lang="ru-RU" dirty="0"/>
              <a:t> и </a:t>
            </a:r>
            <a:r>
              <a:rPr lang="ru-RU" dirty="0" smtClean="0">
                <a:hlinkClick r:id="rId3" tooltip="Евфрат"/>
              </a:rPr>
              <a:t>Евфрат</a:t>
            </a:r>
            <a:r>
              <a:rPr lang="ru-RU" dirty="0" smtClean="0"/>
              <a:t>.</a:t>
            </a:r>
          </a:p>
          <a:p>
            <a:r>
              <a:rPr lang="ru-RU" dirty="0"/>
              <a:t>На протяжении конца 2-го — начала 1-го тысячелетия до н. э. в </a:t>
            </a:r>
            <a:r>
              <a:rPr lang="ru-RU" b="1" dirty="0"/>
              <a:t>Месопотамии</a:t>
            </a:r>
            <a:r>
              <a:rPr lang="ru-RU" dirty="0"/>
              <a:t> сосуществовали два сильнейших </a:t>
            </a:r>
            <a:r>
              <a:rPr lang="ru-RU" b="1" dirty="0"/>
              <a:t>царства</a:t>
            </a:r>
            <a:r>
              <a:rPr lang="ru-RU" dirty="0"/>
              <a:t>: </a:t>
            </a:r>
            <a:r>
              <a:rPr lang="ru-RU" dirty="0" err="1"/>
              <a:t>Вавилония</a:t>
            </a:r>
            <a:r>
              <a:rPr lang="ru-RU" dirty="0"/>
              <a:t> (на юге) и Ассирия (на </a:t>
            </a:r>
            <a:r>
              <a:rPr lang="ru-RU" dirty="0" smtClean="0"/>
              <a:t>севере).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138" y="2637691"/>
            <a:ext cx="2230315" cy="32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Александрийская библиотека в наши дни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библиотеке собрана коллекция ценнейших арабских манускриптов</a:t>
            </a:r>
            <a:r>
              <a:rPr lang="en-US" dirty="0" smtClean="0"/>
              <a:t> VII-VIII </a:t>
            </a:r>
            <a:r>
              <a:rPr lang="ru-RU" dirty="0" smtClean="0"/>
              <a:t>вв. и факсимильная копия атласа мира Клавдия Птолемея.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409092"/>
            <a:ext cx="5316904" cy="3982916"/>
          </a:xfrm>
        </p:spPr>
      </p:pic>
    </p:spTree>
    <p:extLst>
      <p:ext uri="{BB962C8B-B14F-4D97-AF65-F5344CB8AC3E}">
        <p14:creationId xmlns:p14="http://schemas.microsoft.com/office/powerpoint/2010/main" val="36429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Древняя Русь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Древней Руси для письма использовали </a:t>
            </a:r>
            <a:r>
              <a:rPr lang="ru-RU" i="1" dirty="0" smtClean="0"/>
              <a:t>бересту (берестяные грамоты).</a:t>
            </a:r>
          </a:p>
          <a:p>
            <a:r>
              <a:rPr lang="ru-RU" dirty="0" smtClean="0"/>
              <a:t>Первые </a:t>
            </a:r>
            <a:r>
              <a:rPr lang="ru-RU" dirty="0"/>
              <a:t>сведения о появлении </a:t>
            </a:r>
            <a:r>
              <a:rPr lang="ru-RU" dirty="0" smtClean="0"/>
              <a:t>рукописных книг относятся </a:t>
            </a:r>
            <a:r>
              <a:rPr lang="ru-RU" dirty="0"/>
              <a:t>примерно к 9-10 вв. </a:t>
            </a:r>
            <a:endParaRPr lang="ru-RU" dirty="0" smtClean="0"/>
          </a:p>
          <a:p>
            <a:r>
              <a:rPr lang="ru-RU" dirty="0" smtClean="0"/>
              <a:t>В это время широко </a:t>
            </a:r>
            <a:r>
              <a:rPr lang="ru-RU" dirty="0"/>
              <a:t>распространялась письменность: переписка древнерусских и перевод иностранных книг.</a:t>
            </a:r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65" y="2337326"/>
            <a:ext cx="4528712" cy="3598863"/>
          </a:xfrm>
        </p:spPr>
      </p:pic>
    </p:spTree>
    <p:extLst>
      <p:ext uri="{BB962C8B-B14F-4D97-AF65-F5344CB8AC3E}">
        <p14:creationId xmlns:p14="http://schemas.microsoft.com/office/powerpoint/2010/main" val="6639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Рукописные книги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Создание рукописной книги было делом трудоемким, да и сам материал - пергамент - был дорог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Переплеты </a:t>
            </a:r>
            <a:r>
              <a:rPr lang="ru-RU" dirty="0"/>
              <a:t>книг делались из деревянных досок, обшитых кожей и часто украшенных драгоценными металлами и самоцветами. </a:t>
            </a:r>
            <a:endParaRPr lang="ru-RU" dirty="0" smtClean="0"/>
          </a:p>
          <a:p>
            <a:r>
              <a:rPr lang="ru-RU" dirty="0" smtClean="0"/>
              <a:t>Иметь </a:t>
            </a:r>
            <a:r>
              <a:rPr lang="ru-RU" dirty="0"/>
              <a:t>такую рукописную книгу в личной собственности мог только очень богатый человек </a:t>
            </a:r>
            <a:r>
              <a:rPr lang="ru-RU" dirty="0" smtClean="0"/>
              <a:t>или </a:t>
            </a:r>
            <a:r>
              <a:rPr lang="ru-RU" dirty="0"/>
              <a:t>церковная организация.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90" y="2234162"/>
            <a:ext cx="2514600" cy="32766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644" y="2886075"/>
            <a:ext cx="25050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библиотеки на Руси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5" y="2336800"/>
            <a:ext cx="4241517" cy="35988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/>
              <a:t>Появление первых библиотек на Руси</a:t>
            </a:r>
            <a:r>
              <a:rPr lang="ru-RU" dirty="0"/>
              <a:t> связывают с возникновением на территории нашей страны древнерусского государства - Киевская Русь</a:t>
            </a:r>
            <a:r>
              <a:rPr lang="ru-RU" dirty="0" smtClean="0"/>
              <a:t>.</a:t>
            </a:r>
          </a:p>
          <a:p>
            <a:r>
              <a:rPr lang="ru-RU" dirty="0"/>
              <a:t>Книги и другие памятники письменности  в 10-11 вв., главным образом, собирались в монастырях, церковных соборах великих князей и высшего духовенства.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это и привело к возникновению первых библиотек на Руси.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0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Первые библиотеки на Руси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Само </a:t>
            </a:r>
            <a:r>
              <a:rPr lang="ru-RU" dirty="0"/>
              <a:t>слово </a:t>
            </a:r>
            <a:r>
              <a:rPr lang="ru-RU" i="1" dirty="0"/>
              <a:t>“библиотека”</a:t>
            </a:r>
            <a:r>
              <a:rPr lang="ru-RU" dirty="0"/>
              <a:t> в Древней Руси почти не употреблялось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Впервые </a:t>
            </a:r>
            <a:r>
              <a:rPr lang="ru-RU" dirty="0"/>
              <a:t>оно встречается в знаменитой “</a:t>
            </a:r>
            <a:r>
              <a:rPr lang="ru-RU" dirty="0" err="1"/>
              <a:t>Геннадиевской</a:t>
            </a:r>
            <a:r>
              <a:rPr lang="ru-RU" dirty="0"/>
              <a:t> Библии”, которая была переведена и переписана в Новгороде в самом конце 15 в. (1499 г.). </a:t>
            </a:r>
            <a:endParaRPr lang="ru-RU" dirty="0" smtClean="0"/>
          </a:p>
          <a:p>
            <a:r>
              <a:rPr lang="ru-RU" dirty="0" smtClean="0"/>
              <a:t>Термин </a:t>
            </a:r>
            <a:r>
              <a:rPr lang="ru-RU" dirty="0"/>
              <a:t>этот был для русских людей непривычным, поэтому на полях против него переводчик даже сделал пояснение: </a:t>
            </a:r>
            <a:r>
              <a:rPr lang="ru-RU" i="1" dirty="0"/>
              <a:t>“книжный дом”.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Второй </a:t>
            </a:r>
            <a:r>
              <a:rPr lang="ru-RU" dirty="0"/>
              <a:t>раз термин встречается в начале 17 в. (1602 г.) в </a:t>
            </a:r>
            <a:r>
              <a:rPr lang="ru-RU" dirty="0" err="1"/>
              <a:t>Соловецкой</a:t>
            </a:r>
            <a:r>
              <a:rPr lang="ru-RU" dirty="0"/>
              <a:t> летописи, которая сообщала: «</a:t>
            </a:r>
            <a:r>
              <a:rPr lang="ru-RU" i="1" dirty="0"/>
              <a:t>Построена у </a:t>
            </a:r>
            <a:r>
              <a:rPr lang="ru-RU" i="1" dirty="0" err="1"/>
              <a:t>соборской</a:t>
            </a:r>
            <a:r>
              <a:rPr lang="ru-RU" i="1" dirty="0"/>
              <a:t> церкви в паперти каменная палата для библиотеки».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87" y="2523392"/>
            <a:ext cx="5093997" cy="3622431"/>
          </a:xfrm>
        </p:spPr>
      </p:pic>
    </p:spTree>
    <p:extLst>
      <p:ext uri="{BB962C8B-B14F-4D97-AF65-F5344CB8AC3E}">
        <p14:creationId xmlns:p14="http://schemas.microsoft.com/office/powerpoint/2010/main" val="35567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Монастырские библиотеки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67" y="2336800"/>
            <a:ext cx="2797553" cy="35988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В1037 г. Ярослав </a:t>
            </a:r>
            <a:r>
              <a:rPr lang="ru-RU" dirty="0"/>
              <a:t>Мудрый собрал писцов для перевода греческих и переписки уже имеющихся  славянских книг, приказав хранить их в Софийском соборе в Киеве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Созданная </a:t>
            </a:r>
            <a:r>
              <a:rPr lang="ru-RU" dirty="0"/>
              <a:t>таким образом первая библиотека на Руси в последующие годы росла и обогащалась книжными сокровищами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 наших дней библиотека не сохранилась.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Монастырские библиотеки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Самыми известными были библиотеки Соловецкого монастыря,</a:t>
            </a:r>
          </a:p>
          <a:p>
            <a:r>
              <a:rPr lang="ru-RU" dirty="0" smtClean="0"/>
              <a:t>Кирилло-</a:t>
            </a:r>
            <a:r>
              <a:rPr lang="ru-RU" dirty="0" err="1" smtClean="0"/>
              <a:t>Белозёрского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Чудова, </a:t>
            </a:r>
          </a:p>
          <a:p>
            <a:r>
              <a:rPr lang="ru-RU" dirty="0" smtClean="0"/>
              <a:t>Троице-Сергиева под Москвой.</a:t>
            </a:r>
          </a:p>
          <a:p>
            <a:r>
              <a:rPr lang="ru-RU" dirty="0" err="1" smtClean="0"/>
              <a:t>КиевоПечёрского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89" y="2582934"/>
            <a:ext cx="4700588" cy="3458289"/>
          </a:xfrm>
        </p:spPr>
      </p:pic>
    </p:spTree>
    <p:extLst>
      <p:ext uri="{BB962C8B-B14F-4D97-AF65-F5344CB8AC3E}">
        <p14:creationId xmlns:p14="http://schemas.microsoft.com/office/powerpoint/2010/main" val="2573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Монастырские библиотеки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8" y="2275254"/>
            <a:ext cx="2729827" cy="35988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фондах монастырских библиотек хранились сочинения деятелей церкви,</a:t>
            </a:r>
          </a:p>
          <a:p>
            <a:r>
              <a:rPr lang="ru-RU" dirty="0" smtClean="0"/>
              <a:t>беседы и поучения «святых отцов»,</a:t>
            </a:r>
          </a:p>
          <a:p>
            <a:r>
              <a:rPr lang="ru-RU" dirty="0" smtClean="0"/>
              <a:t>псалтыри, </a:t>
            </a:r>
          </a:p>
          <a:p>
            <a:r>
              <a:rPr lang="ru-RU" dirty="0" smtClean="0"/>
              <a:t>молитвенники.</a:t>
            </a:r>
          </a:p>
          <a:p>
            <a:r>
              <a:rPr lang="ru-RU" dirty="0" smtClean="0"/>
              <a:t>древнерусские летописи о великих князьях.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26" y="484072"/>
            <a:ext cx="2828925" cy="1619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73" y="4185138"/>
            <a:ext cx="2419350" cy="23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Монастырские библиотеки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Книги в монастыри жертвовали князья, бояре, монахи, торговцы, привозились и переписывались из-за границы.</a:t>
            </a:r>
          </a:p>
          <a:p>
            <a:r>
              <a:rPr lang="ru-RU" dirty="0" smtClean="0"/>
              <a:t>Монастырские библиотеки преимущественно обслуживали монахов и священнослужителей своего монастыря, которым книги выдавались для «учения и списывания».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06" y="2453054"/>
            <a:ext cx="2856340" cy="3938953"/>
          </a:xfrm>
        </p:spPr>
      </p:pic>
    </p:spTree>
    <p:extLst>
      <p:ext uri="{BB962C8B-B14F-4D97-AF65-F5344CB8AC3E}">
        <p14:creationId xmlns:p14="http://schemas.microsoft.com/office/powerpoint/2010/main" val="10411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Древнерусские библиотеки были и просветительскими учреждениями, и книжными мастерскими, и ”книгохранилищами”: они сберегли, сохранили для нас ценнейшие памятники старины и древнерусской письменности (книги). 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51" y="4136531"/>
            <a:ext cx="4381500" cy="25574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27" y="3831848"/>
            <a:ext cx="4277604" cy="275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Древнее </a:t>
            </a:r>
            <a:r>
              <a:rPr lang="ru-RU" dirty="0" err="1"/>
              <a:t>Двуречье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2004646"/>
            <a:ext cx="3033346" cy="22596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51" y="2378319"/>
            <a:ext cx="3810000" cy="3543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7" y="3360493"/>
            <a:ext cx="46386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Письменность народов </a:t>
            </a:r>
            <a:r>
              <a:rPr lang="ru-RU" dirty="0" err="1" smtClean="0"/>
              <a:t>Двуречья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Народы </a:t>
            </a:r>
            <a:r>
              <a:rPr lang="ru-RU" dirty="0" err="1" smtClean="0"/>
              <a:t>Двуречья</a:t>
            </a:r>
            <a:r>
              <a:rPr lang="ru-RU" dirty="0" smtClean="0"/>
              <a:t> в качестве материалов для письма использовали </a:t>
            </a:r>
            <a:r>
              <a:rPr lang="ru-RU" i="1" dirty="0" smtClean="0"/>
              <a:t>глину.</a:t>
            </a:r>
            <a:endParaRPr lang="ru-RU" dirty="0" smtClean="0"/>
          </a:p>
          <a:p>
            <a:r>
              <a:rPr lang="ru-RU" dirty="0" smtClean="0"/>
              <a:t>Такая письменность на глине называлась </a:t>
            </a:r>
            <a:r>
              <a:rPr lang="ru-RU" i="1" dirty="0" smtClean="0"/>
              <a:t>клинописью.</a:t>
            </a:r>
          </a:p>
          <a:p>
            <a:r>
              <a:rPr lang="ru-RU" dirty="0" smtClean="0"/>
              <a:t>На глиняных табличках, </a:t>
            </a:r>
            <a:r>
              <a:rPr lang="ru-RU" dirty="0"/>
              <a:t>пока глина ещё мягкая, деревянной палочкой для письма или заострённым тростником выдавливали знаки; отсюда и «клинообразные» штрихи.</a:t>
            </a:r>
            <a:endParaRPr lang="ru-RU" dirty="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973" y="2040257"/>
            <a:ext cx="4217866" cy="213188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2" y="4172142"/>
            <a:ext cx="3138855" cy="25849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34" y="2549770"/>
            <a:ext cx="1864441" cy="30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Библиотека царя Ашшурбанипала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Именно в </a:t>
            </a:r>
            <a:r>
              <a:rPr lang="ru-RU" dirty="0" err="1" smtClean="0"/>
              <a:t>Двуречье</a:t>
            </a:r>
            <a:r>
              <a:rPr lang="ru-RU" dirty="0" smtClean="0"/>
              <a:t> и была обнаружена одна из древнейших библиотек – </a:t>
            </a:r>
            <a:r>
              <a:rPr lang="ru-RU" i="1" dirty="0" smtClean="0"/>
              <a:t>Библиотека ассирийского царя Ашшурбанипала</a:t>
            </a:r>
            <a:r>
              <a:rPr lang="ru-RU" i="1" dirty="0"/>
              <a:t> </a:t>
            </a:r>
            <a:r>
              <a:rPr lang="ru-RU" i="1" dirty="0" smtClean="0"/>
              <a:t>(668-635 </a:t>
            </a:r>
            <a:r>
              <a:rPr lang="ru-RU" i="1" dirty="0" err="1" smtClean="0"/>
              <a:t>г.г</a:t>
            </a:r>
            <a:r>
              <a:rPr lang="ru-RU" i="1" dirty="0" smtClean="0"/>
              <a:t> до н.э.)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57" y="2646484"/>
            <a:ext cx="5026758" cy="3543300"/>
          </a:xfrm>
        </p:spPr>
      </p:pic>
    </p:spTree>
    <p:extLst>
      <p:ext uri="{BB962C8B-B14F-4D97-AF65-F5344CB8AC3E}">
        <p14:creationId xmlns:p14="http://schemas.microsoft.com/office/powerpoint/2010/main" val="38658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Ашшурбанипал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586086"/>
            <a:ext cx="4697412" cy="310029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err="1" smtClean="0"/>
              <a:t>Ашшурбанипал</a:t>
            </a:r>
            <a:r>
              <a:rPr lang="ru-RU" dirty="0" smtClean="0"/>
              <a:t> – последний крупный ассирийский царь. </a:t>
            </a:r>
          </a:p>
          <a:p>
            <a:r>
              <a:rPr lang="ru-RU" dirty="0" smtClean="0"/>
              <a:t>Он был воспитан жрецами, которые обучили его клинописи и чтению.</a:t>
            </a:r>
          </a:p>
          <a:p>
            <a:r>
              <a:rPr lang="ru-RU" dirty="0" smtClean="0"/>
              <a:t>Изучал науки и решал задачи с умножением и делением.</a:t>
            </a:r>
          </a:p>
          <a:p>
            <a:r>
              <a:rPr lang="ru-RU" dirty="0" smtClean="0"/>
              <a:t>Это был первый и последний грамотный царь Ассирии.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6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Библиотека Ашшурбанипала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Приказ </a:t>
            </a:r>
            <a:r>
              <a:rPr lang="ru-RU" dirty="0"/>
              <a:t>об </a:t>
            </a:r>
            <a:r>
              <a:rPr lang="ru-RU" dirty="0" smtClean="0"/>
              <a:t>открытии библиотеки отдал </a:t>
            </a:r>
            <a:r>
              <a:rPr lang="ru-RU" dirty="0" err="1" smtClean="0"/>
              <a:t>Ашшурбанипал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Открыли </a:t>
            </a:r>
            <a:r>
              <a:rPr lang="ru-RU" dirty="0"/>
              <a:t>ее в ассирийской столице Ниневии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Библиотека занимала специальные помещения в двух дворцах царя, один из которых назывался «Дом наставлений и советов»</a:t>
            </a:r>
          </a:p>
          <a:p>
            <a:r>
              <a:rPr lang="ru-RU" dirty="0" smtClean="0"/>
              <a:t>На берегу реки Тигр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1" y="2064313"/>
            <a:ext cx="3356220" cy="26307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71" y="3746623"/>
            <a:ext cx="3456967" cy="31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Библиотека Ашшурбанипала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62" y="2127738"/>
            <a:ext cx="2303584" cy="186396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библиотеке хранились таблички с текстами на шумерском, ассирийском и других языках (примерно 30 тыс. табличек).</a:t>
            </a:r>
          </a:p>
          <a:p>
            <a:r>
              <a:rPr lang="ru-RU" dirty="0" smtClean="0"/>
              <a:t>Таблички хранились по отраслям знаний.</a:t>
            </a:r>
          </a:p>
          <a:p>
            <a:r>
              <a:rPr lang="ru-RU" dirty="0" smtClean="0"/>
              <a:t>Одна «книга» могла состоять из нескольких табличек и хранилась в отдельном деревянном ящике.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3" y="4136531"/>
            <a:ext cx="3711819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Библиотека Ашшурбанипала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Для того, чтобы найти нужную книги обращались к «каталогам», где указывалось название книги и комната и полка, на которой она хранилась.</a:t>
            </a:r>
          </a:p>
          <a:p>
            <a:r>
              <a:rPr lang="ru-RU" dirty="0" smtClean="0"/>
              <a:t>На каждую табличку ставился штамп «Дворец Ашшурбанипала, царя вселенной, царя Ассирии».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8" y="2451626"/>
            <a:ext cx="3629547" cy="35988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62" y="2875085"/>
            <a:ext cx="2672861" cy="29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317</TotalTime>
  <Words>886</Words>
  <Application>Microsoft Office PowerPoint</Application>
  <PresentationFormat>Широкоэкранный</PresentationFormat>
  <Paragraphs>117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Trebuchet MS</vt:lpstr>
      <vt:lpstr>Берлин</vt:lpstr>
      <vt:lpstr>История появления библиотек.</vt:lpstr>
      <vt:lpstr>Древнее Двуречье</vt:lpstr>
      <vt:lpstr>Древнее Двуречье</vt:lpstr>
      <vt:lpstr>Письменность народов Двуречья</vt:lpstr>
      <vt:lpstr>Библиотека царя Ашшурбанипала</vt:lpstr>
      <vt:lpstr>Ашшурбанипал</vt:lpstr>
      <vt:lpstr>Библиотека Ашшурбанипала</vt:lpstr>
      <vt:lpstr>Библиотека Ашшурбанипала</vt:lpstr>
      <vt:lpstr>Библиотека Ашшурбанипала</vt:lpstr>
      <vt:lpstr>Библиотека Ашшурбанипала</vt:lpstr>
      <vt:lpstr>Библиотека Ашшурбанипала</vt:lpstr>
      <vt:lpstr>Библиотека Ашшурбанипала</vt:lpstr>
      <vt:lpstr>Библиотека Ашшурбанипала</vt:lpstr>
      <vt:lpstr>Древний Египет</vt:lpstr>
      <vt:lpstr>Александрийская библиотека</vt:lpstr>
      <vt:lpstr>Александрийская библиотека</vt:lpstr>
      <vt:lpstr>Александрийская библиотека</vt:lpstr>
      <vt:lpstr>Александрийская библиотека</vt:lpstr>
      <vt:lpstr>Александрийская библиотека в наши дни</vt:lpstr>
      <vt:lpstr>Александрийская библиотека в наши дни</vt:lpstr>
      <vt:lpstr>Древняя Русь</vt:lpstr>
      <vt:lpstr>Рукописные книги </vt:lpstr>
      <vt:lpstr>Первые библиотеки на Руси</vt:lpstr>
      <vt:lpstr>Первые библиотеки на Руси</vt:lpstr>
      <vt:lpstr>Монастырские библиотеки</vt:lpstr>
      <vt:lpstr>Монастырские библиотеки</vt:lpstr>
      <vt:lpstr>Монастырские библиотеки</vt:lpstr>
      <vt:lpstr>Монастырские библиотеки</vt:lpstr>
      <vt:lpstr>Значение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появления библиотек.</dc:title>
  <dc:creator>Олеся Кожухова</dc:creator>
  <cp:lastModifiedBy>Олеся Кожухова</cp:lastModifiedBy>
  <cp:revision>54</cp:revision>
  <dcterms:created xsi:type="dcterms:W3CDTF">2021-03-16T10:49:27Z</dcterms:created>
  <dcterms:modified xsi:type="dcterms:W3CDTF">2022-10-06T11:29:57Z</dcterms:modified>
</cp:coreProperties>
</file>