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9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9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rcRect l="10937" r="1093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692937-5EB4-4D57-95B0-F7B310903C07}" type="datetimeFigureOut">
              <a:rPr lang="ru-RU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0EE2E4-85C0-4287-A259-AF4F9DF0FF9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pupenglish.ru/spotlight-2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P6x4tyI-Rr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524001" y="87297"/>
            <a:ext cx="9144001" cy="243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Родительское собрание 2 классы</a:t>
            </a:r>
            <a:endParaRPr dirty="0"/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«Как помочь ребёнку в выполнении домашнего задания по английскому языку»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 scaled="1"/>
              </a:gradFill>
              <a:latin typeface="Arial"/>
              <a:cs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93609" y="0"/>
            <a:ext cx="11311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Результат совместной деятельности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93609" y="1225689"/>
            <a:ext cx="6020578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3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Научитесь радоваться даже минимальным успехам и не расстраиваться из-за временных неудач.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3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Верьте в ребёнка и гордитесь им.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3200">
                <a:solidFill>
                  <a:prstClr val="black"/>
                </a:solidFill>
                <a:latin typeface="Calibri"/>
              </a:rPr>
              <a:t>НЕ делайте задания за детей!!!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3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НЕ заставляйте учить материал, ещё не пройденный в классе!!!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14188" y="1116313"/>
            <a:ext cx="5902390" cy="5038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669593" y="891422"/>
            <a:ext cx="8674878" cy="4621396"/>
          </a:xfrm>
          <a:prstGeom prst="rect">
            <a:avLst/>
          </a:prstGeom>
          <a:solidFill>
            <a:sysClr val="window" lastClr="FFFFFF">
              <a:lumMod val="85000"/>
              <a:alpha val="68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Дневник (заполненный)</a:t>
            </a:r>
            <a:endParaRPr/>
          </a:p>
          <a:p>
            <a:pPr marL="342900" marR="0" lvl="0" indent="-34290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Ручки, простой карандаш, ластик, цветные карандаши</a:t>
            </a:r>
            <a:endParaRPr/>
          </a:p>
          <a:p>
            <a:pPr marL="342900" marR="0" lvl="0" indent="-34290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Учебник </a:t>
            </a:r>
            <a:r>
              <a:rPr lang="en-US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(Student’s Book)</a:t>
            </a:r>
            <a:endParaRPr lang="ru-RU" sz="1800" b="1" i="0" u="none" strike="noStrike" cap="none" spc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0" marR="0" lvl="0" indent="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4.Словарь для записи английских слов</a:t>
            </a:r>
            <a:endParaRPr/>
          </a:p>
          <a:p>
            <a:pPr marL="0" marR="0" lvl="0" indent="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5. 1 тонкая тетрадь в клетку для записей</a:t>
            </a:r>
            <a:endParaRPr lang="en-US" sz="1800" b="1" i="0" u="none" strike="noStrike" cap="none" spc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0" marR="0" lvl="0" indent="0" algn="ctr" defTabSz="9144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6. Папка на кнопке для распечаток</a:t>
            </a:r>
            <a:endParaRPr lang="en-US" sz="1800" b="1" i="0" u="none" strike="noStrike" cap="none" spc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21302150">
            <a:off x="231545" y="812637"/>
            <a:ext cx="2655868" cy="12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553" y="4444071"/>
            <a:ext cx="3546030" cy="2410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64203" y="11286"/>
            <a:ext cx="1941900" cy="2250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96547" y="2270894"/>
            <a:ext cx="1776368" cy="2495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170135" y="4699828"/>
            <a:ext cx="1896020" cy="2158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29325" y="1698171"/>
            <a:ext cx="1066436" cy="635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1268396">
            <a:off x="8569062" y="4504440"/>
            <a:ext cx="1190283" cy="709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V="1">
            <a:off x="2014068" y="3685054"/>
            <a:ext cx="1553933" cy="925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495534" flipH="1">
            <a:off x="8013616" y="1318213"/>
            <a:ext cx="1275571" cy="7599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9396957">
            <a:off x="8058885" y="2656889"/>
            <a:ext cx="1851206" cy="970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087263" y="45858"/>
            <a:ext cx="5925826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38282" y="111041"/>
            <a:ext cx="871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 scaled="1"/>
                </a:gradFill>
                <a:latin typeface="Calibri"/>
              </a:rPr>
              <a:t>Чему мы должны научиться за 2 класс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65260" y="807998"/>
            <a:ext cx="5530263" cy="2992921"/>
          </a:xfrm>
          <a:prstGeom prst="rect">
            <a:avLst/>
          </a:prstGeom>
          <a:solidFill>
            <a:sysClr val="window" lastClr="FFFFFF">
              <a:lumMod val="85000"/>
              <a:alpha val="68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</a:rPr>
              <a:t>ГОВОРЕНИЕ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cs typeface="Arial"/>
              </a:rPr>
              <a:t>правильно произносить все звуки;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cs typeface="Arial"/>
              </a:rPr>
              <a:t>участвовать в элементарном этикетном диалоге (знакомство, благодарность, приветствие), объем- 2-3 фразы с каждой стороны;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cs typeface="Arial"/>
              </a:rPr>
              <a:t>составлять небольшие описания предмета, картинки по образцу (3-5 фраз);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cs typeface="Arial"/>
              </a:rPr>
              <a:t>рассказать о себе, о своей стране, друге по образцу (3-5 фраз).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95523" y="807998"/>
            <a:ext cx="5013578" cy="2968843"/>
          </a:xfrm>
          <a:prstGeom prst="rect">
            <a:avLst/>
          </a:prstGeom>
          <a:solidFill>
            <a:sysClr val="window" lastClr="FFFFFF">
              <a:lumMod val="85000"/>
              <a:alpha val="68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dirty="0">
              <a:solidFill>
                <a:prstClr val="black"/>
              </a:solidFill>
              <a:latin typeface="Bookman Old Style"/>
            </a:endParaRPr>
          </a:p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АУДИРОВАНИЕ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понимать на слух речь учителя, одноклассников;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sz="20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понимать основное содержание облегченных текстов с опорой на зрительную наглядность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65260" y="3776841"/>
            <a:ext cx="5530263" cy="2880000"/>
          </a:xfrm>
          <a:prstGeom prst="rect">
            <a:avLst/>
          </a:prstGeom>
          <a:solidFill>
            <a:sysClr val="window" lastClr="FFFFFF">
              <a:lumMod val="85000"/>
              <a:alpha val="68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1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ЧТЕНИЕ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Знать правила чтения согласных букв  и гласны</a:t>
            </a: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Arial"/>
                <a:cs typeface="Arial"/>
              </a:rPr>
              <a:t>х (в 1 типе слога), буквосочетаний;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пользоваться англо-русским словарем;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читать вслух, соблюдая правила произношения и интонации;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читать с полным пониманием короткие тексты.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95523" y="3776841"/>
            <a:ext cx="5013577" cy="2880000"/>
          </a:xfrm>
          <a:prstGeom prst="rect">
            <a:avLst/>
          </a:prstGeom>
          <a:solidFill>
            <a:sysClr val="window" lastClr="FFFFFF">
              <a:lumMod val="85000"/>
              <a:alpha val="68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ПИСЬМО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писать все буквы английского алфавита печатным шрифтом;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списывать текст, вставляя в него пропущенные буквы\ слова;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Bookman Old Style"/>
                <a:ea typeface="+mn-ea"/>
                <a:cs typeface="+mn-cs"/>
              </a:rPr>
              <a:t>сообщать в письменном виде элементарные сведения о себе.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Bookman Old Styl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77586" y="0"/>
            <a:ext cx="11914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A50021"/>
                </a:solidFill>
                <a:latin typeface="Times New Roman"/>
                <a:ea typeface="+mj-ea"/>
                <a:cs typeface="Times New Roman"/>
              </a:rPr>
              <a:t>Мотивация – залог успеха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77586" y="864457"/>
            <a:ext cx="70002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sz="3200"/>
              <a:t>Сами родители должны демонстрировать положительную установку на изучение английского языка, поощрять любые старания ребенка, а не только успехи.</a:t>
            </a:r>
            <a:endParaRPr/>
          </a:p>
          <a:p>
            <a:pPr algn="just">
              <a:defRPr/>
            </a:pPr>
            <a:endParaRPr lang="ru-RU" sz="3200"/>
          </a:p>
          <a:p>
            <a:pPr algn="just">
              <a:defRPr/>
            </a:pPr>
            <a:r>
              <a:rPr lang="ru-RU" sz="3200"/>
              <a:t>- Если Вы сами при ребенке говорите: «Не всем же английский язык пригодился в жизни! Мы же как-то живем без него и вы проживёте!», то чего же вы ждете от ребенка?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3444" t="16599" r="26054"/>
          <a:stretch/>
        </p:blipFill>
        <p:spPr bwMode="auto">
          <a:xfrm>
            <a:off x="7277878" y="569167"/>
            <a:ext cx="4617876" cy="5719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167545" y="190661"/>
            <a:ext cx="51229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Рекомендации :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7544" y="918163"/>
            <a:ext cx="8062055" cy="621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- Поверяйте выполнение домашнего задания и записей на уроке.</a:t>
            </a:r>
            <a:endParaRPr/>
          </a:p>
          <a:p>
            <a:pPr algn="just"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- Спрашивайте новые слова и фразы наизусть, приучите ребенка заучивать новые правила и фразы.</a:t>
            </a:r>
            <a:endParaRPr/>
          </a:p>
          <a:p>
            <a:pPr algn="just"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- Обя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зательно включайте ребёнку аудио и видео приложения, которые мы выкладываем в электронном дневнике.</a:t>
            </a:r>
            <a:endParaRPr lang="ru-RU" sz="28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- Послушайте, как ребенок читает слова или тексты вслух (не менее 5-10 раз!), не обращайте внимания на ошибки и сложности, хвалите и поддерживайте ребенка.</a:t>
            </a:r>
            <a:endParaRPr/>
          </a:p>
          <a:p>
            <a:pPr algn="just">
              <a:defRPr/>
            </a:pPr>
            <a:endParaRPr lang="ru-RU" sz="28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  <a:p>
            <a:pPr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56643" y="1032749"/>
            <a:ext cx="345781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77587" y="0"/>
            <a:ext cx="647777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Приложения к учебнику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\</a:t>
            </a: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u="sng">
                <a:solidFill>
                  <a:srgbClr val="000000"/>
                </a:solidFill>
                <a:latin typeface="Times New Roman"/>
                <a:hlinkClick r:id="rId2" tooltip="https://upupenglish.ru/spotlight-2/"/>
              </a:rPr>
              <a:t>https://upupenglish.ru/spotlight-2/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 -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Тренажёр-онлайн</a:t>
            </a:r>
            <a:endParaRPr lang="ru-RU" sz="2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9643" t="20135" r="15816" b="6123"/>
          <a:stretch/>
        </p:blipFill>
        <p:spPr bwMode="auto">
          <a:xfrm>
            <a:off x="277587" y="1090348"/>
            <a:ext cx="4872911" cy="3177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 bwMode="auto">
          <a:xfrm>
            <a:off x="5821136" y="4380753"/>
            <a:ext cx="5804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>
                <a:hlinkClick r:id="rId4" tooltip="https://www.youtube.com/watch?v=P6x4tyI-RrM"/>
              </a:rPr>
              <a:t>https://www.youtube.com/watch?v=P6x4tyI-RrM</a:t>
            </a:r>
            <a:r>
              <a:rPr lang="ru-RU"/>
              <a:t> –</a:t>
            </a:r>
            <a:endParaRPr/>
          </a:p>
          <a:p>
            <a:pPr>
              <a:defRPr/>
            </a:pPr>
            <a:r>
              <a:rPr lang="ru-RU"/>
              <a:t> </a:t>
            </a:r>
            <a:r>
              <a:rPr lang="ru-RU" sz="2000">
                <a:latin typeface="Times New Roman"/>
                <a:cs typeface="Times New Roman"/>
              </a:rPr>
              <a:t>видео ко всем урокам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14388" t="18776" r="13519" b="15899"/>
          <a:stretch/>
        </p:blipFill>
        <p:spPr bwMode="auto">
          <a:xfrm>
            <a:off x="5937663" y="1168871"/>
            <a:ext cx="6080166" cy="30990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14909" y="0"/>
            <a:ext cx="98554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Как помочь детям в изучении лексики?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454867" y="1446550"/>
            <a:ext cx="5759321" cy="571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ru-RU" sz="240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rPr>
              <a:t>Родители могут помочь в овладении лексикой. Учащиеся обязаны записывать и выучивать слова по теме. Родители могут проверить, как ведется словарь, могут спросить слова.</a:t>
            </a:r>
            <a:endParaRPr/>
          </a:p>
          <a:p>
            <a:pPr marL="342900" indent="-342900" algn="just">
              <a:buFontTx/>
              <a:buChar char="-"/>
              <a:defRPr/>
            </a:pPr>
            <a:endParaRPr lang="ru-RU" sz="2400" i="0" u="none" strike="noStrike" cap="none" spc="0">
              <a:ln>
                <a:noFill/>
              </a:ln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>
                <a:solidFill>
                  <a:srgbClr val="000000"/>
                </a:solidFill>
                <a:latin typeface="Calibri"/>
                <a:cs typeface="Calibri"/>
              </a:rPr>
              <a:t>Попросите вас или кого-то из членов семьи научить английским словам.</a:t>
            </a:r>
            <a:endParaRPr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>
                <a:solidFill>
                  <a:srgbClr val="000000"/>
                </a:solidFill>
                <a:latin typeface="Calibri"/>
                <a:cs typeface="Calibri"/>
              </a:rPr>
              <a:t>Создавайте банк карточек с картинками изученных слов.</a:t>
            </a:r>
            <a:endParaRPr/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5102" r="3825"/>
          <a:stretch/>
        </p:blipFill>
        <p:spPr bwMode="auto">
          <a:xfrm>
            <a:off x="6680930" y="1658711"/>
            <a:ext cx="5261476" cy="40982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04157" y="76477"/>
            <a:ext cx="11664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Как помочь </a:t>
            </a:r>
            <a:r>
              <a:rPr lang="ru-RU" sz="4400" b="1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подготовиться к чтению</a:t>
            </a:r>
            <a:r>
              <a:rPr lang="ru-RU" sz="44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?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212273" y="845918"/>
            <a:ext cx="429441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При подготовке домашнего задания по чтению необходимо прочитать текст несколько раз : первый - для ознакомления, второй (работа со словарём):  разбор, какие звуки дают данные буквы, или перевод слов, третий: для понимания прочитанного и четвертый – для работы над техникой чтения.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51917" y="1102316"/>
            <a:ext cx="7127809" cy="5437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517</Words>
  <Application>Microsoft Office PowerPoint</Application>
  <DocSecurity>0</DocSecurity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 int</dc:creator>
  <cp:keywords/>
  <dc:description/>
  <cp:lastModifiedBy>1 int</cp:lastModifiedBy>
  <cp:revision>9</cp:revision>
  <dcterms:created xsi:type="dcterms:W3CDTF">2023-12-04T13:18:40Z</dcterms:created>
  <dcterms:modified xsi:type="dcterms:W3CDTF">2023-12-08T07:55:53Z</dcterms:modified>
  <cp:category/>
  <dc:identifier/>
  <cp:contentStatus/>
  <dc:language/>
  <cp:version/>
</cp:coreProperties>
</file>