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6" r:id="rId9"/>
    <p:sldId id="264" r:id="rId10"/>
    <p:sldId id="273" r:id="rId11"/>
    <p:sldId id="272" r:id="rId12"/>
    <p:sldId id="265" r:id="rId13"/>
    <p:sldId id="267" r:id="rId14"/>
    <p:sldId id="268" r:id="rId15"/>
    <p:sldId id="270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948B-6E63-4AFA-9FEC-3B71D29B4D3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0196-2D45-4C86-AF95-4D532CD00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Назовите, какая социальная группа изображена на слайде?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1645047510_16-fikiwiki-com-p-kartinki-schastlivoi-semi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40425" cy="39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РАЗМИНКА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C:\Users\User\Downloads\1681843062964.jpg"/>
          <p:cNvPicPr>
            <a:picLocks noGrp="1"/>
          </p:cNvPicPr>
          <p:nvPr>
            <p:ph idx="1"/>
          </p:nvPr>
        </p:nvPicPr>
        <p:blipFill>
          <a:blip r:embed="rId2" cstate="print"/>
          <a:srcRect b="1587"/>
          <a:stretch>
            <a:fillRect/>
          </a:stretch>
        </p:blipFill>
        <p:spPr bwMode="auto">
          <a:xfrm>
            <a:off x="457200" y="1484784"/>
            <a:ext cx="8229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РАЗМИНКА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Быковых состоит из трёх человек: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супругов Ларисы и Антона и их дочери.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Лариса работает зубным врачом, Антон, офицер в отставке, получает пенсию, как индивидуальный предприниматель открыл автомастерскую. Средства семейного бюджета расходуются в первую очередь на приобретение еды, одежды, лекарств, оплату транспортных и коммунальных услуг. Семья владеет собственным домом, на приусадебном участке выращивает овощи и фрукты, разводит кур и кроликов. </a:t>
            </a:r>
          </a:p>
          <a:p>
            <a:r>
              <a:rPr lang="ru-RU" b="1" i="1" dirty="0" smtClean="0"/>
              <a:t>Какой факт из условия задачи характеризует обязательные расходы семьи? Какие три вида денежных доходов получают Быковы?</a:t>
            </a:r>
          </a:p>
          <a:p>
            <a:r>
              <a:rPr lang="ru-RU" b="1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№1 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ДОХОДЫ СЕМЬИ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Представьте, что семья Феди Агеева состоит из пяти человек: Федя, его мама, папа, бабушка и дедушка. Мама получает заработную плату, работая врачом в больнице, 35 000 руб. (без учёта налога на доходы физических лиц), папа инженер на заводе, получает зарплату 52 000 руб. (без учета налога на доходы физических лиц), бабушка и дедушка получают пенсию соответственно 12 000 руб. и 14 000 руб.   1. Каков совокупный доход семьи Агеевых? 2. Каков доход семьи в расчёте на каждого члена? Свой ответ обоснуйте расчетами.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№2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ДОХОДЫ СЕМЬИ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Семья Семеновых живёт в собственной трёхкомнатной квартире (квартира находится в собственности папы), а ещё одну однокомнатную квартиру, которая находится в собственности мамы, сдаёт в аренду, получая доход 15 000 руб./</a:t>
            </a:r>
            <a:r>
              <a:rPr lang="ru-RU" dirty="0" err="1" smtClean="0"/>
              <a:t>мес</a:t>
            </a:r>
            <a:r>
              <a:rPr lang="ru-RU" dirty="0" smtClean="0"/>
              <a:t> (без учета НДФЛ).</a:t>
            </a:r>
            <a:br>
              <a:rPr lang="ru-RU" dirty="0" smtClean="0"/>
            </a:br>
            <a:r>
              <a:rPr lang="ru-RU" dirty="0" smtClean="0"/>
              <a:t>Глава семьи работает врачом в поликлинике и получает заработную плату 30 000 руб./мес. (без учёта налога на доходы физических лиц), а также по совместительству работает в частной клинике, где получает зарплату 20 000 руб./мес. (грязными, без учёта налога на доходы физических лиц). Мама находится в отпуске по уходу за ребёнком и получает пособие 15 000 руб./мес.</a:t>
            </a:r>
            <a:br>
              <a:rPr lang="ru-RU" dirty="0" smtClean="0"/>
            </a:br>
            <a:r>
              <a:rPr lang="ru-RU" dirty="0" smtClean="0"/>
              <a:t>Рассчитайте ежемесячные  доходы семьи Семеновых (после вычета НДФЛ в размере 13%).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РЕШЕНИЕ ФИНАНСОВЫХ ПРОБЛЕМ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А. Проблема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Мама и папа планируют расходы на месяц, а ребенок-подросток требует купить дорогой телефон.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Б. Проблема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Два подростка живут в одной комнате общежития и распределяют определенную сумму на неделю. Что они должны учесть для своего проживания?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В. Проблема.</a:t>
            </a:r>
            <a:endParaRPr lang="ru-RU" dirty="0" smtClean="0"/>
          </a:p>
          <a:p>
            <a:r>
              <a:rPr lang="ru-RU" dirty="0" smtClean="0"/>
              <a:t> В семье из 3 человек появилась большая сумма денег (лотерея, наследство). Как правильно ей распорядиться?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№1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РАСХОДЫ СЕМЬИ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Родители Дмитрия решили купить ему на следующий день рождения ноутбук. Стоимость ноутбука – 32 200 рублей. Заработная плата мамы – 25 000 рублей, Папы – 32 500 рублей (до вычета НДФЛ). Родители могут откладывать по 5% в месяц от суммы заработной платы.   Могут ли при таких условиях родители Дмитрия купить ему ноутбук через год? Свой ответ обоснуйте расчетами.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№2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РАСХОДЫ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Иван Сергеевич решил выращивать перепелок. За год он продал 100 кг мяса птицы по цене 500 руб. за кг, а также 20 000 яиц по цене 50 руб. за десяток. Расходы за год составили 100 000 руб.   В </a:t>
            </a:r>
            <a:r>
              <a:rPr lang="ru-RU" dirty="0" err="1" smtClean="0"/>
              <a:t>профиците</a:t>
            </a:r>
            <a:r>
              <a:rPr lang="ru-RU" dirty="0" smtClean="0"/>
              <a:t> или дефиците бюджет Ивана Сергеевича в этом году? Насколько бюджет в </a:t>
            </a:r>
            <a:r>
              <a:rPr lang="ru-RU" dirty="0" err="1" smtClean="0"/>
              <a:t>профиците</a:t>
            </a:r>
            <a:r>
              <a:rPr lang="ru-RU" dirty="0" smtClean="0"/>
              <a:t> или дефиците? Свой ответ обоснуйте расчетами.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urikadm.ru/800/600/https/ds04.infourok.ru/uploads/ex/1280/000b70a7-f17ee1d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6147" name="Picture 3" descr="C:\Users\User\Desktop\screen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….. СЕМЬИ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35696" y="1556792"/>
            <a:ext cx="129614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91880" y="1556792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644008" y="1556792"/>
            <a:ext cx="144016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1556792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12160" y="1484784"/>
            <a:ext cx="144016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9512" y="321297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РЕПРОДУКТИВНАЯ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212976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ВОСПИТАТЕЛЬНАЯ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5517232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</a:p>
          <a:p>
            <a:pPr algn="ctr"/>
            <a:r>
              <a:rPr lang="ru-RU" dirty="0" smtClean="0"/>
              <a:t>(ЭКОНОМИЧЕСКАЯ)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99695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ХОЗЯЙСТВЕННО-БЫТОВАЯ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92280" y="3501008"/>
            <a:ext cx="20517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ЭМОЦИОНАЛЬНАЯ</a:t>
            </a:r>
            <a:endParaRPr lang="ru-RU" dirty="0"/>
          </a:p>
        </p:txBody>
      </p:sp>
      <p:pic>
        <p:nvPicPr>
          <p:cNvPr id="23" name="Picture 8" descr="ac9768857f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005064"/>
            <a:ext cx="1755775" cy="1160463"/>
          </a:xfrm>
          <a:prstGeom prst="rect">
            <a:avLst/>
          </a:prstGeom>
          <a:noFill/>
        </p:spPr>
      </p:pic>
      <p:pic>
        <p:nvPicPr>
          <p:cNvPr id="24" name="Picture 8" descr="75681543_3571750_1302380003_otcyideti_yetapsovremenn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4077072"/>
            <a:ext cx="2098576" cy="1241493"/>
          </a:xfrm>
          <a:prstGeom prst="rect">
            <a:avLst/>
          </a:prstGeom>
          <a:noFill/>
        </p:spPr>
      </p:pic>
      <p:pic>
        <p:nvPicPr>
          <p:cNvPr id="27" name="Picture 7" descr="x_551195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3789040"/>
            <a:ext cx="2540695" cy="1512168"/>
          </a:xfrm>
          <a:prstGeom prst="rect">
            <a:avLst/>
          </a:prstGeom>
          <a:noFill/>
        </p:spPr>
      </p:pic>
      <p:pic>
        <p:nvPicPr>
          <p:cNvPr id="28" name="Picture 7" descr="2_Steve Han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49445" y="4437112"/>
            <a:ext cx="1894555" cy="1061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213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33CC"/>
                </a:solidFill>
              </a:rPr>
              <a:t>Экономическая функция-</a:t>
            </a: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   ведение членами семьи общего хозяйства. Формирование крепких экономических связей между ними.</a:t>
            </a:r>
            <a:r>
              <a:rPr lang="ru-RU" sz="4000" dirty="0" smtClean="0"/>
              <a:t> </a:t>
            </a:r>
          </a:p>
        </p:txBody>
      </p:sp>
      <p:pic>
        <p:nvPicPr>
          <p:cNvPr id="20483" name="Picture 6" descr="kredit_v_drugom_gorode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971800"/>
            <a:ext cx="3932238" cy="2947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Тема  занятия: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«СЕМЕЙНЫЙ БЮДЖЕТ»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esktop\MtJlAf70O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5056299" cy="405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Проблема урока: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Нажить много денег – храбрость;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сохранить их – мудрость, 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а умело расходовать – искусство.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Немецкий писатель Бертольд  Авербах. 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04664"/>
            <a:ext cx="8892480" cy="5721499"/>
          </a:xfrm>
        </p:spPr>
        <p:txBody>
          <a:bodyPr/>
          <a:lstStyle/>
          <a:p>
            <a:pPr algn="just">
              <a:buNone/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Бюджет </a:t>
            </a:r>
            <a:r>
              <a:rPr lang="ru-RU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4400" b="1" dirty="0"/>
              <a:t>– это финансовый </a:t>
            </a:r>
            <a:r>
              <a:rPr lang="ru-RU" sz="4400" b="1" u="sng" dirty="0">
                <a:solidFill>
                  <a:srgbClr val="00B0F0"/>
                </a:solidFill>
              </a:rPr>
              <a:t>план</a:t>
            </a:r>
            <a:r>
              <a:rPr lang="ru-RU" sz="4400" b="1" dirty="0"/>
              <a:t> семьи, составляющий </a:t>
            </a:r>
            <a:r>
              <a:rPr lang="ru-RU" sz="4400" b="1" u="sng" dirty="0">
                <a:solidFill>
                  <a:srgbClr val="00B0F0"/>
                </a:solidFill>
              </a:rPr>
              <a:t>доходы</a:t>
            </a:r>
            <a:r>
              <a:rPr lang="ru-RU" sz="4400" b="1" dirty="0"/>
              <a:t> и </a:t>
            </a:r>
            <a:r>
              <a:rPr lang="ru-RU" sz="4400" b="1" u="sng" dirty="0">
                <a:solidFill>
                  <a:srgbClr val="00B0F0"/>
                </a:solidFill>
              </a:rPr>
              <a:t>расходы</a:t>
            </a:r>
            <a:r>
              <a:rPr lang="ru-RU" sz="4400" b="1" dirty="0"/>
              <a:t> семьи за определенный </a:t>
            </a:r>
            <a:r>
              <a:rPr lang="ru-RU" sz="4400" b="1" u="sng" dirty="0">
                <a:solidFill>
                  <a:srgbClr val="00B0F0"/>
                </a:solidFill>
              </a:rPr>
              <a:t>период времени</a:t>
            </a:r>
            <a:r>
              <a:rPr lang="ru-RU" sz="4400" b="1" dirty="0">
                <a:solidFill>
                  <a:srgbClr val="00B0F0"/>
                </a:solidFill>
              </a:rPr>
              <a:t> (месяц, год).</a:t>
            </a:r>
            <a:endParaRPr lang="ru-RU" sz="4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Picture 6" descr="kredit_v_drugom_goro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645023"/>
            <a:ext cx="3888432" cy="291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244886"/>
          <a:ext cx="8568952" cy="3912306"/>
        </p:xfrm>
        <a:graphic>
          <a:graphicData uri="http://schemas.openxmlformats.org/drawingml/2006/table">
            <a:tbl>
              <a:tblPr/>
              <a:tblGrid>
                <a:gridCol w="4206576"/>
                <a:gridCol w="4362376"/>
              </a:tblGrid>
              <a:tr h="387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 доходов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расходов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Труд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Процент с банковского депозита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Предпринимательство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2.Пенсия, стипендия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 Трансферты (безвозвратная основа – выплаты, льготы)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Зарплата, премия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Капитал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4.Рента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Д) Имущество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5.Деньги от сдачи квартиры в аренду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Е) Земля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6.Овощи, фрукты, мясо, молоко и др..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Ж) Доходы от приусадебного участка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7.Прибыль.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5661248"/>
          <a:ext cx="7992889" cy="980688"/>
        </p:xfrm>
        <a:graphic>
          <a:graphicData uri="http://schemas.openxmlformats.org/drawingml/2006/table">
            <a:tbl>
              <a:tblPr/>
              <a:tblGrid>
                <a:gridCol w="1143273"/>
                <a:gridCol w="1144108"/>
                <a:gridCol w="1144108"/>
                <a:gridCol w="1144108"/>
                <a:gridCol w="1144943"/>
                <a:gridCol w="1144108"/>
                <a:gridCol w="1128241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3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источников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видов доходов:</a:t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980728"/>
          <a:ext cx="8640960" cy="4606398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319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Направления расходов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расходов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11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1)Постоянные расходы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2)Не постоянные расходы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3)Расходы на формирование личных сбережений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 косметика, ремонт, бытовая техника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Расходы на посещение кинотеатров, концертов, выставок, музеев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Расходы на коммунальные услуги, на выплату долга по кредиту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Расходы на накопление денег на отпуск, на долгосрочные покупки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Д) На выплату налогов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Е) оплата за детский сад, посещение тренажерного зала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Ж) Расходы на создание финансовой подушки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З) Расходы на содержание личного транспорта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6" y="5661248"/>
          <a:ext cx="8496946" cy="980688"/>
        </p:xfrm>
        <a:graphic>
          <a:graphicData uri="http://schemas.openxmlformats.org/drawingml/2006/table">
            <a:tbl>
              <a:tblPr/>
              <a:tblGrid>
                <a:gridCol w="1061744"/>
                <a:gridCol w="1061744"/>
                <a:gridCol w="1061744"/>
                <a:gridCol w="1061744"/>
                <a:gridCol w="1061744"/>
                <a:gridCol w="1062742"/>
                <a:gridCol w="1062742"/>
                <a:gridCol w="1062742"/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u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3600" b="1" u="none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направлений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видов расходов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42980"/>
          <a:ext cx="8712968" cy="5410356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1242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Обязательные платежи, взимаемые с физических лиц, владеющих имуществом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Обязательные платежи, взимаемые с физических лиц, владеющих земельными участками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Обязательные платежи, взимаемые с заработной платы (или иных источников доходов) физических лиц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подоходный налог в размере 13% от получаемого дохода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Обязательные платежи, взимаемые с физических лиц, владеющих транспортом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356175"/>
            <a:ext cx="89305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(в колонке справа) правильное название видов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прямых налогов с физических лиц: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669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Назовите, какая социальная группа изображена на слайде?</vt:lpstr>
      <vt:lpstr>….. СЕМЬИ</vt:lpstr>
      <vt:lpstr>Экономическая функция-    ведение членами семьи общего хозяйства. Формирование крепких экономических связей между ними. </vt:lpstr>
      <vt:lpstr>Тема  занятия:  «СЕМЕЙНЫЙ БЮДЖЕТ»</vt:lpstr>
      <vt:lpstr>         Проблема урока:      Нажить много денег – храбрость; сохранить их – мудрость,  а умело расходовать – искусство.   Немецкий писатель Бертольд  Авербах.   </vt:lpstr>
      <vt:lpstr>Слайд 6</vt:lpstr>
      <vt:lpstr>Установите соответствие источников  доходов и видов доходов: </vt:lpstr>
      <vt:lpstr>Установите соответствие направлений  расходов и видов расходов  </vt:lpstr>
      <vt:lpstr>     </vt:lpstr>
      <vt:lpstr>РАЗМИНКА</vt:lpstr>
      <vt:lpstr>РАЗМИНКА</vt:lpstr>
      <vt:lpstr>ГРУППА №1  ДОХОДЫ СЕМЬИ</vt:lpstr>
      <vt:lpstr>ГРУППА №2 ДОХОДЫ СЕМЬИ</vt:lpstr>
      <vt:lpstr>РЕШЕНИЕ ФИНАНСОВЫХ ПРОБЛЕМ</vt:lpstr>
      <vt:lpstr>ГРУППА №1 РАСХОДЫ СЕМЬИ</vt:lpstr>
      <vt:lpstr>ГРУППА №2 РАСХОДЫ СЕМЬИ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Назовите, какая социальная группа изображена на слайде?</dc:title>
  <dc:creator>Пользователь</dc:creator>
  <cp:lastModifiedBy>Пользователь</cp:lastModifiedBy>
  <cp:revision>13</cp:revision>
  <dcterms:created xsi:type="dcterms:W3CDTF">2023-04-18T16:34:19Z</dcterms:created>
  <dcterms:modified xsi:type="dcterms:W3CDTF">2023-04-18T18:49:51Z</dcterms:modified>
</cp:coreProperties>
</file>