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88" r:id="rId7"/>
    <p:sldId id="289" r:id="rId8"/>
    <p:sldId id="290" r:id="rId9"/>
    <p:sldId id="291" r:id="rId10"/>
    <p:sldId id="264" r:id="rId11"/>
    <p:sldId id="295" r:id="rId12"/>
    <p:sldId id="294" r:id="rId13"/>
    <p:sldId id="293" r:id="rId14"/>
    <p:sldId id="292" r:id="rId15"/>
    <p:sldId id="269" r:id="rId16"/>
    <p:sldId id="296" r:id="rId17"/>
    <p:sldId id="297" r:id="rId18"/>
    <p:sldId id="299" r:id="rId19"/>
    <p:sldId id="298" r:id="rId20"/>
    <p:sldId id="274" r:id="rId21"/>
    <p:sldId id="300" r:id="rId22"/>
    <p:sldId id="301" r:id="rId23"/>
    <p:sldId id="303" r:id="rId24"/>
    <p:sldId id="302" r:id="rId25"/>
    <p:sldId id="279" r:id="rId26"/>
    <p:sldId id="307" r:id="rId27"/>
    <p:sldId id="306" r:id="rId28"/>
    <p:sldId id="305" r:id="rId29"/>
    <p:sldId id="304" r:id="rId30"/>
    <p:sldId id="31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4900"/>
    <a:srgbClr val="004200"/>
    <a:srgbClr val="2A65AC"/>
    <a:srgbClr val="FA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63BEF-93B8-46E2-9E17-1E082CCA5161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637E2-DC3F-4D12-BC14-6992AC1D160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9413D5-C178-4D2A-87C4-B25D6DF7E349}" type="slidenum">
              <a:rPr lang="ru-RU" smtClean="0"/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415503-F96C-444A-9BF1-735A2AC34F68}" type="slidenum">
              <a:rPr lang="ru-RU" smtClean="0"/>
            </a:fld>
            <a:endParaRPr 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32C04-C30A-4CC7-ACC3-8D07A76C134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5691-7073-43DA-AF96-D340738EE2D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.png"/><Relationship Id="rId3" Type="http://schemas.openxmlformats.org/officeDocument/2006/relationships/slide" Target="slide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openxmlformats.org/officeDocument/2006/relationships/slide" Target="slide9.xml"/><Relationship Id="rId7" Type="http://schemas.openxmlformats.org/officeDocument/2006/relationships/slide" Target="slide8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30" Type="http://schemas.openxmlformats.org/officeDocument/2006/relationships/notesSlide" Target="../notesSlides/notesSlide2.xml"/><Relationship Id="rId3" Type="http://schemas.openxmlformats.org/officeDocument/2006/relationships/slide" Target="slide4.xml"/><Relationship Id="rId29" Type="http://schemas.openxmlformats.org/officeDocument/2006/relationships/slideLayout" Target="../slideLayouts/slideLayout7.xml"/><Relationship Id="rId28" Type="http://schemas.openxmlformats.org/officeDocument/2006/relationships/image" Target="../media/image8.png"/><Relationship Id="rId27" Type="http://schemas.openxmlformats.org/officeDocument/2006/relationships/image" Target="../media/image7.png"/><Relationship Id="rId26" Type="http://schemas.openxmlformats.org/officeDocument/2006/relationships/slide" Target="slide27.xml"/><Relationship Id="rId25" Type="http://schemas.openxmlformats.org/officeDocument/2006/relationships/slide" Target="slide26.xml"/><Relationship Id="rId24" Type="http://schemas.openxmlformats.org/officeDocument/2006/relationships/slide" Target="slide25.xml"/><Relationship Id="rId23" Type="http://schemas.openxmlformats.org/officeDocument/2006/relationships/slide" Target="slide24.xml"/><Relationship Id="rId22" Type="http://schemas.openxmlformats.org/officeDocument/2006/relationships/slide" Target="slide23.xml"/><Relationship Id="rId21" Type="http://schemas.openxmlformats.org/officeDocument/2006/relationships/slide" Target="slide22.xml"/><Relationship Id="rId20" Type="http://schemas.openxmlformats.org/officeDocument/2006/relationships/slide" Target="slide21.xml"/><Relationship Id="rId2" Type="http://schemas.openxmlformats.org/officeDocument/2006/relationships/slide" Target="slide3.xml"/><Relationship Id="rId19" Type="http://schemas.openxmlformats.org/officeDocument/2006/relationships/slide" Target="slide20.xml"/><Relationship Id="rId18" Type="http://schemas.openxmlformats.org/officeDocument/2006/relationships/slide" Target="slide19.xml"/><Relationship Id="rId17" Type="http://schemas.openxmlformats.org/officeDocument/2006/relationships/slide" Target="slide18.xml"/><Relationship Id="rId16" Type="http://schemas.openxmlformats.org/officeDocument/2006/relationships/slide" Target="slide17.xml"/><Relationship Id="rId15" Type="http://schemas.openxmlformats.org/officeDocument/2006/relationships/slide" Target="slide16.xml"/><Relationship Id="rId14" Type="http://schemas.openxmlformats.org/officeDocument/2006/relationships/slide" Target="slide15.xml"/><Relationship Id="rId13" Type="http://schemas.openxmlformats.org/officeDocument/2006/relationships/slide" Target="slide14.xml"/><Relationship Id="rId12" Type="http://schemas.openxmlformats.org/officeDocument/2006/relationships/slide" Target="slide13.xml"/><Relationship Id="rId11" Type="http://schemas.openxmlformats.org/officeDocument/2006/relationships/slide" Target="slide12.xml"/><Relationship Id="rId10" Type="http://schemas.openxmlformats.org/officeDocument/2006/relationships/slide" Target="slide11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hyperlink" Target="http://www.design-web.com.ua/wp-content/uploads/2012/11/owl.jpg" TargetMode="External"/><Relationship Id="rId5" Type="http://schemas.openxmlformats.org/officeDocument/2006/relationships/hyperlink" Target="http://gatet.files.wordpress.com/2010/06/me.jpg" TargetMode="External"/><Relationship Id="rId4" Type="http://schemas.openxmlformats.org/officeDocument/2006/relationships/hyperlink" Target="http://www.hereisfree.com/content1/pic/zip/201122421113324977801.jpg" TargetMode="External"/><Relationship Id="rId3" Type="http://schemas.openxmlformats.org/officeDocument/2006/relationships/hyperlink" Target="http://elenaranko.ucoz.ru/load/shablony/shablony_prezentacij/shablon_dlja_sozdanija_interaktivnoj_igry/9-1-0-109" TargetMode="External"/><Relationship Id="rId2" Type="http://schemas.openxmlformats.org/officeDocument/2006/relationships/image" Target="../media/image23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580112" y="4653136"/>
            <a:ext cx="3312368" cy="13849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</a:rPr>
              <a:t>Автор:</a:t>
            </a:r>
            <a:endParaRPr lang="ru-RU" sz="1400" dirty="0" smtClean="0">
              <a:latin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</a:rPr>
              <a:t>Лопатина Т.Е.</a:t>
            </a:r>
            <a:endParaRPr lang="ru-RU" sz="1400" dirty="0" smtClean="0">
              <a:latin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</a:rPr>
              <a:t>учитель начальных классов</a:t>
            </a:r>
            <a:endParaRPr lang="ru-RU" sz="1400" dirty="0" smtClean="0">
              <a:latin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</a:rPr>
              <a:t>МБОУ «Солнечная СОШ №1»</a:t>
            </a:r>
            <a:endParaRPr lang="ru-RU" sz="1400" dirty="0" smtClean="0">
              <a:latin typeface="Times New Roman" panose="02020603050405020304" pitchFamily="18" charset="0"/>
            </a:endParaRPr>
          </a:p>
          <a:p>
            <a:r>
              <a:rPr lang="ru-RU" sz="1400" dirty="0" err="1" smtClean="0">
                <a:latin typeface="Times New Roman" panose="02020603050405020304" pitchFamily="18" charset="0"/>
              </a:rPr>
              <a:t>Сургутский</a:t>
            </a:r>
            <a:r>
              <a:rPr lang="ru-RU" sz="1400" dirty="0" smtClean="0">
                <a:latin typeface="Times New Roman" panose="02020603050405020304" pitchFamily="18" charset="0"/>
              </a:rPr>
              <a:t> район, ХИАО-Югра</a:t>
            </a:r>
            <a:endParaRPr lang="ru-RU" sz="1400" dirty="0" smtClean="0">
              <a:latin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</a:endParaRPr>
          </a:p>
        </p:txBody>
      </p:sp>
      <p:pic>
        <p:nvPicPr>
          <p:cNvPr id="10" name="Рисунок 9" descr="Рисунок17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827584" y="332658"/>
            <a:ext cx="7416824" cy="650226"/>
          </a:xfrm>
          <a:prstGeom prst="rect">
            <a:avLst/>
          </a:prstGeom>
        </p:spPr>
      </p:pic>
      <p:pic>
        <p:nvPicPr>
          <p:cNvPr id="11" name="Рисунок 10" descr="Рисунок18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395536" y="6165304"/>
            <a:ext cx="1606332" cy="360040"/>
          </a:xfrm>
          <a:prstGeom prst="rect">
            <a:avLst/>
          </a:prstGeom>
        </p:spPr>
      </p:pic>
      <p:pic>
        <p:nvPicPr>
          <p:cNvPr id="12" name="Рисунок 11" descr="Рисунок19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6084168" y="6165304"/>
            <a:ext cx="2700300" cy="3600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5536" y="5085184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игра по окружающему миру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2-х классов</a:t>
            </a:r>
            <a:endParaRPr lang="ru-RU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1628800"/>
            <a:ext cx="655272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Самый умный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7072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anose="02040502050405020303" pitchFamily="18" charset="0"/>
              </a:rPr>
              <a:t>Песня  лисы</a:t>
            </a:r>
            <a:endParaRPr lang="ru-RU" sz="2800" i="1" dirty="0" smtClean="0">
              <a:latin typeface="Georgia" panose="02040502050405020303" pitchFamily="18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>
                <a:latin typeface="Georgia" panose="02040502050405020303" pitchFamily="18" charset="0"/>
              </a:rPr>
              <a:t>Песня про хитрого животного</a:t>
            </a:r>
            <a:endParaRPr lang="ru-RU" sz="2800" dirty="0" smtClean="0">
              <a:latin typeface="Georgia" panose="02040502050405020303" pitchFamily="18" charset="0"/>
            </a:endParaRPr>
          </a:p>
        </p:txBody>
      </p:sp>
      <p:pic>
        <p:nvPicPr>
          <p:cNvPr id="2" name="Студия - Песня Лисы (МИНУС)">
            <a:hlinkClick r:id="" action="ppaction://media"/>
          </p:cNvPr>
          <p:cNvPicPr>
            <a:picLocks noChangeAspect="1"/>
          </p:cNvPicPr>
          <p:nvPr>
            <p:ph idx="1"/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2120" y="355346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7072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anose="02040502050405020303" pitchFamily="18" charset="0"/>
              </a:rPr>
              <a:t>Песня маленький ёжик</a:t>
            </a:r>
            <a:endParaRPr lang="ru-RU" sz="2800" i="1" dirty="0" smtClean="0">
              <a:latin typeface="Georgia" panose="02040502050405020303" pitchFamily="18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>
                <a:latin typeface="Georgia" panose="02040502050405020303" pitchFamily="18" charset="0"/>
              </a:rPr>
              <a:t>песня про лесного жителя</a:t>
            </a:r>
            <a:endParaRPr lang="ru-RU" sz="2800" dirty="0" smtClean="0">
              <a:latin typeface="Georgia" panose="02040502050405020303" pitchFamily="18" charset="0"/>
            </a:endParaRPr>
          </a:p>
        </p:txBody>
      </p:sp>
      <p:pic>
        <p:nvPicPr>
          <p:cNvPr id="2" name="Тема ЕЖ Животные лесные - Маленький ежик Картушина минус">
            <a:hlinkClick r:id="" action="ppaction://media"/>
          </p:cNvPr>
          <p:cNvPicPr>
            <a:picLocks noChangeAspect="1"/>
          </p:cNvPicPr>
          <p:nvPr>
            <p:ph idx="1"/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2120" y="355346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7072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anose="02040502050405020303" pitchFamily="18" charset="0"/>
              </a:rPr>
              <a:t>Про мишку и шишку</a:t>
            </a:r>
            <a:endParaRPr lang="ru-RU" sz="2800" i="1" dirty="0" smtClean="0">
              <a:latin typeface="Georgia" panose="02040502050405020303" pitchFamily="18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>
                <a:latin typeface="Georgia" panose="02040502050405020303" pitchFamily="18" charset="0"/>
              </a:rPr>
              <a:t>Песня о животном которого ударила шишка </a:t>
            </a:r>
            <a:endParaRPr lang="ru-RU" sz="2800" dirty="0" smtClean="0">
              <a:latin typeface="Georgia" panose="02040502050405020303" pitchFamily="18" charset="0"/>
            </a:endParaRPr>
          </a:p>
        </p:txBody>
      </p:sp>
      <p:pic>
        <p:nvPicPr>
          <p:cNvPr id="2" name="mishka-i-shishka_minus">
            <a:hlinkClick r:id="" action="ppaction://media"/>
          </p:cNvPr>
          <p:cNvPicPr>
            <a:picLocks noChangeAspect="1"/>
          </p:cNvPicPr>
          <p:nvPr>
            <p:ph idx="1"/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2120" y="355346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ПОСЛОВИЦЫ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i="1" dirty="0" smtClean="0">
                <a:latin typeface="Georgia" panose="02040502050405020303" pitchFamily="18" charset="0"/>
              </a:rPr>
              <a:t>в лес не ходить.</a:t>
            </a:r>
            <a:endParaRPr lang="ru-RU" sz="5400" i="1" dirty="0" smtClean="0">
              <a:latin typeface="Georgia" panose="02040502050405020303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i="1" dirty="0" smtClean="0">
                <a:latin typeface="Georgia" panose="02040502050405020303" pitchFamily="18" charset="0"/>
                <a:sym typeface="+mn-ea"/>
              </a:rPr>
              <a:t>Волков бояться —</a:t>
            </a:r>
            <a:endParaRPr lang="ru-RU" sz="5400" dirty="0" smtClean="0">
              <a:latin typeface="Georgia" panose="02040502050405020303" pitchFamily="18" charset="0"/>
            </a:endParaRPr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7072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ПОСЛОВИЦЫ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i="1" dirty="0" smtClean="0">
                <a:latin typeface="Georgia" panose="02040502050405020303" pitchFamily="18" charset="0"/>
              </a:rPr>
              <a:t>не уживутся.</a:t>
            </a:r>
            <a:endParaRPr lang="ru-RU" sz="5400" i="1" dirty="0" smtClean="0">
              <a:latin typeface="Georgia" panose="02040502050405020303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753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i="1" dirty="0" smtClean="0">
                <a:latin typeface="Georgia" panose="02040502050405020303" pitchFamily="18" charset="0"/>
                <a:sym typeface="+mn-ea"/>
              </a:rPr>
              <a:t>Два медведя в одной берлоге </a:t>
            </a:r>
            <a:endParaRPr lang="ru-RU" sz="5400" dirty="0" smtClean="0">
              <a:latin typeface="Georgia" panose="02040502050405020303" pitchFamily="18" charset="0"/>
            </a:endParaRPr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7072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ПОСЛОВИЦЫ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i="1" dirty="0" smtClean="0">
                <a:latin typeface="Georgia" panose="02040502050405020303" pitchFamily="18" charset="0"/>
              </a:rPr>
              <a:t>кто её кормит.</a:t>
            </a:r>
            <a:endParaRPr lang="ru-RU" sz="5400" i="1" dirty="0" smtClean="0">
              <a:latin typeface="Georgia" panose="02040502050405020303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i="1" dirty="0" smtClean="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Собака помнит, </a:t>
            </a:r>
            <a:endParaRPr lang="ru-RU" sz="5400" dirty="0" smtClean="0">
              <a:latin typeface="Georgia" panose="02040502050405020303" pitchFamily="18" charset="0"/>
            </a:endParaRPr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7072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ПОСЛОВИЦЫ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i="1" dirty="0" smtClean="0">
                <a:latin typeface="Georgia" panose="02040502050405020303" pitchFamily="18" charset="0"/>
              </a:rPr>
              <a:t>з</a:t>
            </a:r>
            <a:r>
              <a:rPr lang="ru-RU" sz="5400" i="1" dirty="0" smtClean="0">
                <a:latin typeface="Georgia" panose="02040502050405020303" pitchFamily="18" charset="0"/>
              </a:rPr>
              <a:t>емля дрожит.</a:t>
            </a:r>
            <a:endParaRPr lang="ru-RU" sz="5400" i="1" dirty="0" smtClean="0">
              <a:latin typeface="Georgia" panose="02040502050405020303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i="1" dirty="0" smtClean="0">
                <a:latin typeface="Georgia" panose="02040502050405020303" pitchFamily="18" charset="0"/>
                <a:sym typeface="+mn-ea"/>
              </a:rPr>
              <a:t>Конь бежит —</a:t>
            </a:r>
            <a:endParaRPr lang="ru-RU" sz="5400" dirty="0" smtClean="0">
              <a:latin typeface="Georgia" panose="02040502050405020303" pitchFamily="18" charset="0"/>
            </a:endParaRPr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7072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ПОСЛОВИЦЫ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i="1" dirty="0" smtClean="0">
                <a:latin typeface="Georgia" panose="02040502050405020303" pitchFamily="18" charset="0"/>
              </a:rPr>
              <a:t> молоко будет жирнее.</a:t>
            </a:r>
            <a:endParaRPr lang="ru-RU" sz="5400" i="1" dirty="0" smtClean="0">
              <a:latin typeface="Georgia" panose="02040502050405020303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i="1" dirty="0" smtClean="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Корми корову сытнее, </a:t>
            </a:r>
            <a:endParaRPr lang="ru-RU" sz="5400" i="1" dirty="0" smtClean="0">
              <a:latin typeface="Georgia" panose="02040502050405020303" pitchFamily="18" charset="0"/>
              <a:cs typeface="Georgia" panose="02040502050405020303" pitchFamily="18" charset="0"/>
              <a:sym typeface="+mn-ea"/>
            </a:endParaRPr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7072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5204"/>
            <a:ext cx="1512168" cy="2337310"/>
          </a:xfrm>
          <a:prstGeom prst="rect">
            <a:avLst/>
          </a:prstGeom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dirty="0" smtClean="0">
                <a:latin typeface="Georgia" panose="02040502050405020303" pitchFamily="18" charset="0"/>
              </a:rPr>
              <a:t>Сколько видов собак насчитывается?</a:t>
            </a:r>
            <a:endParaRPr lang="ru-RU" sz="3600" dirty="0" smtClean="0">
              <a:latin typeface="Georgia" panose="02040502050405020303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42900" y="3657600"/>
            <a:ext cx="83521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600" b="1" i="1">
                <a:latin typeface="Georgia" panose="02040502050405020303" pitchFamily="18" charset="0"/>
                <a:cs typeface="Georgia" panose="02040502050405020303" pitchFamily="18" charset="0"/>
              </a:rPr>
              <a:t>Более 400 видов</a:t>
            </a:r>
            <a:endParaRPr lang="ru-RU" altLang="en-US" sz="3600" b="1" i="1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5204"/>
            <a:ext cx="1512168" cy="2337310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1753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latin typeface="Georgia" panose="02040502050405020303" pitchFamily="18" charset="0"/>
              </a:rPr>
              <a:t>Все животные дикие и домашние кормят своих детёнышей молоком.</a:t>
            </a:r>
            <a:endParaRPr lang="ru-RU" sz="3600" b="1" i="1" dirty="0" smtClean="0">
              <a:latin typeface="Georgia" panose="02040502050405020303" pitchFamily="18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i="1" dirty="0" smtClean="0">
                <a:latin typeface="Georgia" panose="02040502050405020303" pitchFamily="18" charset="0"/>
              </a:rPr>
              <a:t>Почему животные относятся к классу млекопитающих?</a:t>
            </a:r>
            <a:endParaRPr lang="ru-RU" sz="3600" i="1" dirty="0" smtClean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AutoShape 4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997969" y="1700734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10</a:t>
            </a:r>
            <a:endParaRPr lang="ru-RU" sz="3200" b="1"/>
          </a:p>
        </p:txBody>
      </p:sp>
      <p:sp>
        <p:nvSpPr>
          <p:cNvPr id="3121" name="AutoShape 4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933007" y="1700734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20</a:t>
            </a:r>
            <a:endParaRPr lang="ru-RU" sz="3200" b="1"/>
          </a:p>
        </p:txBody>
      </p:sp>
      <p:sp>
        <p:nvSpPr>
          <p:cNvPr id="3122" name="AutoShape 5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869632" y="1700734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30</a:t>
            </a:r>
            <a:endParaRPr lang="ru-RU" sz="3200" b="1"/>
          </a:p>
        </p:txBody>
      </p:sp>
      <p:sp>
        <p:nvSpPr>
          <p:cNvPr id="3123" name="AutoShape 5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806257" y="1700734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/>
              <a:t>40</a:t>
            </a:r>
            <a:endParaRPr lang="ru-RU" sz="3200" b="1" dirty="0"/>
          </a:p>
        </p:txBody>
      </p:sp>
      <p:sp>
        <p:nvSpPr>
          <p:cNvPr id="3124" name="AutoShape 52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741294" y="1700734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50</a:t>
            </a:r>
            <a:endParaRPr lang="ru-RU" sz="3200" b="1"/>
          </a:p>
        </p:txBody>
      </p:sp>
      <p:sp>
        <p:nvSpPr>
          <p:cNvPr id="3125" name="AutoShape 53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997969" y="2564830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10</a:t>
            </a:r>
            <a:endParaRPr lang="ru-RU" sz="3200" b="1"/>
          </a:p>
        </p:txBody>
      </p:sp>
      <p:sp>
        <p:nvSpPr>
          <p:cNvPr id="3126" name="AutoShape 5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933007" y="2564830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20</a:t>
            </a:r>
            <a:endParaRPr lang="ru-RU" sz="3200" b="1"/>
          </a:p>
        </p:txBody>
      </p:sp>
      <p:sp>
        <p:nvSpPr>
          <p:cNvPr id="3127" name="AutoShape 55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869632" y="2564830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30</a:t>
            </a:r>
            <a:endParaRPr lang="ru-RU" sz="3200" b="1"/>
          </a:p>
        </p:txBody>
      </p:sp>
      <p:sp>
        <p:nvSpPr>
          <p:cNvPr id="3128" name="AutoShape 56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6806257" y="2564830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40</a:t>
            </a:r>
            <a:endParaRPr lang="ru-RU" sz="3200" b="1"/>
          </a:p>
        </p:txBody>
      </p:sp>
      <p:sp>
        <p:nvSpPr>
          <p:cNvPr id="3129" name="AutoShape 57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741294" y="2564830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50</a:t>
            </a:r>
            <a:endParaRPr lang="ru-RU" sz="3200" b="1"/>
          </a:p>
        </p:txBody>
      </p:sp>
      <p:sp>
        <p:nvSpPr>
          <p:cNvPr id="3130" name="AutoShape 58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997969" y="3428926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10</a:t>
            </a:r>
            <a:endParaRPr lang="ru-RU" sz="3200" b="1"/>
          </a:p>
        </p:txBody>
      </p:sp>
      <p:sp>
        <p:nvSpPr>
          <p:cNvPr id="3131" name="AutoShape 59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4933007" y="3428926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20</a:t>
            </a:r>
            <a:endParaRPr lang="ru-RU" sz="3200" b="1"/>
          </a:p>
        </p:txBody>
      </p:sp>
      <p:sp>
        <p:nvSpPr>
          <p:cNvPr id="3132" name="AutoShape 60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5869632" y="3428926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30</a:t>
            </a:r>
            <a:endParaRPr lang="ru-RU" sz="3200" b="1"/>
          </a:p>
        </p:txBody>
      </p:sp>
      <p:sp>
        <p:nvSpPr>
          <p:cNvPr id="3133" name="AutoShap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806257" y="3428926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40</a:t>
            </a:r>
            <a:endParaRPr lang="ru-RU" sz="3200" b="1"/>
          </a:p>
        </p:txBody>
      </p:sp>
      <p:sp>
        <p:nvSpPr>
          <p:cNvPr id="3134" name="AutoShape 6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741294" y="3428926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50</a:t>
            </a:r>
            <a:endParaRPr lang="ru-RU" sz="3200" b="1"/>
          </a:p>
        </p:txBody>
      </p:sp>
      <p:sp>
        <p:nvSpPr>
          <p:cNvPr id="3135" name="AutoShape 63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3997969" y="4293022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10</a:t>
            </a:r>
            <a:endParaRPr lang="ru-RU" sz="3200" b="1"/>
          </a:p>
        </p:txBody>
      </p:sp>
      <p:sp>
        <p:nvSpPr>
          <p:cNvPr id="3136" name="AutoShape 64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4933007" y="4293022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20</a:t>
            </a:r>
            <a:endParaRPr lang="ru-RU" sz="3200" b="1"/>
          </a:p>
        </p:txBody>
      </p:sp>
      <p:sp>
        <p:nvSpPr>
          <p:cNvPr id="3137" name="AutoShape 65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5869632" y="4293022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30</a:t>
            </a:r>
            <a:endParaRPr lang="ru-RU" sz="3200" b="1"/>
          </a:p>
        </p:txBody>
      </p:sp>
      <p:sp>
        <p:nvSpPr>
          <p:cNvPr id="3138" name="AutoShape 66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6877694" y="4293022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40</a:t>
            </a:r>
            <a:endParaRPr lang="ru-RU" sz="3200" b="1"/>
          </a:p>
        </p:txBody>
      </p:sp>
      <p:sp>
        <p:nvSpPr>
          <p:cNvPr id="3139" name="AutoShape 67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7741294" y="4293022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/>
              <a:t>50</a:t>
            </a:r>
            <a:endParaRPr lang="ru-RU" sz="3200" b="1" dirty="0"/>
          </a:p>
        </p:txBody>
      </p:sp>
      <p:sp>
        <p:nvSpPr>
          <p:cNvPr id="3140" name="AutoShape 68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3997969" y="5157118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10</a:t>
            </a:r>
            <a:endParaRPr lang="ru-RU" sz="3200" b="1"/>
          </a:p>
        </p:txBody>
      </p:sp>
      <p:sp>
        <p:nvSpPr>
          <p:cNvPr id="3142" name="AutoShape 70">
            <a:hlinkClick r:id="rId23" action="ppaction://hlinksldjump"/>
          </p:cNvPr>
          <p:cNvSpPr>
            <a:spLocks noChangeArrowheads="1"/>
          </p:cNvSpPr>
          <p:nvPr/>
        </p:nvSpPr>
        <p:spPr bwMode="auto">
          <a:xfrm>
            <a:off x="4933007" y="5157118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20</a:t>
            </a:r>
            <a:endParaRPr lang="ru-RU" sz="3200" b="1"/>
          </a:p>
        </p:txBody>
      </p:sp>
      <p:sp>
        <p:nvSpPr>
          <p:cNvPr id="3143" name="AutoShape 71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5941069" y="5157118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30</a:t>
            </a:r>
            <a:endParaRPr lang="ru-RU" sz="3200" b="1"/>
          </a:p>
        </p:txBody>
      </p:sp>
      <p:sp>
        <p:nvSpPr>
          <p:cNvPr id="3144" name="AutoShape 72">
            <a:hlinkClick r:id="rId25" action="ppaction://hlinksldjump"/>
          </p:cNvPr>
          <p:cNvSpPr>
            <a:spLocks noChangeArrowheads="1"/>
          </p:cNvSpPr>
          <p:nvPr/>
        </p:nvSpPr>
        <p:spPr bwMode="auto">
          <a:xfrm>
            <a:off x="6877694" y="5157118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40</a:t>
            </a:r>
            <a:endParaRPr lang="ru-RU" sz="3200" b="1"/>
          </a:p>
        </p:txBody>
      </p:sp>
      <p:sp>
        <p:nvSpPr>
          <p:cNvPr id="3145" name="AutoShape 73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7741294" y="5157118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50</a:t>
            </a:r>
            <a:endParaRPr lang="ru-RU" sz="3200" b="1"/>
          </a:p>
        </p:txBody>
      </p:sp>
      <p:sp>
        <p:nvSpPr>
          <p:cNvPr id="2" name="AutoShape 47"/>
          <p:cNvSpPr>
            <a:spLocks noChangeArrowheads="1"/>
          </p:cNvSpPr>
          <p:nvPr/>
        </p:nvSpPr>
        <p:spPr bwMode="auto">
          <a:xfrm>
            <a:off x="468312" y="1700734"/>
            <a:ext cx="2879551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 smtClean="0">
                <a:latin typeface="Georgia" panose="02040502050405020303" pitchFamily="18" charset="0"/>
              </a:rPr>
              <a:t>царство  животных</a:t>
            </a:r>
            <a:endParaRPr lang="ru-RU" sz="1400" b="1" cap="all" dirty="0">
              <a:latin typeface="Georgia" panose="02040502050405020303" pitchFamily="18" charset="0"/>
            </a:endParaRPr>
          </a:p>
        </p:txBody>
      </p:sp>
      <p:sp>
        <p:nvSpPr>
          <p:cNvPr id="3" name="AutoShape 68"/>
          <p:cNvSpPr>
            <a:spLocks noChangeArrowheads="1"/>
          </p:cNvSpPr>
          <p:nvPr/>
        </p:nvSpPr>
        <p:spPr bwMode="auto">
          <a:xfrm>
            <a:off x="468312" y="5157118"/>
            <a:ext cx="2879551" cy="792162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>
                <a:latin typeface="Georgia" panose="02040502050405020303" pitchFamily="18" charset="0"/>
              </a:rPr>
              <a:t>загадки</a:t>
            </a:r>
            <a:endParaRPr lang="ru-RU" sz="1400" b="1" cap="all" dirty="0">
              <a:latin typeface="Georgia" panose="02040502050405020303" pitchFamily="18" charset="0"/>
            </a:endParaRPr>
          </a:p>
        </p:txBody>
      </p:sp>
      <p:sp>
        <p:nvSpPr>
          <p:cNvPr id="4" name="AutoShape 47"/>
          <p:cNvSpPr>
            <a:spLocks noChangeArrowheads="1"/>
          </p:cNvSpPr>
          <p:nvPr/>
        </p:nvSpPr>
        <p:spPr bwMode="auto">
          <a:xfrm>
            <a:off x="468312" y="4293022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 smtClean="0">
                <a:latin typeface="Georgia" panose="02040502050405020303" pitchFamily="18" charset="0"/>
              </a:rPr>
              <a:t>Кот в мешке</a:t>
            </a:r>
            <a:endParaRPr lang="ru-RU" sz="1400" b="1" cap="all" dirty="0">
              <a:latin typeface="Georgia" panose="02040502050405020303" pitchFamily="18" charset="0"/>
            </a:endParaRPr>
          </a:p>
        </p:txBody>
      </p:sp>
      <p:sp>
        <p:nvSpPr>
          <p:cNvPr id="5" name="AutoShape 47"/>
          <p:cNvSpPr>
            <a:spLocks noChangeArrowheads="1"/>
          </p:cNvSpPr>
          <p:nvPr/>
        </p:nvSpPr>
        <p:spPr bwMode="auto">
          <a:xfrm>
            <a:off x="468312" y="2564830"/>
            <a:ext cx="2879551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FAFBF7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>
                <a:latin typeface="Georgia" panose="02040502050405020303" pitchFamily="18" charset="0"/>
              </a:rPr>
              <a:t>Угадай мелодию</a:t>
            </a:r>
            <a:endParaRPr lang="ru-RU" sz="1400" b="1" cap="all" dirty="0">
              <a:latin typeface="Georgia" panose="02040502050405020303" pitchFamily="18" charset="0"/>
            </a:endParaRPr>
          </a:p>
        </p:txBody>
      </p:sp>
      <p:sp>
        <p:nvSpPr>
          <p:cNvPr id="6" name="AutoShape 47"/>
          <p:cNvSpPr>
            <a:spLocks noChangeArrowheads="1"/>
          </p:cNvSpPr>
          <p:nvPr/>
        </p:nvSpPr>
        <p:spPr bwMode="auto">
          <a:xfrm>
            <a:off x="468312" y="3428926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>
                <a:latin typeface="Georgia" panose="02040502050405020303" pitchFamily="18" charset="0"/>
              </a:rPr>
              <a:t>Пословицы</a:t>
            </a:r>
            <a:endParaRPr lang="ru-RU" sz="1400" b="1" cap="all" dirty="0">
              <a:latin typeface="Georgia" panose="02040502050405020303" pitchFamily="18" charset="0"/>
            </a:endParaRPr>
          </a:p>
        </p:txBody>
      </p:sp>
      <p:pic>
        <p:nvPicPr>
          <p:cNvPr id="37" name="Рисунок 36" descr="Рисунок36.png"/>
          <p:cNvPicPr>
            <a:picLocks noChangeAspect="1"/>
          </p:cNvPicPr>
          <p:nvPr/>
        </p:nvPicPr>
        <p:blipFill>
          <a:blip r:embed="rId27" cstate="screen"/>
          <a:srcRect/>
          <a:stretch>
            <a:fillRect/>
          </a:stretch>
        </p:blipFill>
        <p:spPr>
          <a:xfrm>
            <a:off x="1475656" y="260648"/>
            <a:ext cx="6891166" cy="792088"/>
          </a:xfrm>
          <a:prstGeom prst="rect">
            <a:avLst/>
          </a:prstGeom>
        </p:spPr>
      </p:pic>
      <p:pic>
        <p:nvPicPr>
          <p:cNvPr id="38" name="Рисунок 37" descr="Рисунок40.png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28" cstate="screen"/>
          <a:srcRect/>
          <a:stretch>
            <a:fillRect/>
          </a:stretch>
        </p:blipFill>
        <p:spPr>
          <a:xfrm>
            <a:off x="7308304" y="6237312"/>
            <a:ext cx="1152128" cy="3008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7" dur="indefinite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3" dur="indefinite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9" dur="indefinite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5" dur="indefinite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1" dur="indefinite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7" dur="indefinite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3" dur="indefinite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9" dur="indefinite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5" dur="indefinite"/>
                                        <p:tgtEl>
                                          <p:spTgt spid="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1" dur="indefinite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7" dur="indefinite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3" dur="indefinite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9" dur="indefinite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15" dur="indefinite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1" dur="indefinite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7" dur="indefinite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3" dur="indefinite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9" dur="indefinite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31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45" dur="indefinite"/>
                                        <p:tgtEl>
                                          <p:spTgt spid="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3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51" dur="indefinite"/>
                                        <p:tgtEl>
                                          <p:spTgt spid="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5"/>
                  </p:tgtEl>
                </p:cond>
              </p:nextCondLst>
            </p:seq>
          </p:childTnLst>
        </p:cTn>
      </p:par>
    </p:tnLst>
    <p:bldLst>
      <p:bldP spid="3119" grpId="0" animBg="1"/>
      <p:bldP spid="3121" grpId="0" animBg="1"/>
      <p:bldP spid="3122" grpId="0" animBg="1"/>
      <p:bldP spid="3123" grpId="0" animBg="1"/>
      <p:bldP spid="3124" grpId="0" animBg="1"/>
      <p:bldP spid="3125" grpId="0" animBg="1"/>
      <p:bldP spid="3126" grpId="0" animBg="1"/>
      <p:bldP spid="3127" grpId="0" animBg="1"/>
      <p:bldP spid="3128" grpId="0" animBg="1"/>
      <p:bldP spid="3129" grpId="0" animBg="1"/>
      <p:bldP spid="3130" grpId="0" animBg="1"/>
      <p:bldP spid="3131" grpId="0" animBg="1"/>
      <p:bldP spid="3132" grpId="0" animBg="1"/>
      <p:bldP spid="3133" grpId="0" animBg="1"/>
      <p:bldP spid="3134" grpId="0" animBg="1"/>
      <p:bldP spid="3135" grpId="0" animBg="1"/>
      <p:bldP spid="3136" grpId="0" animBg="1"/>
      <p:bldP spid="3137" grpId="0" animBg="1"/>
      <p:bldP spid="3138" grpId="0" animBg="1"/>
      <p:bldP spid="3139" grpId="0" animBg="1"/>
      <p:bldP spid="3140" grpId="0" animBg="1"/>
      <p:bldP spid="3142" grpId="0" animBg="1"/>
      <p:bldP spid="3143" grpId="0" animBg="1"/>
      <p:bldP spid="3144" grpId="0" animBg="1"/>
      <p:bldP spid="31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5204"/>
            <a:ext cx="1512168" cy="2337310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240030" y="2842895"/>
            <a:ext cx="8580120" cy="19697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anose="02040502050405020303" pitchFamily="18" charset="0"/>
              </a:rPr>
              <a:t> </a:t>
            </a:r>
            <a:r>
              <a:rPr lang="ru-RU" sz="3600" b="1" i="1" dirty="0" smtClean="0">
                <a:latin typeface="Georgia" panose="02040502050405020303" pitchFamily="18" charset="0"/>
              </a:rPr>
              <a:t>Зимой в спячку впадают :бурый медведь, обыкновенный (европейский) ёж, а также многие грызуны - хомяки, сурки, суслики, бурундуки, сони и барсуки.</a:t>
            </a:r>
            <a:endParaRPr lang="ru-RU" sz="3600" b="1" i="1" dirty="0" smtClean="0">
              <a:latin typeface="Georgia" panose="02040502050405020303" pitchFamily="18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23528" y="1700555"/>
            <a:ext cx="8496944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i="1" dirty="0" smtClean="0">
                <a:latin typeface="Georgia" panose="02040502050405020303" pitchFamily="18" charset="0"/>
                <a:cs typeface="Georgia" panose="02040502050405020303" pitchFamily="18" charset="0"/>
              </a:rPr>
              <a:t>Назовите животных, которые впадают в спячку? </a:t>
            </a:r>
            <a:endParaRPr lang="ru-RU" sz="3600" i="1" dirty="0" smtClean="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5204"/>
            <a:ext cx="1512168" cy="2337310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75285" y="2924810"/>
            <a:ext cx="8444865" cy="3919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latin typeface="Georgia" panose="02040502050405020303" pitchFamily="18" charset="0"/>
                <a:cs typeface="Georgia" panose="02040502050405020303" pitchFamily="18" charset="0"/>
              </a:rPr>
              <a:t>Овцеводство широко развито с целью получения стриженой овечьей шерсти (руна) и овчины (шкуры), баранины, овечьего молока, брынзы, кулинарного жир</a:t>
            </a:r>
            <a:r>
              <a:rPr lang="ru-RU" sz="2800" i="1" dirty="0" smtClean="0">
                <a:latin typeface="Georgia" panose="02040502050405020303" pitchFamily="18" charset="0"/>
              </a:rPr>
              <a:t>а.</a:t>
            </a:r>
            <a:endParaRPr lang="ru-RU" sz="2800" i="1" dirty="0" smtClean="0">
              <a:latin typeface="Georgia" panose="02040502050405020303" pitchFamily="18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dirty="0" smtClean="0">
                <a:latin typeface="Georgia" panose="02040502050405020303" pitchFamily="18" charset="0"/>
              </a:rPr>
              <a:t>Для чего человек выращивает овец?</a:t>
            </a:r>
            <a:endParaRPr lang="ru-RU" sz="3600" dirty="0" smtClean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5204"/>
            <a:ext cx="1512168" cy="2337310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296545" y="3040380"/>
            <a:ext cx="8523605" cy="1341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latin typeface="Georgia" panose="02040502050405020303" pitchFamily="18" charset="0"/>
              </a:rPr>
              <a:t>Коровы, кобылы, козы, оленихи, верблюдицы, ослицы, буйволицы, овцы, лосихи, яки. </a:t>
            </a:r>
            <a:endParaRPr lang="ru-RU" sz="3600" b="1" i="1" dirty="0" smtClean="0">
              <a:latin typeface="Georgia" panose="02040502050405020303" pitchFamily="18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542290" y="1628775"/>
            <a:ext cx="8277860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i="1" dirty="0" smtClean="0">
                <a:latin typeface="Georgia" panose="02040502050405020303" pitchFamily="18" charset="0"/>
              </a:rPr>
              <a:t>Молоко каких животных употребляет человек?</a:t>
            </a:r>
            <a:endParaRPr lang="ru-RU" sz="3600" i="1" dirty="0" smtClean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9249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rgbClr val="9249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7072"/>
            <a:ext cx="1512000" cy="2333508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54355" y="4869815"/>
            <a:ext cx="8265795" cy="4889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latin typeface="Georgia" panose="02040502050405020303" pitchFamily="18" charset="0"/>
              </a:rPr>
              <a:t>Кот</a:t>
            </a:r>
            <a:endParaRPr lang="ru-RU" sz="3600" b="1" i="1" dirty="0" smtClean="0">
              <a:latin typeface="Georgia" panose="02040502050405020303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411480" y="1628775"/>
            <a:ext cx="8408670" cy="23133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>
              <a:spcBef>
                <a:spcPct val="20000"/>
              </a:spcBef>
            </a:pPr>
            <a:r>
              <a:rPr lang="ru-RU" altLang="en-US" sz="3600" i="1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Без расчески причесался</a:t>
            </a:r>
            <a:endParaRPr lang="ru-RU" altLang="en-US" sz="3600" i="1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>
              <a:spcBef>
                <a:spcPct val="20000"/>
              </a:spcBef>
            </a:pPr>
            <a:r>
              <a:rPr lang="ru-RU" altLang="en-US" sz="3600" i="1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И умылся без воды,</a:t>
            </a:r>
            <a:endParaRPr lang="ru-RU" altLang="en-US" sz="3600" i="1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>
              <a:spcBef>
                <a:spcPct val="20000"/>
              </a:spcBef>
            </a:pPr>
            <a:r>
              <a:rPr lang="ru-RU" altLang="en-US" sz="3600" i="1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В кресло мягкое забрался</a:t>
            </a:r>
            <a:endParaRPr lang="ru-RU" altLang="en-US" sz="3600" i="1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>
              <a:spcBef>
                <a:spcPct val="20000"/>
              </a:spcBef>
            </a:pPr>
            <a:r>
              <a:rPr lang="ru-RU" altLang="en-US" sz="3600" i="1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И запел на все лады. </a:t>
            </a:r>
            <a:endParaRPr lang="ru-RU" sz="3600" dirty="0" smtClean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9249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rgbClr val="9249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7072"/>
            <a:ext cx="1512000" cy="2333508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57810" y="4571365"/>
            <a:ext cx="8562340" cy="7321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latin typeface="Georgia" panose="02040502050405020303" pitchFamily="18" charset="0"/>
              </a:rPr>
              <a:t>Лиса</a:t>
            </a:r>
            <a:endParaRPr lang="ru-RU" sz="3600" b="1" i="1" dirty="0" smtClean="0">
              <a:latin typeface="Georgia" panose="02040502050405020303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26377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i="1" dirty="0" smtClean="0">
                <a:latin typeface="Georgia" panose="02040502050405020303" pitchFamily="18" charset="0"/>
                <a:sym typeface="+mn-ea"/>
              </a:rPr>
              <a:t>За деревьями, кустами</a:t>
            </a:r>
            <a:endParaRPr lang="ru-RU" sz="3600" i="1" dirty="0" smtClean="0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3600" i="1" dirty="0" smtClean="0">
                <a:latin typeface="Georgia" panose="02040502050405020303" pitchFamily="18" charset="0"/>
                <a:sym typeface="+mn-ea"/>
              </a:rPr>
              <a:t>Промелькнуло быстро пламя,</a:t>
            </a:r>
            <a:endParaRPr lang="ru-RU" sz="3600" i="1" dirty="0" smtClean="0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3600" i="1" dirty="0" smtClean="0">
                <a:latin typeface="Georgia" panose="02040502050405020303" pitchFamily="18" charset="0"/>
                <a:sym typeface="+mn-ea"/>
              </a:rPr>
              <a:t>Промелькнуло, пробежало –</a:t>
            </a:r>
            <a:endParaRPr lang="ru-RU" sz="3600" i="1" dirty="0" smtClean="0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3600" i="1" dirty="0" smtClean="0">
                <a:latin typeface="Georgia" panose="02040502050405020303" pitchFamily="18" charset="0"/>
                <a:sym typeface="+mn-ea"/>
              </a:rPr>
              <a:t>Нет ни дыма, ни пожара.</a:t>
            </a:r>
            <a:endParaRPr lang="ru-RU" sz="3600" dirty="0" smtClean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9249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rgbClr val="9249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7072"/>
            <a:ext cx="1512000" cy="2333508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95605" y="4940935"/>
            <a:ext cx="8332470" cy="4800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latin typeface="Georgia" panose="02040502050405020303" pitchFamily="18" charset="0"/>
              </a:rPr>
              <a:t>Рысь</a:t>
            </a:r>
            <a:endParaRPr lang="ru-RU" sz="3600" b="1" i="1" dirty="0" smtClean="0">
              <a:latin typeface="Georgia" panose="02040502050405020303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26377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altLang="en-US" sz="3600" i="1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Меньше тигра, больше кошки,</a:t>
            </a:r>
            <a:endParaRPr lang="ru-RU" altLang="en-US" sz="3600" i="1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>
              <a:spcBef>
                <a:spcPct val="20000"/>
              </a:spcBef>
            </a:pPr>
            <a:r>
              <a:rPr lang="ru-RU" altLang="en-US" sz="3600" i="1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Над ушами - кисти-рожки,</a:t>
            </a:r>
            <a:endParaRPr lang="ru-RU" altLang="en-US" sz="3600" i="1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>
              <a:spcBef>
                <a:spcPct val="20000"/>
              </a:spcBef>
            </a:pPr>
            <a:r>
              <a:rPr lang="ru-RU" altLang="en-US" sz="3600" i="1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С виду кроток, но не верь:</a:t>
            </a:r>
            <a:endParaRPr lang="ru-RU" altLang="en-US" sz="3600" i="1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>
              <a:spcBef>
                <a:spcPct val="20000"/>
              </a:spcBef>
            </a:pPr>
            <a:r>
              <a:rPr lang="ru-RU" altLang="en-US" sz="3600" i="1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Страшен в гневе этот зверь</a:t>
            </a:r>
            <a:endParaRPr lang="ru-RU" sz="3600" dirty="0" smtClean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9249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rgbClr val="9249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7072"/>
            <a:ext cx="1512000" cy="2333508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39115" y="4206875"/>
            <a:ext cx="8281035" cy="656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anose="02040502050405020303" pitchFamily="18" charset="0"/>
              </a:rPr>
              <a:t>Корова</a:t>
            </a:r>
            <a:endParaRPr lang="ru-RU" sz="2800" i="1" dirty="0" smtClean="0">
              <a:latin typeface="Georgia" panose="02040502050405020303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471170" y="1628775"/>
            <a:ext cx="8348980" cy="16744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anose="02040502050405020303" pitchFamily="18" charset="0"/>
                <a:sym typeface="+mn-ea"/>
              </a:rPr>
              <a:t>Стоит копна </a:t>
            </a:r>
            <a:endParaRPr lang="ru-RU" sz="2800" i="1" dirty="0" smtClean="0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anose="02040502050405020303" pitchFamily="18" charset="0"/>
                <a:sym typeface="+mn-ea"/>
              </a:rPr>
              <a:t>посреди двора.</a:t>
            </a:r>
            <a:endParaRPr lang="ru-RU" sz="2800" i="1" dirty="0" smtClean="0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anose="02040502050405020303" pitchFamily="18" charset="0"/>
                <a:sym typeface="+mn-ea"/>
              </a:rPr>
              <a:t>Спереди вилы </a:t>
            </a:r>
            <a:endParaRPr lang="ru-RU" sz="2800" i="1" dirty="0" smtClean="0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anose="02040502050405020303" pitchFamily="18" charset="0"/>
                <a:sym typeface="+mn-ea"/>
              </a:rPr>
              <a:t>Сзади метла</a:t>
            </a:r>
            <a:endParaRPr lang="ru-RU" sz="2800" i="1" dirty="0" smtClean="0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</a:pPr>
            <a:endParaRPr lang="ru-RU" sz="2800" dirty="0" smtClean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9249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rgbClr val="9249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7072"/>
            <a:ext cx="1512000" cy="2333508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95605" y="4509135"/>
            <a:ext cx="8352790" cy="7150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latin typeface="Georgia" panose="02040502050405020303" pitchFamily="18" charset="0"/>
              </a:rPr>
              <a:t>Лошадь</a:t>
            </a:r>
            <a:endParaRPr lang="ru-RU" sz="3600" b="1" i="1" dirty="0" smtClean="0">
              <a:latin typeface="Georgia" panose="02040502050405020303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95918" y="1557045"/>
            <a:ext cx="8496944" cy="26377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i="1" dirty="0" smtClean="0">
                <a:latin typeface="Georgia" panose="02040502050405020303" pitchFamily="18" charset="0"/>
                <a:sym typeface="+mn-ea"/>
              </a:rPr>
              <a:t>Не мой бы труд, не мой бы бег,</a:t>
            </a:r>
            <a:endParaRPr lang="ru-RU" sz="3600" i="1" dirty="0" smtClean="0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3600" i="1" dirty="0" smtClean="0">
                <a:latin typeface="Georgia" panose="02040502050405020303" pitchFamily="18" charset="0"/>
                <a:sym typeface="+mn-ea"/>
              </a:rPr>
              <a:t>Ты плохо жил бы, человек.</a:t>
            </a:r>
            <a:endParaRPr lang="ru-RU" sz="3600" i="1" dirty="0" smtClean="0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3600" i="1" dirty="0" smtClean="0">
                <a:latin typeface="Georgia" panose="02040502050405020303" pitchFamily="18" charset="0"/>
                <a:sym typeface="+mn-ea"/>
              </a:rPr>
              <a:t>Но в век машины и мотора,</a:t>
            </a:r>
            <a:endParaRPr lang="ru-RU" sz="3600" i="1" dirty="0" smtClean="0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3600" i="1" dirty="0" smtClean="0">
                <a:latin typeface="Georgia" panose="02040502050405020303" pitchFamily="18" charset="0"/>
                <a:sym typeface="+mn-ea"/>
              </a:rPr>
              <a:t>Боюсь, в отставке буду скоро. </a:t>
            </a:r>
            <a:endParaRPr lang="ru-RU" sz="3600" dirty="0" smtClean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3316288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9703" name="AutoShape 7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388350" y="6237288"/>
            <a:ext cx="431800" cy="358775"/>
          </a:xfrm>
          <a:prstGeom prst="actionButtonBeginning">
            <a:avLst/>
          </a:prstGeom>
          <a:gradFill rotWithShape="1">
            <a:gsLst>
              <a:gs pos="0">
                <a:schemeClr val="bg1"/>
              </a:gs>
              <a:gs pos="100000">
                <a:srgbClr val="FFE7EC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</a:ln>
          <a:effectLst>
            <a:prstShdw prst="shdw17" dist="17961" dir="2700000">
              <a:srgbClr val="FFE7EC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2" name="Рисунок 11" descr="Рисунок41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763688" y="404664"/>
            <a:ext cx="6480720" cy="6480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628800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700808"/>
            <a:ext cx="8424936" cy="36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Интернет-источники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Ранько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Е.А. Шаблон для создания интерактивной игры 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http://elenaranko.ucoz.ru/load/shablony/shablony_prezentacij/shablon_dlja_sozdanija_interaktivnoj_igry/9-1-0-109</a:t>
            </a:r>
            <a:endPara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кнопки «домик»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http://www.hereisfree.com/content1//pic/zip/201122421113324977801.jpg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 вопроса с человечком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http://gatet.files.wordpress.com/2010/06/me.jpg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Мудрая сова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http://www.design-web.com.ua/wp-content/uploads/2012/11/owl.jpg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для игры взяты с сайтов: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https://ped-kopilka.ru/;   https://plus.yandex.ru/;  https://www.poslovic.ru/blog/poslovicy-o-domashnih-zhivotnyh-dlya-2-klassa?ysclid=lpjpwt3muk359465998</a:t>
            </a:r>
            <a:endParaRPr lang="ru-RU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anose="02040502050405020303" pitchFamily="18" charset="0"/>
              </a:rPr>
              <a:t>Волк</a:t>
            </a:r>
            <a:endParaRPr lang="ru-RU" sz="2800" i="1" dirty="0" smtClean="0">
              <a:latin typeface="Georgia" panose="02040502050405020303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/>
              <a:t>Какое животное является санитаром леса? </a:t>
            </a:r>
            <a:endParaRPr lang="ru-RU" sz="2800" dirty="0" smtClean="0"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2A65AC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rgbClr val="2A65AC"/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дом-6.png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851920" y="4077072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anose="02040502050405020303" pitchFamily="18" charset="0"/>
              </a:rPr>
              <a:t>Ёжик</a:t>
            </a:r>
            <a:endParaRPr lang="ru-RU" sz="2800" i="1" dirty="0" smtClean="0">
              <a:latin typeface="Georgia" panose="02040502050405020303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/>
              <a:t>Какое животное собирает яблоки спиной?</a:t>
            </a:r>
            <a:endParaRPr lang="ru-RU" sz="2800" dirty="0" smtClean="0"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2A65AC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rgbClr val="2A65AC"/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дом-6.png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851920" y="4077072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err="1" smtClean="0">
                <a:latin typeface="Georgia" panose="02040502050405020303" pitchFamily="18" charset="0"/>
              </a:rPr>
              <a:t>Листопаднички</a:t>
            </a:r>
            <a:endParaRPr lang="ru-RU" sz="2800" i="1" dirty="0" smtClean="0">
              <a:latin typeface="Georgia" panose="02040502050405020303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/>
              <a:t>Как называют зайчат, родившихся осенью?</a:t>
            </a:r>
            <a:endParaRPr lang="ru-RU" sz="2800" dirty="0" smtClean="0"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2A65AC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rgbClr val="2A65AC"/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дом-6.png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851920" y="4077072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anose="02040502050405020303" pitchFamily="18" charset="0"/>
              </a:rPr>
              <a:t>У медведя</a:t>
            </a:r>
            <a:endParaRPr lang="ru-RU" sz="2800" i="1" dirty="0" smtClean="0">
              <a:latin typeface="Georgia" panose="02040502050405020303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/>
              <a:t>У какого хищного зверя наших лесов след похож на след человека?</a:t>
            </a:r>
            <a:endParaRPr lang="ru-RU" sz="2800" dirty="0" smtClean="0"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2A65AC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rgbClr val="2A65AC"/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дом-6.png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851920" y="4077072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anose="02040502050405020303" pitchFamily="18" charset="0"/>
              </a:rPr>
              <a:t>Лось</a:t>
            </a:r>
            <a:endParaRPr lang="ru-RU" sz="2800" i="1" dirty="0" smtClean="0">
              <a:latin typeface="Georgia" panose="02040502050405020303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/>
              <a:t>Самое большое </a:t>
            </a:r>
            <a:r>
              <a:rPr lang="ru-RU" sz="2800" dirty="0" smtClean="0"/>
              <a:t>животное лесов.</a:t>
            </a:r>
            <a:endParaRPr lang="ru-RU" sz="2800" dirty="0" smtClean="0"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2A65AC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rgbClr val="2A65AC"/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дом-6.png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851920" y="4077072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7072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anose="02040502050405020303" pitchFamily="18" charset="0"/>
              </a:rPr>
              <a:t>Пропала собака</a:t>
            </a:r>
            <a:endParaRPr lang="ru-RU" sz="2800" i="1" dirty="0" smtClean="0">
              <a:latin typeface="Georgia" panose="02040502050405020303" pitchFamily="18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51773" y="1628800"/>
            <a:ext cx="8496944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>
                <a:latin typeface="Georgia" panose="02040502050405020303" pitchFamily="18" charset="0"/>
              </a:rPr>
              <a:t>Песня про верного друга</a:t>
            </a:r>
            <a:endParaRPr lang="ru-RU" sz="2800" dirty="0" smtClean="0">
              <a:latin typeface="Georgia" panose="02040502050405020303" pitchFamily="18" charset="0"/>
            </a:endParaRPr>
          </a:p>
        </p:txBody>
      </p:sp>
      <p:pic>
        <p:nvPicPr>
          <p:cNvPr id="2" name="Владимир Шаинский - Пропала собака (minus)">
            <a:hlinkClick r:id="" action="ppaction://media"/>
          </p:cNvPr>
          <p:cNvPicPr>
            <a:picLocks noChangeAspect="1"/>
          </p:cNvPicPr>
          <p:nvPr>
            <p:ph idx="1"/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2120" y="355346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НОМИНАЦИЯ</a:t>
            </a:r>
            <a:endParaRPr lang="ru-RU" sz="36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920" y="4077072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anose="02040502050405020303" pitchFamily="18" charset="0"/>
              </a:rPr>
              <a:t>Котёнок и щенок</a:t>
            </a:r>
            <a:endParaRPr lang="ru-RU" sz="2800" i="1" dirty="0" smtClean="0">
              <a:latin typeface="Georgia" panose="02040502050405020303" pitchFamily="18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>
                <a:latin typeface="Georgia" panose="02040502050405020303" pitchFamily="18" charset="0"/>
              </a:rPr>
              <a:t>Песня про озорных друзей</a:t>
            </a:r>
            <a:endParaRPr lang="ru-RU" sz="2800" dirty="0" smtClean="0">
              <a:latin typeface="Georgia" panose="02040502050405020303" pitchFamily="18" charset="0"/>
            </a:endParaRPr>
          </a:p>
        </p:txBody>
      </p:sp>
      <p:pic>
        <p:nvPicPr>
          <p:cNvPr id="2" name="минус - котенок и щенок">
            <a:hlinkClick r:id="" action="ppaction://media"/>
          </p:cNvPr>
          <p:cNvPicPr>
            <a:picLocks noChangeAspect="1"/>
          </p:cNvPicPr>
          <p:nvPr>
            <p:ph idx="1"/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2120" y="355346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2905</Words>
  <Application>WPS Presentation</Application>
  <PresentationFormat>Экран (4:3)</PresentationFormat>
  <Paragraphs>299</Paragraphs>
  <Slides>28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Arial</vt:lpstr>
      <vt:lpstr>SimSun</vt:lpstr>
      <vt:lpstr>Wingdings</vt:lpstr>
      <vt:lpstr>Times New Roman</vt:lpstr>
      <vt:lpstr>Georgia</vt:lpstr>
      <vt:lpstr>Calibri</vt:lpstr>
      <vt:lpstr>Microsoft YaHei</vt:lpstr>
      <vt:lpstr>Arial Unicode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BELL</cp:lastModifiedBy>
  <cp:revision>33</cp:revision>
  <dcterms:created xsi:type="dcterms:W3CDTF">2014-01-06T16:00:00Z</dcterms:created>
  <dcterms:modified xsi:type="dcterms:W3CDTF">2023-11-29T12:04:09Z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CAA9FD8F03AC4E6FA071B24131B7A800_12</vt:lpwstr>
  </property>
  <property fmtid="{D5CDD505-2E9C-101B-9397-08002B2CF9AE}" pid="3" name="KSOProductBuildVer">
    <vt:lpwstr>1049-12.2.0.13306</vt:lpwstr>
  </property>
</Properties>
</file>